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75" r:id="rId3"/>
    <p:sldId id="262" r:id="rId4"/>
    <p:sldId id="270" r:id="rId5"/>
    <p:sldId id="290" r:id="rId6"/>
    <p:sldId id="299" r:id="rId7"/>
    <p:sldId id="305" r:id="rId8"/>
    <p:sldId id="306" r:id="rId9"/>
    <p:sldId id="292" r:id="rId10"/>
    <p:sldId id="291" r:id="rId11"/>
    <p:sldId id="298" r:id="rId12"/>
    <p:sldId id="300" r:id="rId13"/>
    <p:sldId id="308" r:id="rId14"/>
    <p:sldId id="307" r:id="rId15"/>
    <p:sldId id="303" r:id="rId16"/>
    <p:sldId id="294" r:id="rId17"/>
    <p:sldId id="304" r:id="rId18"/>
    <p:sldId id="309" r:id="rId19"/>
    <p:sldId id="313" r:id="rId20"/>
    <p:sldId id="312" r:id="rId21"/>
    <p:sldId id="295" r:id="rId22"/>
    <p:sldId id="302" r:id="rId23"/>
    <p:sldId id="296" r:id="rId24"/>
    <p:sldId id="310" r:id="rId25"/>
    <p:sldId id="293" r:id="rId26"/>
    <p:sldId id="297" r:id="rId27"/>
    <p:sldId id="311" r:id="rId28"/>
    <p:sldId id="287" r:id="rId29"/>
  </p:sldIdLst>
  <p:sldSz cx="12090400" cy="7562850"/>
  <p:notesSz cx="12090400" cy="756285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3" autoAdjust="0"/>
  </p:normalViewPr>
  <p:slideViewPr>
    <p:cSldViewPr>
      <p:cViewPr>
        <p:scale>
          <a:sx n="100" d="100"/>
          <a:sy n="100" d="100"/>
        </p:scale>
        <p:origin x="-990"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38750" cy="3778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848475" y="0"/>
            <a:ext cx="5238750" cy="377825"/>
          </a:xfrm>
          <a:prstGeom prst="rect">
            <a:avLst/>
          </a:prstGeom>
        </p:spPr>
        <p:txBody>
          <a:bodyPr vert="horz" lIns="91440" tIns="45720" rIns="91440" bIns="45720" rtlCol="0"/>
          <a:lstStyle>
            <a:lvl1pPr algn="r">
              <a:defRPr sz="1200"/>
            </a:lvl1pPr>
          </a:lstStyle>
          <a:p>
            <a:fld id="{D40F6FC7-BA9B-4222-B2FF-3D4F213FEC64}" type="datetimeFigureOut">
              <a:rPr lang="ru-RU" smtClean="0"/>
              <a:pPr/>
              <a:t>05.12.2025</a:t>
            </a:fld>
            <a:endParaRPr lang="ru-RU"/>
          </a:p>
        </p:txBody>
      </p:sp>
      <p:sp>
        <p:nvSpPr>
          <p:cNvPr id="4" name="Образ слайда 3"/>
          <p:cNvSpPr>
            <a:spLocks noGrp="1" noRot="1" noChangeAspect="1"/>
          </p:cNvSpPr>
          <p:nvPr>
            <p:ph type="sldImg" idx="2"/>
          </p:nvPr>
        </p:nvSpPr>
        <p:spPr>
          <a:xfrm>
            <a:off x="3778250" y="566738"/>
            <a:ext cx="4533900" cy="283686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09675" y="3592513"/>
            <a:ext cx="9671050" cy="3403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7183438"/>
            <a:ext cx="5238750" cy="3778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848475" y="7183438"/>
            <a:ext cx="5238750" cy="377825"/>
          </a:xfrm>
          <a:prstGeom prst="rect">
            <a:avLst/>
          </a:prstGeom>
        </p:spPr>
        <p:txBody>
          <a:bodyPr vert="horz" lIns="91440" tIns="45720" rIns="91440" bIns="45720" rtlCol="0" anchor="b"/>
          <a:lstStyle>
            <a:lvl1pPr algn="r">
              <a:defRPr sz="1200"/>
            </a:lvl1pPr>
          </a:lstStyle>
          <a:p>
            <a:fld id="{9F136B4C-4693-4CD7-97BE-37C4603E91D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136B4C-4693-4CD7-97BE-37C4603E91D8}"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011297" y="2354084"/>
            <a:ext cx="6818630" cy="891539"/>
          </a:xfrm>
          <a:prstGeom prst="rect">
            <a:avLst/>
          </a:prstGeom>
        </p:spPr>
        <p:txBody>
          <a:bodyPr wrap="square" lIns="0" tIns="0" rIns="0" bIns="0">
            <a:spAutoFit/>
          </a:bodyPr>
          <a:lstStyle>
            <a:lvl1pPr>
              <a:defRPr sz="2800" b="1" i="0">
                <a:solidFill>
                  <a:schemeClr val="bg1"/>
                </a:solidFill>
                <a:latin typeface="Play"/>
                <a:cs typeface="Play"/>
              </a:defRPr>
            </a:lvl1pPr>
          </a:lstStyle>
          <a:p>
            <a:endParaRPr/>
          </a:p>
        </p:txBody>
      </p:sp>
      <p:sp>
        <p:nvSpPr>
          <p:cNvPr id="3" name="Holder 3"/>
          <p:cNvSpPr>
            <a:spLocks noGrp="1"/>
          </p:cNvSpPr>
          <p:nvPr>
            <p:ph type="subTitle" idx="4"/>
          </p:nvPr>
        </p:nvSpPr>
        <p:spPr>
          <a:xfrm>
            <a:off x="1814512" y="4235196"/>
            <a:ext cx="8467725" cy="1890712"/>
          </a:xfrm>
          <a:prstGeom prst="rect">
            <a:avLst/>
          </a:prstGeom>
        </p:spPr>
        <p:txBody>
          <a:bodyPr wrap="square" lIns="0" tIns="0" rIns="0" bIns="0">
            <a:spAutoFit/>
          </a:bodyPr>
          <a:lstStyle>
            <a:lvl1pPr>
              <a:defRPr sz="2800" b="1" i="0">
                <a:solidFill>
                  <a:srgbClr val="00539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00539B"/>
                </a:solidFill>
                <a:latin typeface="Arial"/>
                <a:cs typeface="Arial"/>
              </a:defRPr>
            </a:lvl1p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12/5/2025</a:t>
            </a:fld>
            <a:endParaRPr lang="en-US"/>
          </a:p>
        </p:txBody>
      </p:sp>
      <p:sp>
        <p:nvSpPr>
          <p:cNvPr id="6" name="Holder 6"/>
          <p:cNvSpPr>
            <a:spLocks noGrp="1"/>
          </p:cNvSpPr>
          <p:nvPr>
            <p:ph type="sldNum" sz="quarter" idx="7"/>
          </p:nvPr>
        </p:nvSpPr>
        <p:spPr/>
        <p:txBody>
          <a:bodyPr lIns="0" tIns="0" rIns="0" bIns="0"/>
          <a:lstStyle>
            <a:lvl1pPr>
              <a:defRPr sz="1500" b="0" i="0">
                <a:solidFill>
                  <a:srgbClr val="00539B"/>
                </a:solidFill>
                <a:latin typeface="Arial"/>
                <a:cs typeface="Arial"/>
              </a:defRPr>
            </a:lvl1pPr>
          </a:lstStyle>
          <a:p>
            <a:pPr marL="38100">
              <a:lnSpc>
                <a:spcPts val="1760"/>
              </a:lnSpc>
            </a:pPr>
            <a:fld id="{81D60167-4931-47E6-BA6A-407CBD079E47}" type="slidenum">
              <a:rPr spc="-25" dirty="0"/>
              <a:pPr marL="38100">
                <a:lnSpc>
                  <a:spcPts val="1760"/>
                </a:lnSpc>
              </a:pPr>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Play"/>
                <a:cs typeface="Play"/>
              </a:defRPr>
            </a:lvl1pPr>
          </a:lstStyle>
          <a:p>
            <a:endParaRPr/>
          </a:p>
        </p:txBody>
      </p:sp>
      <p:sp>
        <p:nvSpPr>
          <p:cNvPr id="3" name="Holder 3"/>
          <p:cNvSpPr>
            <a:spLocks noGrp="1"/>
          </p:cNvSpPr>
          <p:nvPr>
            <p:ph type="body" idx="1"/>
          </p:nvPr>
        </p:nvSpPr>
        <p:spPr/>
        <p:txBody>
          <a:bodyPr lIns="0" tIns="0" rIns="0" bIns="0"/>
          <a:lstStyle>
            <a:lvl1pPr>
              <a:defRPr sz="2800" b="1" i="0">
                <a:solidFill>
                  <a:srgbClr val="00539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00539B"/>
                </a:solidFill>
                <a:latin typeface="Arial"/>
                <a:cs typeface="Arial"/>
              </a:defRPr>
            </a:lvl1p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12/5/2025</a:t>
            </a:fld>
            <a:endParaRPr lang="en-US"/>
          </a:p>
        </p:txBody>
      </p:sp>
      <p:sp>
        <p:nvSpPr>
          <p:cNvPr id="6" name="Holder 6"/>
          <p:cNvSpPr>
            <a:spLocks noGrp="1"/>
          </p:cNvSpPr>
          <p:nvPr>
            <p:ph type="sldNum" sz="quarter" idx="7"/>
          </p:nvPr>
        </p:nvSpPr>
        <p:spPr/>
        <p:txBody>
          <a:bodyPr lIns="0" tIns="0" rIns="0" bIns="0"/>
          <a:lstStyle>
            <a:lvl1pPr>
              <a:defRPr sz="1500" b="0" i="0">
                <a:solidFill>
                  <a:srgbClr val="00539B"/>
                </a:solidFill>
                <a:latin typeface="Arial"/>
                <a:cs typeface="Arial"/>
              </a:defRPr>
            </a:lvl1pPr>
          </a:lstStyle>
          <a:p>
            <a:pPr marL="38100">
              <a:lnSpc>
                <a:spcPts val="1760"/>
              </a:lnSpc>
            </a:pPr>
            <a:fld id="{81D60167-4931-47E6-BA6A-407CBD079E47}" type="slidenum">
              <a:rPr spc="-25" dirty="0"/>
              <a:pPr marL="38100">
                <a:lnSpc>
                  <a:spcPts val="1760"/>
                </a:lnSpc>
              </a:pPr>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Play"/>
                <a:cs typeface="Play"/>
              </a:defRPr>
            </a:lvl1pPr>
          </a:lstStyle>
          <a:p>
            <a:endParaRPr/>
          </a:p>
        </p:txBody>
      </p:sp>
      <p:sp>
        <p:nvSpPr>
          <p:cNvPr id="3" name="Holder 3"/>
          <p:cNvSpPr>
            <a:spLocks noGrp="1"/>
          </p:cNvSpPr>
          <p:nvPr>
            <p:ph sz="half" idx="2"/>
          </p:nvPr>
        </p:nvSpPr>
        <p:spPr>
          <a:xfrm>
            <a:off x="604837" y="1739455"/>
            <a:ext cx="5262086"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29826" y="1739455"/>
            <a:ext cx="5262086"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500" b="0" i="0">
                <a:solidFill>
                  <a:srgbClr val="00539B"/>
                </a:solidFill>
                <a:latin typeface="Arial"/>
                <a:cs typeface="Arial"/>
              </a:defRPr>
            </a:lvl1p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12/5/2025</a:t>
            </a:fld>
            <a:endParaRPr lang="en-US"/>
          </a:p>
        </p:txBody>
      </p:sp>
      <p:sp>
        <p:nvSpPr>
          <p:cNvPr id="7" name="Holder 7"/>
          <p:cNvSpPr>
            <a:spLocks noGrp="1"/>
          </p:cNvSpPr>
          <p:nvPr>
            <p:ph type="sldNum" sz="quarter" idx="7"/>
          </p:nvPr>
        </p:nvSpPr>
        <p:spPr/>
        <p:txBody>
          <a:bodyPr lIns="0" tIns="0" rIns="0" bIns="0"/>
          <a:lstStyle>
            <a:lvl1pPr>
              <a:defRPr sz="1500" b="0" i="0">
                <a:solidFill>
                  <a:srgbClr val="00539B"/>
                </a:solidFill>
                <a:latin typeface="Arial"/>
                <a:cs typeface="Arial"/>
              </a:defRPr>
            </a:lvl1pPr>
          </a:lstStyle>
          <a:p>
            <a:pPr marL="38100">
              <a:lnSpc>
                <a:spcPts val="1760"/>
              </a:lnSpc>
            </a:pPr>
            <a:fld id="{81D60167-4931-47E6-BA6A-407CBD079E47}" type="slidenum">
              <a:rPr spc="-25" dirty="0"/>
              <a:pPr marL="38100">
                <a:lnSpc>
                  <a:spcPts val="1760"/>
                </a:lnSpc>
              </a:pPr>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Play"/>
                <a:cs typeface="Play"/>
              </a:defRPr>
            </a:lvl1pPr>
          </a:lstStyle>
          <a:p>
            <a:endParaRPr/>
          </a:p>
        </p:txBody>
      </p:sp>
      <p:sp>
        <p:nvSpPr>
          <p:cNvPr id="3" name="Holder 3"/>
          <p:cNvSpPr>
            <a:spLocks noGrp="1"/>
          </p:cNvSpPr>
          <p:nvPr>
            <p:ph type="ftr" sz="quarter" idx="5"/>
          </p:nvPr>
        </p:nvSpPr>
        <p:spPr/>
        <p:txBody>
          <a:bodyPr lIns="0" tIns="0" rIns="0" bIns="0"/>
          <a:lstStyle>
            <a:lvl1pPr>
              <a:defRPr sz="1500" b="0" i="0">
                <a:solidFill>
                  <a:srgbClr val="00539B"/>
                </a:solidFill>
                <a:latin typeface="Arial"/>
                <a:cs typeface="Arial"/>
              </a:defRPr>
            </a:lvl1p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12/5/2025</a:t>
            </a:fld>
            <a:endParaRPr lang="en-US"/>
          </a:p>
        </p:txBody>
      </p:sp>
      <p:sp>
        <p:nvSpPr>
          <p:cNvPr id="5" name="Holder 5"/>
          <p:cNvSpPr>
            <a:spLocks noGrp="1"/>
          </p:cNvSpPr>
          <p:nvPr>
            <p:ph type="sldNum" sz="quarter" idx="7"/>
          </p:nvPr>
        </p:nvSpPr>
        <p:spPr/>
        <p:txBody>
          <a:bodyPr lIns="0" tIns="0" rIns="0" bIns="0"/>
          <a:lstStyle>
            <a:lvl1pPr>
              <a:defRPr sz="1500" b="0" i="0">
                <a:solidFill>
                  <a:srgbClr val="00539B"/>
                </a:solidFill>
                <a:latin typeface="Arial"/>
                <a:cs typeface="Arial"/>
              </a:defRPr>
            </a:lvl1pPr>
          </a:lstStyle>
          <a:p>
            <a:pPr marL="38100">
              <a:lnSpc>
                <a:spcPts val="1760"/>
              </a:lnSpc>
            </a:pPr>
            <a:fld id="{81D60167-4931-47E6-BA6A-407CBD079E47}" type="slidenum">
              <a:rPr spc="-25" dirty="0"/>
              <a:pPr marL="38100">
                <a:lnSpc>
                  <a:spcPts val="1760"/>
                </a:lnSpc>
              </a:pPr>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500" b="0" i="0">
                <a:solidFill>
                  <a:srgbClr val="00539B"/>
                </a:solidFill>
                <a:latin typeface="Arial"/>
                <a:cs typeface="Arial"/>
              </a:defRPr>
            </a:lvl1p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12/5/2025</a:t>
            </a:fld>
            <a:endParaRPr lang="en-US"/>
          </a:p>
        </p:txBody>
      </p:sp>
      <p:sp>
        <p:nvSpPr>
          <p:cNvPr id="4" name="Holder 4"/>
          <p:cNvSpPr>
            <a:spLocks noGrp="1"/>
          </p:cNvSpPr>
          <p:nvPr>
            <p:ph type="sldNum" sz="quarter" idx="7"/>
          </p:nvPr>
        </p:nvSpPr>
        <p:spPr/>
        <p:txBody>
          <a:bodyPr lIns="0" tIns="0" rIns="0" bIns="0"/>
          <a:lstStyle>
            <a:lvl1pPr>
              <a:defRPr sz="1500" b="0" i="0">
                <a:solidFill>
                  <a:srgbClr val="00539B"/>
                </a:solidFill>
                <a:latin typeface="Arial"/>
                <a:cs typeface="Arial"/>
              </a:defRPr>
            </a:lvl1pPr>
          </a:lstStyle>
          <a:p>
            <a:pPr marL="38100">
              <a:lnSpc>
                <a:spcPts val="1760"/>
              </a:lnSpc>
            </a:pPr>
            <a:fld id="{81D60167-4931-47E6-BA6A-407CBD079E47}" type="slidenum">
              <a:rPr spc="-25" dirty="0"/>
              <a:pPr marL="38100">
                <a:lnSpc>
                  <a:spcPts val="1760"/>
                </a:lnSpc>
              </a:pPr>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273118" y="5939033"/>
            <a:ext cx="1268970" cy="1223323"/>
          </a:xfrm>
          <a:prstGeom prst="rect">
            <a:avLst/>
          </a:prstGeom>
        </p:spPr>
      </p:pic>
      <p:sp>
        <p:nvSpPr>
          <p:cNvPr id="17" name="bg object 17"/>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 name="Holder 2"/>
          <p:cNvSpPr>
            <a:spLocks noGrp="1"/>
          </p:cNvSpPr>
          <p:nvPr>
            <p:ph type="title"/>
          </p:nvPr>
        </p:nvSpPr>
        <p:spPr>
          <a:xfrm>
            <a:off x="1037220" y="320090"/>
            <a:ext cx="10022309" cy="452120"/>
          </a:xfrm>
          <a:prstGeom prst="rect">
            <a:avLst/>
          </a:prstGeom>
        </p:spPr>
        <p:txBody>
          <a:bodyPr wrap="square" lIns="0" tIns="0" rIns="0" bIns="0">
            <a:spAutoFit/>
          </a:bodyPr>
          <a:lstStyle>
            <a:lvl1pPr>
              <a:defRPr sz="2800" b="1" i="0">
                <a:solidFill>
                  <a:schemeClr val="bg1"/>
                </a:solidFill>
                <a:latin typeface="Play"/>
                <a:cs typeface="Play"/>
              </a:defRPr>
            </a:lvl1pPr>
          </a:lstStyle>
          <a:p>
            <a:endParaRPr/>
          </a:p>
        </p:txBody>
      </p:sp>
      <p:sp>
        <p:nvSpPr>
          <p:cNvPr id="3" name="Holder 3"/>
          <p:cNvSpPr>
            <a:spLocks noGrp="1"/>
          </p:cNvSpPr>
          <p:nvPr>
            <p:ph type="body" idx="1"/>
          </p:nvPr>
        </p:nvSpPr>
        <p:spPr>
          <a:xfrm>
            <a:off x="3347300" y="2372093"/>
            <a:ext cx="6203315" cy="3089516"/>
          </a:xfrm>
          <a:prstGeom prst="rect">
            <a:avLst/>
          </a:prstGeom>
        </p:spPr>
        <p:txBody>
          <a:bodyPr wrap="square" lIns="0" tIns="0" rIns="0" bIns="0">
            <a:spAutoFit/>
          </a:bodyPr>
          <a:lstStyle>
            <a:lvl1pPr>
              <a:defRPr sz="2800" b="1" i="0">
                <a:solidFill>
                  <a:srgbClr val="00539B"/>
                </a:solidFill>
                <a:latin typeface="Arial"/>
                <a:cs typeface="Arial"/>
              </a:defRPr>
            </a:lvl1pPr>
          </a:lstStyle>
          <a:p>
            <a:endParaRPr/>
          </a:p>
        </p:txBody>
      </p:sp>
      <p:sp>
        <p:nvSpPr>
          <p:cNvPr id="4" name="Holder 4"/>
          <p:cNvSpPr>
            <a:spLocks noGrp="1"/>
          </p:cNvSpPr>
          <p:nvPr>
            <p:ph type="ftr" sz="quarter" idx="5"/>
          </p:nvPr>
        </p:nvSpPr>
        <p:spPr>
          <a:xfrm>
            <a:off x="3421583" y="6828251"/>
            <a:ext cx="5847080" cy="255904"/>
          </a:xfrm>
          <a:prstGeom prst="rect">
            <a:avLst/>
          </a:prstGeom>
        </p:spPr>
        <p:txBody>
          <a:bodyPr wrap="square" lIns="0" tIns="0" rIns="0" bIns="0">
            <a:spAutoFit/>
          </a:bodyPr>
          <a:lstStyle>
            <a:lvl1pPr>
              <a:defRPr sz="1500" b="0" i="0">
                <a:solidFill>
                  <a:srgbClr val="00539B"/>
                </a:solidFill>
                <a:latin typeface="Arial"/>
                <a:cs typeface="Arial"/>
              </a:defRPr>
            </a:lvl1p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5" name="Holder 5"/>
          <p:cNvSpPr>
            <a:spLocks noGrp="1"/>
          </p:cNvSpPr>
          <p:nvPr>
            <p:ph type="dt" sz="half" idx="6"/>
          </p:nvPr>
        </p:nvSpPr>
        <p:spPr>
          <a:xfrm>
            <a:off x="604837" y="7033450"/>
            <a:ext cx="278225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12/5/2025</a:t>
            </a:fld>
            <a:endParaRPr lang="en-US"/>
          </a:p>
        </p:txBody>
      </p:sp>
      <p:sp>
        <p:nvSpPr>
          <p:cNvPr id="6" name="Holder 6"/>
          <p:cNvSpPr>
            <a:spLocks noGrp="1"/>
          </p:cNvSpPr>
          <p:nvPr>
            <p:ph type="sldNum" sz="quarter" idx="7"/>
          </p:nvPr>
        </p:nvSpPr>
        <p:spPr>
          <a:xfrm>
            <a:off x="10226649" y="6828251"/>
            <a:ext cx="295909" cy="255904"/>
          </a:xfrm>
          <a:prstGeom prst="rect">
            <a:avLst/>
          </a:prstGeom>
        </p:spPr>
        <p:txBody>
          <a:bodyPr wrap="square" lIns="0" tIns="0" rIns="0" bIns="0">
            <a:spAutoFit/>
          </a:bodyPr>
          <a:lstStyle>
            <a:lvl1pPr>
              <a:defRPr sz="1500" b="0" i="0">
                <a:solidFill>
                  <a:srgbClr val="00539B"/>
                </a:solidFill>
                <a:latin typeface="Arial"/>
                <a:cs typeface="Arial"/>
              </a:defRPr>
            </a:lvl1pPr>
          </a:lstStyle>
          <a:p>
            <a:pPr marL="38100">
              <a:lnSpc>
                <a:spcPts val="1760"/>
              </a:lnSpc>
            </a:pPr>
            <a:fld id="{81D60167-4931-47E6-BA6A-407CBD079E47}" type="slidenum">
              <a:rPr spc="-25" dirty="0"/>
              <a:pPr marL="38100">
                <a:lnSpc>
                  <a:spcPts val="1760"/>
                </a:lnSpc>
              </a:pPr>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45654"/>
            <a:ext cx="12096115" cy="12700"/>
          </a:xfrm>
          <a:custGeom>
            <a:avLst/>
            <a:gdLst/>
            <a:ahLst/>
            <a:cxnLst/>
            <a:rect l="l" t="t" r="r" b="b"/>
            <a:pathLst>
              <a:path w="12096115" h="12700">
                <a:moveTo>
                  <a:pt x="0" y="12699"/>
                </a:moveTo>
                <a:lnTo>
                  <a:pt x="12096000" y="12699"/>
                </a:lnTo>
                <a:lnTo>
                  <a:pt x="12096000" y="0"/>
                </a:lnTo>
                <a:lnTo>
                  <a:pt x="0" y="0"/>
                </a:lnTo>
                <a:lnTo>
                  <a:pt x="0" y="12699"/>
                </a:lnTo>
                <a:close/>
              </a:path>
            </a:pathLst>
          </a:custGeom>
          <a:solidFill>
            <a:srgbClr val="00539B"/>
          </a:solidFill>
        </p:spPr>
        <p:txBody>
          <a:bodyPr wrap="square" lIns="0" tIns="0" rIns="0" bIns="0" rtlCol="0"/>
          <a:lstStyle/>
          <a:p>
            <a:endParaRPr/>
          </a:p>
        </p:txBody>
      </p:sp>
      <p:pic>
        <p:nvPicPr>
          <p:cNvPr id="3" name="object 3"/>
          <p:cNvPicPr/>
          <p:nvPr/>
        </p:nvPicPr>
        <p:blipFill>
          <a:blip r:embed="rId2" cstate="print"/>
          <a:stretch>
            <a:fillRect/>
          </a:stretch>
        </p:blipFill>
        <p:spPr>
          <a:xfrm>
            <a:off x="4982717" y="1140866"/>
            <a:ext cx="2051303" cy="2054352"/>
          </a:xfrm>
          <a:prstGeom prst="rect">
            <a:avLst/>
          </a:prstGeom>
        </p:spPr>
      </p:pic>
      <p:sp>
        <p:nvSpPr>
          <p:cNvPr id="4" name="object 4"/>
          <p:cNvSpPr txBox="1">
            <a:spLocks noGrp="1"/>
          </p:cNvSpPr>
          <p:nvPr>
            <p:ph type="title"/>
          </p:nvPr>
        </p:nvSpPr>
        <p:spPr>
          <a:xfrm>
            <a:off x="101600" y="3737365"/>
            <a:ext cx="11734800" cy="2428357"/>
          </a:xfrm>
          <a:prstGeom prst="rect">
            <a:avLst/>
          </a:prstGeom>
        </p:spPr>
        <p:txBody>
          <a:bodyPr vert="horz" wrap="square" lIns="0" tIns="12700" rIns="0" bIns="0" rtlCol="0" anchor="ctr">
            <a:spAutoFit/>
          </a:bodyPr>
          <a:lstStyle/>
          <a:p>
            <a:pPr marL="3042920" marR="3035300" algn="ctr">
              <a:lnSpc>
                <a:spcPct val="109000"/>
              </a:lnSpc>
              <a:spcBef>
                <a:spcPts val="100"/>
              </a:spcBef>
            </a:pPr>
            <a:r>
              <a:rPr lang="ru-RU" sz="2600" spc="140" dirty="0" smtClean="0">
                <a:solidFill>
                  <a:srgbClr val="00539B"/>
                </a:solidFill>
                <a:latin typeface="Arial"/>
                <a:cs typeface="Arial"/>
              </a:rPr>
              <a:t>Конкурс</a:t>
            </a:r>
            <a:br>
              <a:rPr lang="ru-RU" sz="2600" spc="140" dirty="0" smtClean="0">
                <a:solidFill>
                  <a:srgbClr val="00539B"/>
                </a:solidFill>
                <a:latin typeface="Arial"/>
                <a:cs typeface="Arial"/>
              </a:rPr>
            </a:br>
            <a:r>
              <a:rPr lang="ru-RU" sz="2600" spc="140" dirty="0" smtClean="0">
                <a:solidFill>
                  <a:srgbClr val="00539B"/>
                </a:solidFill>
                <a:latin typeface="Arial"/>
                <a:cs typeface="Arial"/>
              </a:rPr>
              <a:t>«Лучший специалист в сфере местного самоуправления Брянской области»  </a:t>
            </a:r>
            <a:br>
              <a:rPr lang="ru-RU" sz="2600" spc="140" dirty="0" smtClean="0">
                <a:solidFill>
                  <a:srgbClr val="00539B"/>
                </a:solidFill>
                <a:latin typeface="Arial"/>
                <a:cs typeface="Arial"/>
              </a:rPr>
            </a:br>
            <a:r>
              <a:rPr lang="ru-RU" sz="2000" spc="140" dirty="0" smtClean="0">
                <a:solidFill>
                  <a:srgbClr val="00539B"/>
                </a:solidFill>
                <a:latin typeface="Arial"/>
                <a:cs typeface="Arial"/>
              </a:rPr>
              <a:t/>
            </a:r>
            <a:br>
              <a:rPr lang="ru-RU" sz="2000" spc="140" dirty="0" smtClean="0">
                <a:solidFill>
                  <a:srgbClr val="00539B"/>
                </a:solidFill>
                <a:latin typeface="Arial"/>
                <a:cs typeface="Arial"/>
              </a:rPr>
            </a:br>
            <a:endParaRPr sz="2000" dirty="0">
              <a:latin typeface="Arial"/>
              <a:cs typeface="Arial"/>
            </a:endParaRPr>
          </a:p>
        </p:txBody>
      </p:sp>
    </p:spTree>
  </p:cSld>
  <p:clrMapOvr>
    <a:masterClrMapping/>
  </p:clrMapOvr>
  <p:transition advTm="13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330200" y="504825"/>
            <a:ext cx="7086600" cy="6231193"/>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Свою </a:t>
            </a:r>
            <a:r>
              <a:rPr lang="ru-RU" sz="1400" dirty="0" smtClean="0">
                <a:solidFill>
                  <a:srgbClr val="0070C0"/>
                </a:solidFill>
                <a:latin typeface="Arial"/>
                <a:cs typeface="Arial"/>
              </a:rPr>
              <a:t>трудовую деятельность в органах местного самоуправления Оксана Владимировна начала более 10 лет назад. Сегодня её профессиональная деятельность связана с вопросами реализации </a:t>
            </a:r>
            <a:r>
              <a:rPr lang="ru-RU" sz="1400" dirty="0" smtClean="0">
                <a:solidFill>
                  <a:srgbClr val="0070C0"/>
                </a:solidFill>
                <a:latin typeface="Arial"/>
                <a:cs typeface="Arial"/>
              </a:rPr>
              <a:t>семейной </a:t>
            </a:r>
            <a:r>
              <a:rPr lang="ru-RU" sz="1400" dirty="0" smtClean="0">
                <a:solidFill>
                  <a:srgbClr val="0070C0"/>
                </a:solidFill>
                <a:latin typeface="Arial"/>
                <a:cs typeface="Arial"/>
              </a:rPr>
              <a:t>и демографической политики в </a:t>
            </a:r>
            <a:r>
              <a:rPr lang="ru-RU" sz="1400" dirty="0" err="1" smtClean="0">
                <a:solidFill>
                  <a:srgbClr val="0070C0"/>
                </a:solidFill>
                <a:latin typeface="Arial"/>
                <a:cs typeface="Arial"/>
              </a:rPr>
              <a:t>Брасовском</a:t>
            </a:r>
            <a:r>
              <a:rPr lang="ru-RU" sz="1400" dirty="0" smtClean="0">
                <a:solidFill>
                  <a:srgbClr val="0070C0"/>
                </a:solidFill>
                <a:latin typeface="Arial"/>
                <a:cs typeface="Arial"/>
              </a:rPr>
              <a:t> районе Брянской области.</a:t>
            </a:r>
            <a:br>
              <a:rPr lang="ru-RU" sz="1400" dirty="0" smtClean="0">
                <a:solidFill>
                  <a:srgbClr val="0070C0"/>
                </a:solidFill>
                <a:latin typeface="Arial"/>
                <a:cs typeface="Arial"/>
              </a:rPr>
            </a:br>
            <a:r>
              <a:rPr lang="ru-RU" sz="1400" dirty="0" smtClean="0">
                <a:solidFill>
                  <a:srgbClr val="0070C0"/>
                </a:solidFill>
                <a:latin typeface="Arial"/>
                <a:cs typeface="Arial"/>
              </a:rPr>
              <a:t>	В пределах </a:t>
            </a:r>
            <a:r>
              <a:rPr lang="ru-RU" sz="1400" dirty="0" smtClean="0">
                <a:solidFill>
                  <a:srgbClr val="0070C0"/>
                </a:solidFill>
                <a:latin typeface="Arial"/>
                <a:cs typeface="Arial"/>
              </a:rPr>
              <a:t>своей компетенции </a:t>
            </a:r>
            <a:r>
              <a:rPr lang="ru-RU" sz="1400" dirty="0" smtClean="0">
                <a:solidFill>
                  <a:srgbClr val="0070C0"/>
                </a:solidFill>
                <a:latin typeface="Arial"/>
                <a:cs typeface="Arial"/>
              </a:rPr>
              <a:t>Оксана Владимировна занимается  мониторингом демографической ситуации, организует проведение координационного совета по социальному сопровождению семей с детьми, находящимся в трудной жизненной ситуации, оказывает правовую и социальную поддержку материнства, отцовства и детства в рамках «участкового метода работы», взаимодействует с социально-ориентированным некоммерческими организациями.</a:t>
            </a:r>
            <a:br>
              <a:rPr lang="ru-RU" sz="1400" dirty="0" smtClean="0">
                <a:solidFill>
                  <a:srgbClr val="0070C0"/>
                </a:solidFill>
                <a:latin typeface="Arial"/>
                <a:cs typeface="Arial"/>
              </a:rPr>
            </a:br>
            <a:r>
              <a:rPr lang="ru-RU" sz="1400" dirty="0" smtClean="0">
                <a:solidFill>
                  <a:srgbClr val="0070C0"/>
                </a:solidFill>
                <a:latin typeface="Arial"/>
                <a:cs typeface="Arial"/>
              </a:rPr>
              <a:t>	«Это очень ответственный, болеющий душой за порученное дело специалист, готовый и днем и ночью прийти на помощь семьям, попавшим в сложные жизненные ситуации», - отзываются </a:t>
            </a:r>
            <a:r>
              <a:rPr lang="ru-RU" sz="1400" dirty="0" smtClean="0">
                <a:solidFill>
                  <a:srgbClr val="0070C0"/>
                </a:solidFill>
                <a:latin typeface="Arial"/>
                <a:cs typeface="Arial"/>
              </a:rPr>
              <a:t>коллеги о </a:t>
            </a:r>
            <a:r>
              <a:rPr lang="ru-RU" sz="1400" dirty="0" err="1" smtClean="0">
                <a:solidFill>
                  <a:srgbClr val="0070C0"/>
                </a:solidFill>
                <a:latin typeface="Arial"/>
                <a:cs typeface="Arial"/>
              </a:rPr>
              <a:t>Курашко</a:t>
            </a:r>
            <a:r>
              <a:rPr lang="ru-RU" sz="1400" dirty="0" smtClean="0">
                <a:solidFill>
                  <a:srgbClr val="0070C0"/>
                </a:solidFill>
                <a:latin typeface="Arial"/>
                <a:cs typeface="Arial"/>
              </a:rPr>
              <a:t> </a:t>
            </a:r>
            <a:r>
              <a:rPr lang="ru-RU" sz="1400" dirty="0" smtClean="0">
                <a:solidFill>
                  <a:srgbClr val="0070C0"/>
                </a:solidFill>
                <a:latin typeface="Arial"/>
                <a:cs typeface="Arial"/>
              </a:rPr>
              <a:t>Оксане. </a:t>
            </a:r>
            <a:br>
              <a:rPr lang="ru-RU" sz="1400" dirty="0" smtClean="0">
                <a:solidFill>
                  <a:srgbClr val="0070C0"/>
                </a:solidFill>
                <a:latin typeface="Arial"/>
                <a:cs typeface="Arial"/>
              </a:rPr>
            </a:br>
            <a:r>
              <a:rPr lang="ru-RU" sz="1400" dirty="0" smtClean="0">
                <a:solidFill>
                  <a:srgbClr val="0070C0"/>
                </a:solidFill>
                <a:latin typeface="Arial"/>
                <a:cs typeface="Arial"/>
              </a:rPr>
              <a:t>	«Семья – это один из основных социальных институтов общества, важная составляющая человеческой жизни, но, к сожалению, этот институт сейчас переживает глубокий кризис по причине глобальных социальных изменений», - считает Оксана Владимировна. </a:t>
            </a:r>
            <a:r>
              <a:rPr lang="ru-RU" sz="1400" dirty="0" smtClean="0">
                <a:solidFill>
                  <a:srgbClr val="0070C0"/>
                </a:solidFill>
                <a:latin typeface="Arial"/>
                <a:cs typeface="Arial"/>
              </a:rPr>
              <a:t>«Именно </a:t>
            </a:r>
            <a:r>
              <a:rPr lang="ru-RU" sz="1400" dirty="0" smtClean="0">
                <a:solidFill>
                  <a:srgbClr val="0070C0"/>
                </a:solidFill>
                <a:latin typeface="Arial"/>
                <a:cs typeface="Arial"/>
              </a:rPr>
              <a:t>поэтому так </a:t>
            </a:r>
            <a:r>
              <a:rPr lang="ru-RU" sz="1400" dirty="0" smtClean="0">
                <a:solidFill>
                  <a:srgbClr val="0070C0"/>
                </a:solidFill>
                <a:latin typeface="Arial"/>
                <a:cs typeface="Arial"/>
              </a:rPr>
              <a:t>важно сейчас  пропагандировать </a:t>
            </a:r>
            <a:r>
              <a:rPr lang="ru-RU" sz="1400" dirty="0" smtClean="0">
                <a:solidFill>
                  <a:srgbClr val="0070C0"/>
                </a:solidFill>
                <a:latin typeface="Arial"/>
                <a:cs typeface="Arial"/>
              </a:rPr>
              <a:t>здоровые семейные ценности».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10</a:t>
            </a:fld>
            <a:endParaRPr spc="-25" dirty="0"/>
          </a:p>
        </p:txBody>
      </p:sp>
      <p:pic>
        <p:nvPicPr>
          <p:cNvPr id="1026" name="Picture 2"/>
          <p:cNvPicPr>
            <a:picLocks noChangeAspect="1" noChangeArrowheads="1"/>
          </p:cNvPicPr>
          <p:nvPr/>
        </p:nvPicPr>
        <p:blipFill>
          <a:blip r:embed="rId3" cstate="print"/>
          <a:stretch>
            <a:fillRect/>
          </a:stretch>
        </p:blipFill>
        <p:spPr bwMode="auto">
          <a:xfrm>
            <a:off x="8102600" y="1419225"/>
            <a:ext cx="3505200" cy="4086889"/>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8026400" y="5457825"/>
            <a:ext cx="3962400" cy="1077218"/>
          </a:xfrm>
          <a:prstGeom prst="rect">
            <a:avLst/>
          </a:prstGeom>
          <a:noFill/>
        </p:spPr>
        <p:txBody>
          <a:bodyPr wrap="square" rtlCol="0">
            <a:spAutoFit/>
          </a:bodyPr>
          <a:lstStyle/>
          <a:p>
            <a:r>
              <a:rPr lang="ru-RU" sz="1600" b="1" dirty="0" err="1">
                <a:solidFill>
                  <a:schemeClr val="tx2"/>
                </a:solidFill>
              </a:rPr>
              <a:t>К</a:t>
            </a:r>
            <a:r>
              <a:rPr lang="ru-RU" sz="1600" b="1" dirty="0" err="1" smtClean="0">
                <a:solidFill>
                  <a:schemeClr val="tx2"/>
                </a:solidFill>
              </a:rPr>
              <a:t>урашко</a:t>
            </a:r>
            <a:r>
              <a:rPr lang="ru-RU" sz="1600" b="1" dirty="0" smtClean="0">
                <a:solidFill>
                  <a:schemeClr val="tx2"/>
                </a:solidFill>
              </a:rPr>
              <a:t> Оксана Владимировна  </a:t>
            </a:r>
            <a:r>
              <a:rPr lang="ru-RU" sz="1200" b="1" dirty="0" smtClean="0">
                <a:solidFill>
                  <a:srgbClr val="00B0F0"/>
                </a:solidFill>
              </a:rPr>
              <a:t>специалист сектора семьи, охраны материнства и детства, демографии, опеки и попечительства администрации </a:t>
            </a:r>
            <a:r>
              <a:rPr lang="ru-RU" sz="1200" b="1" dirty="0" err="1" smtClean="0">
                <a:solidFill>
                  <a:srgbClr val="00B0F0"/>
                </a:solidFill>
              </a:rPr>
              <a:t>Брасовского</a:t>
            </a:r>
            <a:r>
              <a:rPr lang="ru-RU" sz="1200" b="1" dirty="0" smtClean="0">
                <a:solidFill>
                  <a:srgbClr val="00B0F0"/>
                </a:solidFill>
              </a:rPr>
              <a:t> муниципального района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950200" y="352425"/>
            <a:ext cx="3962400" cy="738664"/>
          </a:xfrm>
          <a:prstGeom prst="rect">
            <a:avLst/>
          </a:prstGeom>
          <a:noFill/>
        </p:spPr>
        <p:txBody>
          <a:bodyPr wrap="square" rtlCol="0">
            <a:spAutoFit/>
          </a:bodyPr>
          <a:lstStyle/>
          <a:p>
            <a:r>
              <a:rPr lang="en-US" sz="2400" dirty="0" smtClean="0">
                <a:solidFill>
                  <a:schemeClr val="tx2"/>
                </a:solidFill>
              </a:rPr>
              <a:t>II</a:t>
            </a:r>
            <a:r>
              <a:rPr lang="ru-RU" sz="2400" dirty="0" smtClean="0">
                <a:solidFill>
                  <a:schemeClr val="tx2"/>
                </a:solidFill>
              </a:rPr>
              <a:t> место </a:t>
            </a:r>
            <a:r>
              <a:rPr lang="ru-RU" dirty="0" smtClean="0">
                <a:solidFill>
                  <a:srgbClr val="0070C0"/>
                </a:solidFill>
              </a:rPr>
              <a:t>в номинации «Лучший специалист в социальной сфере»</a:t>
            </a:r>
            <a:endParaRPr lang="ru-RU" dirty="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1114425"/>
            <a:ext cx="7467600" cy="3839513"/>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Ольга Михайловна зарекомендовала себя грамотным, обладающим высоким уровнем профессионализма специалистом. При непосредственном участии Артемовой О.М. дважды проведен Фестиваль педагогических идей Жуковского округа. 							</a:t>
            </a:r>
            <a:r>
              <a:rPr lang="ru-RU" sz="1400" dirty="0" smtClean="0">
                <a:solidFill>
                  <a:srgbClr val="0070C0"/>
                </a:solidFill>
                <a:latin typeface="Arial"/>
                <a:cs typeface="Arial"/>
              </a:rPr>
              <a:t>По </a:t>
            </a:r>
            <a:r>
              <a:rPr lang="ru-RU" sz="1400" dirty="0" smtClean="0">
                <a:solidFill>
                  <a:srgbClr val="0070C0"/>
                </a:solidFill>
                <a:latin typeface="Arial"/>
                <a:cs typeface="Arial"/>
              </a:rPr>
              <a:t>итогам работы в 2023-2024 году сборная команда обучающихся Жуковского муниципального округа </a:t>
            </a:r>
            <a:r>
              <a:rPr lang="ru-RU" sz="1400" dirty="0" smtClean="0">
                <a:solidFill>
                  <a:srgbClr val="0070C0"/>
                </a:solidFill>
                <a:latin typeface="Arial"/>
                <a:cs typeface="Arial"/>
              </a:rPr>
              <a:t>под чутким руководством </a:t>
            </a:r>
            <a:r>
              <a:rPr lang="ru-RU" sz="1400" dirty="0" smtClean="0">
                <a:solidFill>
                  <a:srgbClr val="0070C0"/>
                </a:solidFill>
                <a:latin typeface="Arial"/>
                <a:cs typeface="Arial"/>
              </a:rPr>
              <a:t>Ольги Михайловны заняла 1 место в областной комплексной спартакиаде среди обучающихся общеобразовательных организаций Брянской области.				</a:t>
            </a:r>
            <a:r>
              <a:rPr lang="ru-RU" sz="1400" dirty="0" smtClean="0">
                <a:solidFill>
                  <a:srgbClr val="0070C0"/>
                </a:solidFill>
                <a:latin typeface="Arial"/>
                <a:cs typeface="Arial"/>
              </a:rPr>
              <a:t>Ежегодно </a:t>
            </a:r>
            <a:r>
              <a:rPr lang="ru-RU" sz="1400" dirty="0" smtClean="0">
                <a:solidFill>
                  <a:srgbClr val="0070C0"/>
                </a:solidFill>
                <a:latin typeface="Arial"/>
                <a:cs typeface="Arial"/>
              </a:rPr>
              <a:t>ученики Жуковского муниципального округа становятся победителями и призерами регионального этапа Всероссийской олимпиады </a:t>
            </a:r>
            <a:r>
              <a:rPr lang="ru-RU" sz="1400" dirty="0" smtClean="0">
                <a:solidFill>
                  <a:srgbClr val="0070C0"/>
                </a:solidFill>
                <a:latin typeface="Arial"/>
                <a:cs typeface="Arial"/>
              </a:rPr>
              <a:t>школьников по </a:t>
            </a:r>
            <a:r>
              <a:rPr lang="ru-RU" sz="1400" dirty="0" smtClean="0">
                <a:solidFill>
                  <a:srgbClr val="0070C0"/>
                </a:solidFill>
                <a:latin typeface="Arial"/>
                <a:cs typeface="Arial"/>
              </a:rPr>
              <a:t>различным предметам. </a:t>
            </a:r>
            <a:r>
              <a:rPr lang="ru-RU" sz="1400" dirty="0" smtClean="0">
                <a:solidFill>
                  <a:srgbClr val="0070C0"/>
                </a:solidFill>
                <a:latin typeface="Arial"/>
                <a:cs typeface="Arial"/>
              </a:rPr>
              <a:t>Ольга </a:t>
            </a:r>
            <a:r>
              <a:rPr lang="ru-RU" sz="1400" dirty="0" smtClean="0">
                <a:solidFill>
                  <a:srgbClr val="0070C0"/>
                </a:solidFill>
                <a:latin typeface="Arial"/>
                <a:cs typeface="Arial"/>
              </a:rPr>
              <a:t>Михайловна была поощрена Нагрудным знаком «Почетный работник воспитания и просвещения Российской Федерации» 2020г., Наградным Знаком отличия Министерства просвещения Российской Федерации «Отличник просвещения» 2024 г.  Является автором ряда научных публикаций.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11</a:t>
            </a:fld>
            <a:endParaRPr spc="-25" dirty="0"/>
          </a:p>
        </p:txBody>
      </p:sp>
      <p:pic>
        <p:nvPicPr>
          <p:cNvPr id="1026" name="Picture 2"/>
          <p:cNvPicPr>
            <a:picLocks noChangeAspect="1" noChangeArrowheads="1"/>
          </p:cNvPicPr>
          <p:nvPr/>
        </p:nvPicPr>
        <p:blipFill>
          <a:blip r:embed="rId3" cstate="print"/>
          <a:stretch>
            <a:fillRect/>
          </a:stretch>
        </p:blipFill>
        <p:spPr bwMode="auto">
          <a:xfrm>
            <a:off x="8102600" y="1114426"/>
            <a:ext cx="3581400" cy="4342002"/>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8026400" y="5457825"/>
            <a:ext cx="3962400" cy="707886"/>
          </a:xfrm>
          <a:prstGeom prst="rect">
            <a:avLst/>
          </a:prstGeom>
          <a:noFill/>
        </p:spPr>
        <p:txBody>
          <a:bodyPr wrap="square" rtlCol="0">
            <a:spAutoFit/>
          </a:bodyPr>
          <a:lstStyle/>
          <a:p>
            <a:r>
              <a:rPr lang="ru-RU" sz="1600" b="1" dirty="0" smtClean="0">
                <a:solidFill>
                  <a:schemeClr val="tx2"/>
                </a:solidFill>
              </a:rPr>
              <a:t>Артемова Ольга Михайловна </a:t>
            </a:r>
            <a:endParaRPr lang="ru-RU" sz="1200" b="1" dirty="0">
              <a:solidFill>
                <a:srgbClr val="00B0F0"/>
              </a:solidFill>
            </a:endParaRPr>
          </a:p>
          <a:p>
            <a:r>
              <a:rPr lang="ru-RU" sz="1200" b="1" dirty="0" smtClean="0">
                <a:solidFill>
                  <a:srgbClr val="00B0F0"/>
                </a:solidFill>
              </a:rPr>
              <a:t>главный специалист управления образования Жуковского муниципального округа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950200" y="352425"/>
            <a:ext cx="3962400" cy="738664"/>
          </a:xfrm>
          <a:prstGeom prst="rect">
            <a:avLst/>
          </a:prstGeom>
          <a:noFill/>
        </p:spPr>
        <p:txBody>
          <a:bodyPr wrap="square" rtlCol="0">
            <a:spAutoFit/>
          </a:bodyPr>
          <a:lstStyle/>
          <a:p>
            <a:r>
              <a:rPr lang="en-US" sz="2400" dirty="0" smtClean="0">
                <a:solidFill>
                  <a:schemeClr val="tx2"/>
                </a:solidFill>
              </a:rPr>
              <a:t>III</a:t>
            </a:r>
            <a:r>
              <a:rPr lang="ru-RU" sz="2400" dirty="0" smtClean="0">
                <a:solidFill>
                  <a:schemeClr val="tx2"/>
                </a:solidFill>
              </a:rPr>
              <a:t> место </a:t>
            </a:r>
            <a:r>
              <a:rPr lang="ru-RU" dirty="0" smtClean="0">
                <a:solidFill>
                  <a:srgbClr val="0070C0"/>
                </a:solidFill>
              </a:rPr>
              <a:t>в номинации «Лучший специалист в социальной сфере»</a:t>
            </a:r>
            <a:endParaRPr lang="ru-RU"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504825"/>
            <a:ext cx="7315200" cy="5752857"/>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«Закон суров, но это закон». Смысл этой известной фразы в том, что закон может казаться несправедливым, но в то же время он обязателен к исполнению. Это утверждение хорошо знакомо со студенческих лет коренному </a:t>
            </a:r>
            <a:r>
              <a:rPr lang="ru-RU" sz="1400" dirty="0" err="1" smtClean="0">
                <a:solidFill>
                  <a:srgbClr val="0070C0"/>
                </a:solidFill>
                <a:latin typeface="Arial"/>
                <a:cs typeface="Arial"/>
              </a:rPr>
              <a:t>локотчанину</a:t>
            </a:r>
            <a:r>
              <a:rPr lang="ru-RU" sz="1400" dirty="0" smtClean="0">
                <a:solidFill>
                  <a:srgbClr val="0070C0"/>
                </a:solidFill>
                <a:latin typeface="Arial"/>
                <a:cs typeface="Arial"/>
              </a:rPr>
              <a:t> </a:t>
            </a:r>
            <a:r>
              <a:rPr lang="ru-RU" sz="1400" dirty="0" smtClean="0">
                <a:solidFill>
                  <a:srgbClr val="0070C0"/>
                </a:solidFill>
                <a:latin typeface="Arial"/>
                <a:cs typeface="Arial"/>
              </a:rPr>
              <a:t> Анатолию </a:t>
            </a:r>
            <a:r>
              <a:rPr lang="ru-RU" sz="1400" dirty="0" smtClean="0">
                <a:solidFill>
                  <a:srgbClr val="0070C0"/>
                </a:solidFill>
                <a:latin typeface="Arial"/>
                <a:cs typeface="Arial"/>
              </a:rPr>
              <a:t>Ерохову, более двадцати лет посвятившему себя службе в органах внутренних дел. Руководствуется им он </a:t>
            </a:r>
            <a:r>
              <a:rPr lang="ru-RU" sz="1400" dirty="0" smtClean="0">
                <a:solidFill>
                  <a:srgbClr val="0070C0"/>
                </a:solidFill>
                <a:latin typeface="Arial"/>
                <a:cs typeface="Arial"/>
              </a:rPr>
              <a:t>и в настоящее </a:t>
            </a:r>
            <a:r>
              <a:rPr lang="ru-RU" sz="1400" dirty="0" smtClean="0">
                <a:solidFill>
                  <a:srgbClr val="0070C0"/>
                </a:solidFill>
                <a:latin typeface="Arial"/>
                <a:cs typeface="Arial"/>
              </a:rPr>
              <a:t>время, возглавляя правовой отдел </a:t>
            </a:r>
            <a:r>
              <a:rPr lang="ru-RU" sz="1400" dirty="0" err="1" smtClean="0">
                <a:solidFill>
                  <a:srgbClr val="0070C0"/>
                </a:solidFill>
                <a:latin typeface="Arial"/>
                <a:cs typeface="Arial"/>
              </a:rPr>
              <a:t>Брасовского</a:t>
            </a:r>
            <a:r>
              <a:rPr lang="ru-RU" sz="1400" dirty="0" smtClean="0">
                <a:solidFill>
                  <a:srgbClr val="0070C0"/>
                </a:solidFill>
                <a:latin typeface="Arial"/>
                <a:cs typeface="Arial"/>
              </a:rPr>
              <a:t> </a:t>
            </a:r>
            <a:r>
              <a:rPr lang="ru-RU" sz="1400" dirty="0" smtClean="0">
                <a:solidFill>
                  <a:srgbClr val="0070C0"/>
                </a:solidFill>
                <a:latin typeface="Arial"/>
                <a:cs typeface="Arial"/>
              </a:rPr>
              <a:t>района</a:t>
            </a:r>
            <a:r>
              <a:rPr lang="ru-RU" sz="1400" dirty="0" smtClean="0">
                <a:solidFill>
                  <a:srgbClr val="0070C0"/>
                </a:solidFill>
                <a:latin typeface="Arial"/>
                <a:cs typeface="Arial"/>
              </a:rPr>
              <a:t>. </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На первый взгляд, кажется, все просто в его работе: давать юридическую оценку всем нормативно-правовым актам администрации – все они должны соответствовать закону. Но эффективность деятельности местной администрации зависит не только от эффективности работы ее подразделений, принимаемых решений и следования букве закона, но и от ее организационной структуры.</a:t>
            </a:r>
            <a:br>
              <a:rPr lang="ru-RU" sz="1400" dirty="0" smtClean="0">
                <a:solidFill>
                  <a:srgbClr val="0070C0"/>
                </a:solidFill>
                <a:latin typeface="Arial"/>
                <a:cs typeface="Arial"/>
              </a:rPr>
            </a:br>
            <a:r>
              <a:rPr lang="ru-RU" sz="1400" dirty="0" smtClean="0">
                <a:solidFill>
                  <a:srgbClr val="0070C0"/>
                </a:solidFill>
                <a:latin typeface="Arial"/>
                <a:cs typeface="Arial"/>
              </a:rPr>
              <a:t>	Говоря от Анатолии Ерохине, невозможно не осветить еще одну важную страницу его жизни. С февраля по август текущего года он нес службу в отряде «БАРС-Брянск». Он добровольно подписал контракт. На вопрос, какие причины побудили его сделать это, ответил: «принять участие мне было внутренне необходимо. Это мой выбор». Выполнив условия контракта, Анатолий Ерохин вернулся на работу в администрацию района, продолжает служить своему народу. </a:t>
            </a:r>
            <a:br>
              <a:rPr lang="ru-RU" sz="1400" dirty="0" smtClean="0">
                <a:solidFill>
                  <a:srgbClr val="0070C0"/>
                </a:solidFill>
                <a:latin typeface="Arial"/>
                <a:cs typeface="Arial"/>
              </a:rPr>
            </a:br>
            <a:r>
              <a:rPr lang="ru-RU" sz="1400" dirty="0" smtClean="0">
                <a:solidFill>
                  <a:srgbClr val="0070C0"/>
                </a:solidFill>
                <a:latin typeface="Arial"/>
                <a:cs typeface="Arial"/>
              </a:rPr>
              <a:t>	«Профессионализм, огромный практический опыт, удивительное умение слушать и слышать, давать конструктивную обратную связь и доносить сложную информацию просто и понятно», - так характеризуют Анатолия его </a:t>
            </a:r>
            <a:r>
              <a:rPr lang="ru-RU" sz="1400" dirty="0" smtClean="0">
                <a:solidFill>
                  <a:srgbClr val="0070C0"/>
                </a:solidFill>
                <a:latin typeface="Arial"/>
                <a:cs typeface="Arial"/>
              </a:rPr>
              <a:t>коллеги и местные жители.</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12</a:t>
            </a:fld>
            <a:endParaRPr spc="-25" dirty="0"/>
          </a:p>
        </p:txBody>
      </p:sp>
      <p:pic>
        <p:nvPicPr>
          <p:cNvPr id="1026" name="Picture 2"/>
          <p:cNvPicPr>
            <a:picLocks noChangeAspect="1" noChangeArrowheads="1"/>
          </p:cNvPicPr>
          <p:nvPr/>
        </p:nvPicPr>
        <p:blipFill>
          <a:blip r:embed="rId3" cstate="print"/>
          <a:stretch>
            <a:fillRect/>
          </a:stretch>
        </p:blipFill>
        <p:spPr bwMode="auto">
          <a:xfrm>
            <a:off x="7874000" y="1419225"/>
            <a:ext cx="3505200" cy="41910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610225"/>
            <a:ext cx="4038600" cy="707886"/>
          </a:xfrm>
          <a:prstGeom prst="rect">
            <a:avLst/>
          </a:prstGeom>
          <a:noFill/>
        </p:spPr>
        <p:txBody>
          <a:bodyPr wrap="square" rtlCol="0">
            <a:spAutoFit/>
          </a:bodyPr>
          <a:lstStyle/>
          <a:p>
            <a:r>
              <a:rPr lang="ru-RU" sz="1600" b="1" dirty="0" smtClean="0">
                <a:solidFill>
                  <a:schemeClr val="tx2"/>
                </a:solidFill>
              </a:rPr>
              <a:t>Ерохов Анатолий Анатольевич              </a:t>
            </a:r>
            <a:r>
              <a:rPr lang="ru-RU" sz="1200" b="1" dirty="0" smtClean="0">
                <a:solidFill>
                  <a:srgbClr val="00B0F0"/>
                </a:solidFill>
              </a:rPr>
              <a:t>начальник правового отдела администрации </a:t>
            </a:r>
            <a:r>
              <a:rPr lang="ru-RU" sz="1200" b="1" dirty="0" err="1" smtClean="0">
                <a:solidFill>
                  <a:srgbClr val="00B0F0"/>
                </a:solidFill>
              </a:rPr>
              <a:t>Брасовского</a:t>
            </a:r>
            <a:r>
              <a:rPr lang="ru-RU" sz="1200" b="1" dirty="0" smtClean="0">
                <a:solidFill>
                  <a:srgbClr val="00B0F0"/>
                </a:solidFill>
              </a:rPr>
              <a:t> муниципального района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1446550"/>
          </a:xfrm>
          <a:prstGeom prst="rect">
            <a:avLst/>
          </a:prstGeom>
          <a:noFill/>
        </p:spPr>
        <p:txBody>
          <a:bodyPr wrap="square" rtlCol="0">
            <a:spAutoFit/>
          </a:bodyPr>
          <a:lstStyle/>
          <a:p>
            <a:pPr algn="l"/>
            <a:r>
              <a:rPr lang="en-US" sz="2400" dirty="0" smtClean="0">
                <a:solidFill>
                  <a:schemeClr val="tx2"/>
                </a:solidFill>
              </a:rPr>
              <a:t>I</a:t>
            </a:r>
            <a:r>
              <a:rPr lang="ru-RU" sz="2400" dirty="0" smtClean="0">
                <a:solidFill>
                  <a:schemeClr val="tx2"/>
                </a:solidFill>
              </a:rPr>
              <a:t> место </a:t>
            </a:r>
            <a:r>
              <a:rPr lang="ru-RU" sz="1600" dirty="0" smtClean="0">
                <a:solidFill>
                  <a:srgbClr val="0070C0"/>
                </a:solidFill>
              </a:rPr>
              <a:t>в номинации «Лучший специалист в сфере организационного, правового и кадрового обеспечения деятельности органов местного самоуправления»</a:t>
            </a:r>
            <a:endParaRPr lang="ru-RU" sz="1600"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504825"/>
            <a:ext cx="7315200" cy="5274521"/>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«Развитие и улучшение системы государственного и муниципального управления являются ключевым звеном успешного решения проблем, стоящих перед обществом и государством. Именно органы государственной и муниципальной службы способны </a:t>
            </a:r>
            <a:r>
              <a:rPr lang="ru-RU" sz="1400" dirty="0" smtClean="0">
                <a:solidFill>
                  <a:srgbClr val="0070C0"/>
                </a:solidFill>
                <a:latin typeface="Arial"/>
                <a:cs typeface="Arial"/>
              </a:rPr>
              <a:t>напрямую повлиять </a:t>
            </a:r>
            <a:r>
              <a:rPr lang="ru-RU" sz="1400" dirty="0" smtClean="0">
                <a:solidFill>
                  <a:srgbClr val="0070C0"/>
                </a:solidFill>
                <a:latin typeface="Arial"/>
                <a:cs typeface="Arial"/>
              </a:rPr>
              <a:t>на развитие разрабатываемых в стране реформ и обеспечить их реализацию для эффективной модернизации жизни страны в целом», - считает М.Н. </a:t>
            </a:r>
            <a:r>
              <a:rPr lang="ru-RU" sz="1400" dirty="0" err="1" smtClean="0">
                <a:solidFill>
                  <a:srgbClr val="0070C0"/>
                </a:solidFill>
                <a:latin typeface="Arial"/>
                <a:cs typeface="Arial"/>
              </a:rPr>
              <a:t>Глушак</a:t>
            </a:r>
            <a:r>
              <a:rPr lang="ru-RU" sz="1400" dirty="0" smtClean="0">
                <a:solidFill>
                  <a:srgbClr val="0070C0"/>
                </a:solidFill>
                <a:latin typeface="Arial"/>
                <a:cs typeface="Arial"/>
              </a:rPr>
              <a:t>. 	Мария Николаевна – очень опытный сотрудник, более 36 лет в органах власти. В пределах ее компетенции большой спектр вопросов: организационно, кадровое, материально-техническое и транспортное обеспечение деятельности администрации.</a:t>
            </a:r>
            <a:br>
              <a:rPr lang="ru-RU" sz="1400" dirty="0" smtClean="0">
                <a:solidFill>
                  <a:srgbClr val="0070C0"/>
                </a:solidFill>
                <a:latin typeface="Arial"/>
                <a:cs typeface="Arial"/>
              </a:rPr>
            </a:br>
            <a:r>
              <a:rPr lang="ru-RU" sz="1400" dirty="0" smtClean="0">
                <a:solidFill>
                  <a:srgbClr val="0070C0"/>
                </a:solidFill>
                <a:latin typeface="Arial"/>
                <a:cs typeface="Arial"/>
              </a:rPr>
              <a:t>	Благодаря </a:t>
            </a:r>
            <a:r>
              <a:rPr lang="ru-RU" sz="1400" dirty="0" smtClean="0">
                <a:solidFill>
                  <a:srgbClr val="0070C0"/>
                </a:solidFill>
                <a:latin typeface="Arial"/>
                <a:cs typeface="Arial"/>
              </a:rPr>
              <a:t>высокому профессионализму, глубоким знаниям основ делопроизводства, способности принимать взвешенные, обоснованные решения и брать ответственность за последствия своих действий Мария Николаевна пользуется заслуженным уважением коллег и руководящего состава.</a:t>
            </a:r>
            <a:br>
              <a:rPr lang="ru-RU" sz="1400" dirty="0" smtClean="0">
                <a:solidFill>
                  <a:srgbClr val="0070C0"/>
                </a:solidFill>
                <a:latin typeface="Arial"/>
                <a:cs typeface="Arial"/>
              </a:rPr>
            </a:br>
            <a:r>
              <a:rPr lang="ru-RU" sz="1400" dirty="0" smtClean="0">
                <a:solidFill>
                  <a:srgbClr val="0070C0"/>
                </a:solidFill>
                <a:latin typeface="Arial"/>
                <a:cs typeface="Arial"/>
              </a:rPr>
              <a:t>	Не останавливаясь на достигнутом, Мария Николаевна постоянно обогащает себя новыми знаниями и повышает квалификацию. В 2024 году прошла обучение по основным направлениям противодействия коррупции на муниципальной службе.	</a:t>
            </a:r>
            <a:br>
              <a:rPr lang="ru-RU" sz="1400" dirty="0" smtClean="0">
                <a:solidFill>
                  <a:srgbClr val="0070C0"/>
                </a:solidFill>
                <a:latin typeface="Arial"/>
                <a:cs typeface="Arial"/>
              </a:rPr>
            </a:br>
            <a:r>
              <a:rPr lang="ru-RU" sz="1400" dirty="0" smtClean="0">
                <a:solidFill>
                  <a:srgbClr val="0070C0"/>
                </a:solidFill>
                <a:latin typeface="Arial"/>
                <a:cs typeface="Arial"/>
              </a:rPr>
              <a:t>	Награждена грамотами брянской областной Думы, Благодарностью Губернатора Брянской области.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13</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1419225"/>
            <a:ext cx="3426705" cy="41910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610225"/>
            <a:ext cx="4038600" cy="707886"/>
          </a:xfrm>
          <a:prstGeom prst="rect">
            <a:avLst/>
          </a:prstGeom>
          <a:noFill/>
        </p:spPr>
        <p:txBody>
          <a:bodyPr wrap="square" rtlCol="0">
            <a:spAutoFit/>
          </a:bodyPr>
          <a:lstStyle/>
          <a:p>
            <a:r>
              <a:rPr lang="ru-RU" sz="1600" b="1" dirty="0" err="1" smtClean="0">
                <a:solidFill>
                  <a:schemeClr val="tx2"/>
                </a:solidFill>
              </a:rPr>
              <a:t>Глушак</a:t>
            </a:r>
            <a:r>
              <a:rPr lang="ru-RU" sz="1600" b="1" dirty="0" smtClean="0">
                <a:solidFill>
                  <a:schemeClr val="tx2"/>
                </a:solidFill>
              </a:rPr>
              <a:t> Мария Николаевна              </a:t>
            </a:r>
            <a:r>
              <a:rPr lang="ru-RU" sz="1200" b="1" dirty="0" smtClean="0">
                <a:solidFill>
                  <a:srgbClr val="00B0F0"/>
                </a:solidFill>
              </a:rPr>
              <a:t>управляющая делами администрации </a:t>
            </a:r>
            <a:r>
              <a:rPr lang="ru-RU" sz="1200" b="1" dirty="0" err="1" smtClean="0">
                <a:solidFill>
                  <a:srgbClr val="00B0F0"/>
                </a:solidFill>
              </a:rPr>
              <a:t>Гордеевского</a:t>
            </a:r>
            <a:r>
              <a:rPr lang="ru-RU" sz="1200" b="1" dirty="0" smtClean="0">
                <a:solidFill>
                  <a:srgbClr val="00B0F0"/>
                </a:solidFill>
              </a:rPr>
              <a:t> муниципального района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1446550"/>
          </a:xfrm>
          <a:prstGeom prst="rect">
            <a:avLst/>
          </a:prstGeom>
          <a:noFill/>
        </p:spPr>
        <p:txBody>
          <a:bodyPr wrap="square" rtlCol="0">
            <a:spAutoFit/>
          </a:bodyPr>
          <a:lstStyle/>
          <a:p>
            <a:pPr algn="l"/>
            <a:r>
              <a:rPr lang="en-US" sz="2400" dirty="0" smtClean="0">
                <a:solidFill>
                  <a:schemeClr val="tx2"/>
                </a:solidFill>
              </a:rPr>
              <a:t>II</a:t>
            </a:r>
            <a:r>
              <a:rPr lang="ru-RU" sz="2400" dirty="0" smtClean="0">
                <a:solidFill>
                  <a:schemeClr val="tx2"/>
                </a:solidFill>
              </a:rPr>
              <a:t> место </a:t>
            </a:r>
            <a:r>
              <a:rPr lang="ru-RU" sz="1600" dirty="0" smtClean="0">
                <a:solidFill>
                  <a:srgbClr val="0070C0"/>
                </a:solidFill>
              </a:rPr>
              <a:t>в номинации «Лучший специалист в сфере организационного, правового и кадрового обеспечения деятельности органов местного самоуправления»</a:t>
            </a:r>
            <a:endParaRPr lang="ru-RU" sz="16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1419225"/>
            <a:ext cx="7315200" cy="4557017"/>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В настоящее время перед органами местного самоуправления стоят неотложные задачи по совершенствованию нормативно-правовой базы местного самоуправления, созданию системы контроля за исполнением и применением нормативных правовых актов, совершенствованию организационных и правовых актов, совершенствованию организационных и правовых механизмов профессиональной служебной деятельности муниципальных служащих.</a:t>
            </a:r>
            <a:br>
              <a:rPr lang="ru-RU" sz="1400" dirty="0" smtClean="0">
                <a:solidFill>
                  <a:srgbClr val="0070C0"/>
                </a:solidFill>
                <a:latin typeface="Arial"/>
                <a:cs typeface="Arial"/>
              </a:rPr>
            </a:br>
            <a:r>
              <a:rPr lang="ru-RU" sz="1400" dirty="0" smtClean="0">
                <a:solidFill>
                  <a:srgbClr val="0070C0"/>
                </a:solidFill>
                <a:latin typeface="Arial"/>
                <a:cs typeface="Arial"/>
              </a:rPr>
              <a:t>	«Данный уровень власти наиболее приближен к населению, решает вопросы удовлетворения основных жизненных потребностей граждан», - считает </a:t>
            </a:r>
            <a:r>
              <a:rPr lang="ru-RU" sz="1400" dirty="0" err="1" smtClean="0">
                <a:solidFill>
                  <a:srgbClr val="0070C0"/>
                </a:solidFill>
                <a:latin typeface="Arial"/>
                <a:cs typeface="Arial"/>
              </a:rPr>
              <a:t>Коляева</a:t>
            </a:r>
            <a:r>
              <a:rPr lang="ru-RU" sz="1400" dirty="0" smtClean="0">
                <a:solidFill>
                  <a:srgbClr val="0070C0"/>
                </a:solidFill>
                <a:latin typeface="Arial"/>
                <a:cs typeface="Arial"/>
              </a:rPr>
              <a:t> </a:t>
            </a:r>
            <a:r>
              <a:rPr lang="ru-RU" sz="1400" dirty="0" err="1" smtClean="0">
                <a:solidFill>
                  <a:srgbClr val="0070C0"/>
                </a:solidFill>
                <a:latin typeface="Arial"/>
                <a:cs typeface="Arial"/>
              </a:rPr>
              <a:t>Илона</a:t>
            </a:r>
            <a:r>
              <a:rPr lang="ru-RU" sz="1400" dirty="0" smtClean="0">
                <a:solidFill>
                  <a:srgbClr val="0070C0"/>
                </a:solidFill>
                <a:latin typeface="Arial"/>
                <a:cs typeface="Arial"/>
              </a:rPr>
              <a:t> </a:t>
            </a:r>
            <a:r>
              <a:rPr lang="ru-RU" sz="1400" dirty="0" err="1" smtClean="0">
                <a:solidFill>
                  <a:srgbClr val="0070C0"/>
                </a:solidFill>
                <a:latin typeface="Arial"/>
                <a:cs typeface="Arial"/>
              </a:rPr>
              <a:t>Ильгизовна</a:t>
            </a:r>
            <a:r>
              <a:rPr lang="ru-RU" sz="1400" dirty="0" smtClean="0">
                <a:solidFill>
                  <a:srgbClr val="0070C0"/>
                </a:solidFill>
                <a:latin typeface="Arial"/>
                <a:cs typeface="Arial"/>
              </a:rPr>
              <a:t>. Поэтому для успешной деятельности чиновника важны как профессиональные компетенции, так и личностные качества, которые тяжелее всего измерить, оценить, но которые имеют порой наибольшую важность для успеха деятельности государственного служащего.</a:t>
            </a:r>
            <a:br>
              <a:rPr lang="ru-RU" sz="1400" dirty="0" smtClean="0">
                <a:solidFill>
                  <a:srgbClr val="0070C0"/>
                </a:solidFill>
                <a:latin typeface="Arial"/>
                <a:cs typeface="Arial"/>
              </a:rPr>
            </a:br>
            <a:r>
              <a:rPr lang="ru-RU" sz="1400" dirty="0" smtClean="0">
                <a:solidFill>
                  <a:srgbClr val="0070C0"/>
                </a:solidFill>
                <a:latin typeface="Arial"/>
                <a:cs typeface="Arial"/>
              </a:rPr>
              <a:t>	«Настоящий профессионал, который не только успешно выполняет свои обязанности, но и служит примером для коллег. Благодаря ее чуткости и неравнодушию отдел работает как хорошо отложенный механизм, а жители чувствуют заботу и поддержку», - говорят о </a:t>
            </a:r>
            <a:r>
              <a:rPr lang="ru-RU" sz="1400" dirty="0" err="1" smtClean="0">
                <a:solidFill>
                  <a:srgbClr val="0070C0"/>
                </a:solidFill>
                <a:latin typeface="Arial"/>
                <a:cs typeface="Arial"/>
              </a:rPr>
              <a:t>Илоне</a:t>
            </a:r>
            <a:r>
              <a:rPr lang="ru-RU" sz="1400" dirty="0" smtClean="0">
                <a:solidFill>
                  <a:srgbClr val="0070C0"/>
                </a:solidFill>
                <a:latin typeface="Arial"/>
                <a:cs typeface="Arial"/>
              </a:rPr>
              <a:t> </a:t>
            </a:r>
            <a:r>
              <a:rPr lang="ru-RU" sz="1400" dirty="0" err="1" smtClean="0">
                <a:solidFill>
                  <a:srgbClr val="0070C0"/>
                </a:solidFill>
                <a:latin typeface="Arial"/>
                <a:cs typeface="Arial"/>
              </a:rPr>
              <a:t>Ильгизовне</a:t>
            </a:r>
            <a:r>
              <a:rPr lang="ru-RU" sz="1400" dirty="0" smtClean="0">
                <a:solidFill>
                  <a:srgbClr val="0070C0"/>
                </a:solidFill>
                <a:latin typeface="Arial"/>
                <a:cs typeface="Arial"/>
              </a:rPr>
              <a:t>.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14</a:t>
            </a:fld>
            <a:endParaRPr spc="-25" dirty="0"/>
          </a:p>
        </p:txBody>
      </p:sp>
      <p:pic>
        <p:nvPicPr>
          <p:cNvPr id="1026" name="Picture 2"/>
          <p:cNvPicPr>
            <a:picLocks noChangeAspect="1" noChangeArrowheads="1"/>
          </p:cNvPicPr>
          <p:nvPr/>
        </p:nvPicPr>
        <p:blipFill>
          <a:blip r:embed="rId3" cstate="print"/>
          <a:stretch>
            <a:fillRect/>
          </a:stretch>
        </p:blipFill>
        <p:spPr bwMode="auto">
          <a:xfrm>
            <a:off x="8026400" y="1419225"/>
            <a:ext cx="3505200" cy="41148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534025"/>
            <a:ext cx="4038600" cy="892552"/>
          </a:xfrm>
          <a:prstGeom prst="rect">
            <a:avLst/>
          </a:prstGeom>
          <a:noFill/>
        </p:spPr>
        <p:txBody>
          <a:bodyPr wrap="square" rtlCol="0">
            <a:spAutoFit/>
          </a:bodyPr>
          <a:lstStyle/>
          <a:p>
            <a:r>
              <a:rPr lang="ru-RU" sz="1600" b="1" dirty="0" err="1" smtClean="0">
                <a:solidFill>
                  <a:schemeClr val="tx2"/>
                </a:solidFill>
              </a:rPr>
              <a:t>Коляева</a:t>
            </a:r>
            <a:r>
              <a:rPr lang="ru-RU" sz="1600" b="1" dirty="0" smtClean="0">
                <a:solidFill>
                  <a:schemeClr val="tx2"/>
                </a:solidFill>
              </a:rPr>
              <a:t> </a:t>
            </a:r>
            <a:r>
              <a:rPr lang="ru-RU" sz="1600" b="1" dirty="0" err="1" smtClean="0">
                <a:solidFill>
                  <a:schemeClr val="tx2"/>
                </a:solidFill>
              </a:rPr>
              <a:t>Илона</a:t>
            </a:r>
            <a:r>
              <a:rPr lang="ru-RU" sz="1600" b="1" dirty="0" smtClean="0">
                <a:solidFill>
                  <a:schemeClr val="tx2"/>
                </a:solidFill>
              </a:rPr>
              <a:t> </a:t>
            </a:r>
            <a:r>
              <a:rPr lang="ru-RU" sz="1600" b="1" dirty="0" err="1" smtClean="0">
                <a:solidFill>
                  <a:schemeClr val="tx2"/>
                </a:solidFill>
              </a:rPr>
              <a:t>Ильгизовна</a:t>
            </a:r>
            <a:r>
              <a:rPr lang="ru-RU" sz="1600" b="1" dirty="0" smtClean="0">
                <a:solidFill>
                  <a:schemeClr val="tx2"/>
                </a:solidFill>
              </a:rPr>
              <a:t>              </a:t>
            </a:r>
            <a:r>
              <a:rPr lang="ru-RU" sz="1200" b="1" dirty="0" smtClean="0">
                <a:solidFill>
                  <a:srgbClr val="00B0F0"/>
                </a:solidFill>
              </a:rPr>
              <a:t>ведущий специалист отдела правовой и кадровой работы администрации Жуковского муниципального округа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1446550"/>
          </a:xfrm>
          <a:prstGeom prst="rect">
            <a:avLst/>
          </a:prstGeom>
          <a:noFill/>
        </p:spPr>
        <p:txBody>
          <a:bodyPr wrap="square" rtlCol="0">
            <a:spAutoFit/>
          </a:bodyPr>
          <a:lstStyle/>
          <a:p>
            <a:pPr algn="l"/>
            <a:r>
              <a:rPr lang="en-US" sz="2400" dirty="0" smtClean="0">
                <a:solidFill>
                  <a:schemeClr val="tx2"/>
                </a:solidFill>
              </a:rPr>
              <a:t>III</a:t>
            </a:r>
            <a:r>
              <a:rPr lang="ru-RU" sz="2400" dirty="0" smtClean="0">
                <a:solidFill>
                  <a:schemeClr val="tx2"/>
                </a:solidFill>
              </a:rPr>
              <a:t> место </a:t>
            </a:r>
            <a:r>
              <a:rPr lang="ru-RU" sz="1600" dirty="0" smtClean="0">
                <a:solidFill>
                  <a:srgbClr val="0070C0"/>
                </a:solidFill>
              </a:rPr>
              <a:t>в номинации «Лучший специалист в сфере организационного, правового и кадрового обеспечения деятельности органов местного самоуправления»</a:t>
            </a:r>
            <a:endParaRPr lang="ru-RU" sz="1600"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254000" y="1419225"/>
            <a:ext cx="7467600" cy="3103094"/>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Алексей Владимирович избирался депутатом в Совет депутатов </a:t>
            </a:r>
            <a:r>
              <a:rPr lang="ru-RU" sz="1400" dirty="0" err="1" smtClean="0">
                <a:solidFill>
                  <a:srgbClr val="0070C0"/>
                </a:solidFill>
                <a:latin typeface="Arial"/>
                <a:cs typeface="Arial"/>
              </a:rPr>
              <a:t>Новозыбковского</a:t>
            </a:r>
            <a:r>
              <a:rPr lang="ru-RU" sz="1400" dirty="0" smtClean="0">
                <a:solidFill>
                  <a:srgbClr val="0070C0"/>
                </a:solidFill>
                <a:latin typeface="Arial"/>
                <a:cs typeface="Arial"/>
              </a:rPr>
              <a:t> городского округа в 2021 году. В 2022 </a:t>
            </a:r>
            <a:r>
              <a:rPr lang="ru-RU" sz="1400" dirty="0" err="1" smtClean="0">
                <a:solidFill>
                  <a:srgbClr val="0070C0"/>
                </a:solidFill>
                <a:latin typeface="Arial"/>
                <a:cs typeface="Arial"/>
              </a:rPr>
              <a:t>годуучастник</a:t>
            </a:r>
            <a:r>
              <a:rPr lang="ru-RU" sz="1400" dirty="0" smtClean="0">
                <a:solidFill>
                  <a:srgbClr val="0070C0"/>
                </a:solidFill>
                <a:latin typeface="Arial"/>
                <a:cs typeface="Arial"/>
              </a:rPr>
              <a:t> СВО. </a:t>
            </a:r>
            <a:r>
              <a:rPr lang="ru-RU" sz="1400" dirty="0" smtClean="0">
                <a:solidFill>
                  <a:srgbClr val="0070C0"/>
                </a:solidFill>
                <a:latin typeface="Arial"/>
                <a:cs typeface="Arial"/>
              </a:rPr>
              <a:t>Член постоянной депутатской комиссии </a:t>
            </a:r>
            <a:r>
              <a:rPr lang="ru-RU" sz="1400" dirty="0" smtClean="0">
                <a:solidFill>
                  <a:srgbClr val="0070C0"/>
                </a:solidFill>
                <a:latin typeface="Arial"/>
                <a:cs typeface="Arial"/>
              </a:rPr>
              <a:t>по городскому хозяйству, аграрной политике, землепользованию, экологии и чрезвычайным ситуациям. </a:t>
            </a:r>
            <a:br>
              <a:rPr lang="ru-RU" sz="1400" dirty="0" smtClean="0">
                <a:solidFill>
                  <a:srgbClr val="0070C0"/>
                </a:solidFill>
                <a:latin typeface="Arial"/>
                <a:cs typeface="Arial"/>
              </a:rPr>
            </a:br>
            <a:r>
              <a:rPr lang="ru-RU" sz="1400" dirty="0" smtClean="0">
                <a:solidFill>
                  <a:srgbClr val="0070C0"/>
                </a:solidFill>
                <a:latin typeface="Arial"/>
                <a:cs typeface="Arial"/>
              </a:rPr>
              <a:t>	В настоящее время много времени в общественной работе уделяет участию в организованном в муниципалитете сборе гуманитарной помощи для военнослужащих в зоне СВО и членов их семей. Неоднократно в составе гуманитарного конвоя лично осуществлял доставку собранного груза в зону проведения специальной военной операции. Еще в ходе предвыборной компании </a:t>
            </a:r>
            <a:r>
              <a:rPr lang="ru-RU" sz="1400" dirty="0" err="1" smtClean="0">
                <a:solidFill>
                  <a:srgbClr val="0070C0"/>
                </a:solidFill>
                <a:latin typeface="Arial"/>
                <a:cs typeface="Arial"/>
              </a:rPr>
              <a:t>Хулан</a:t>
            </a:r>
            <a:r>
              <a:rPr lang="ru-RU" sz="1400" dirty="0" smtClean="0">
                <a:solidFill>
                  <a:srgbClr val="0070C0"/>
                </a:solidFill>
                <a:latin typeface="Arial"/>
                <a:cs typeface="Arial"/>
              </a:rPr>
              <a:t> Алексей определил для себя важные направления деятельности.</a:t>
            </a:r>
            <a:br>
              <a:rPr lang="ru-RU" sz="1400" dirty="0" smtClean="0">
                <a:solidFill>
                  <a:srgbClr val="0070C0"/>
                </a:solidFill>
                <a:latin typeface="Arial"/>
                <a:cs typeface="Arial"/>
              </a:rPr>
            </a:br>
            <a:r>
              <a:rPr lang="ru-RU" sz="1400" dirty="0" smtClean="0">
                <a:solidFill>
                  <a:srgbClr val="0070C0"/>
                </a:solidFill>
                <a:latin typeface="Arial"/>
                <a:cs typeface="Arial"/>
              </a:rPr>
              <a:t>	На сегодняшний день в результате депутатской деятельности Алексея Владимировича большинство поставленных задач и наказов жителей поселка выполнены.  Награжден медалью Суворов. </a:t>
            </a: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15</a:t>
            </a:fld>
            <a:endParaRPr spc="-25" dirty="0"/>
          </a:p>
        </p:txBody>
      </p:sp>
      <p:pic>
        <p:nvPicPr>
          <p:cNvPr id="1026" name="Picture 2"/>
          <p:cNvPicPr>
            <a:picLocks noChangeAspect="1" noChangeArrowheads="1"/>
          </p:cNvPicPr>
          <p:nvPr/>
        </p:nvPicPr>
        <p:blipFill>
          <a:blip r:embed="rId3" cstate="print"/>
          <a:stretch>
            <a:fillRect/>
          </a:stretch>
        </p:blipFill>
        <p:spPr bwMode="auto">
          <a:xfrm>
            <a:off x="7874000" y="1343025"/>
            <a:ext cx="3810000" cy="44958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762625"/>
            <a:ext cx="4038600" cy="707886"/>
          </a:xfrm>
          <a:prstGeom prst="rect">
            <a:avLst/>
          </a:prstGeom>
          <a:noFill/>
        </p:spPr>
        <p:txBody>
          <a:bodyPr wrap="square" rtlCol="0">
            <a:spAutoFit/>
          </a:bodyPr>
          <a:lstStyle/>
          <a:p>
            <a:r>
              <a:rPr lang="ru-RU" sz="1600" b="1" dirty="0" err="1" smtClean="0">
                <a:solidFill>
                  <a:schemeClr val="tx2"/>
                </a:solidFill>
              </a:rPr>
              <a:t>Хулан</a:t>
            </a:r>
            <a:r>
              <a:rPr lang="ru-RU" sz="1600" b="1" dirty="0" smtClean="0">
                <a:solidFill>
                  <a:schemeClr val="tx2"/>
                </a:solidFill>
              </a:rPr>
              <a:t> Алексей Владимирович        </a:t>
            </a:r>
            <a:r>
              <a:rPr lang="ru-RU" sz="1200" b="1" dirty="0" smtClean="0">
                <a:solidFill>
                  <a:srgbClr val="00B0F0"/>
                </a:solidFill>
              </a:rPr>
              <a:t>депутат </a:t>
            </a:r>
            <a:r>
              <a:rPr lang="ru-RU" sz="1200" b="1" dirty="0" err="1" smtClean="0">
                <a:solidFill>
                  <a:srgbClr val="00B0F0"/>
                </a:solidFill>
              </a:rPr>
              <a:t>Новозыбковского</a:t>
            </a:r>
            <a:r>
              <a:rPr lang="ru-RU" sz="1200" b="1" dirty="0" smtClean="0">
                <a:solidFill>
                  <a:srgbClr val="00B0F0"/>
                </a:solidFill>
              </a:rPr>
              <a:t> городского Совета народных депутатов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352425"/>
            <a:ext cx="4292600" cy="954107"/>
          </a:xfrm>
          <a:prstGeom prst="rect">
            <a:avLst/>
          </a:prstGeom>
          <a:noFill/>
        </p:spPr>
        <p:txBody>
          <a:bodyPr wrap="square" rtlCol="0">
            <a:spAutoFit/>
          </a:bodyPr>
          <a:lstStyle/>
          <a:p>
            <a:pPr algn="l"/>
            <a:r>
              <a:rPr lang="en-US" sz="2400" dirty="0" smtClean="0">
                <a:solidFill>
                  <a:schemeClr val="tx2"/>
                </a:solidFill>
              </a:rPr>
              <a:t>I</a:t>
            </a:r>
            <a:r>
              <a:rPr lang="ru-RU" sz="2400" dirty="0" smtClean="0">
                <a:solidFill>
                  <a:schemeClr val="tx2"/>
                </a:solidFill>
              </a:rPr>
              <a:t> место </a:t>
            </a:r>
            <a:r>
              <a:rPr lang="ru-RU" sz="1600" dirty="0" smtClean="0">
                <a:solidFill>
                  <a:srgbClr val="0070C0"/>
                </a:solidFill>
              </a:rPr>
              <a:t>в номинации «Лучший депутат представительного органа муниципального образования»</a:t>
            </a:r>
            <a:endParaRPr lang="ru-RU" sz="1600"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504825"/>
            <a:ext cx="7315200" cy="6470361"/>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Учитель, депутат, человек твердой жизненной позиции Светлана Владимировна Киселева свою общественную деятельность неразрывно связывает с активной жизнью школы в село </a:t>
            </a:r>
            <a:r>
              <a:rPr lang="ru-RU" sz="1400" dirty="0" err="1" smtClean="0">
                <a:solidFill>
                  <a:srgbClr val="0070C0"/>
                </a:solidFill>
                <a:latin typeface="Arial"/>
                <a:cs typeface="Arial"/>
              </a:rPr>
              <a:t>Далисичи</a:t>
            </a:r>
            <a:r>
              <a:rPr lang="ru-RU" sz="1400" dirty="0" smtClean="0">
                <a:solidFill>
                  <a:srgbClr val="0070C0"/>
                </a:solidFill>
                <a:latin typeface="Arial"/>
                <a:cs typeface="Arial"/>
              </a:rPr>
              <a:t>, где успешно функционирует первичное отделение организации «движение первых».</a:t>
            </a:r>
            <a:br>
              <a:rPr lang="ru-RU" sz="1400" dirty="0" smtClean="0">
                <a:solidFill>
                  <a:srgbClr val="0070C0"/>
                </a:solidFill>
                <a:latin typeface="Arial"/>
                <a:cs typeface="Arial"/>
              </a:rPr>
            </a:br>
            <a:r>
              <a:rPr lang="ru-RU" sz="1400" dirty="0" smtClean="0">
                <a:solidFill>
                  <a:srgbClr val="0070C0"/>
                </a:solidFill>
                <a:latin typeface="Arial"/>
                <a:cs typeface="Arial"/>
              </a:rPr>
              <a:t>	«Подготовка детей и молодежи к полноценной жизни в обществе, включая формирование их мировоззрения на основе традиционных духовных и нравственных ценностей и традиций в народов Российской Федерации, а также развития у них общественно значимой и творческой активности, высоких нравственных качеств, любви и уважения к Отечеству, трудолюбия, правовой культуры, бережного отношения к окружающей среде, чувства личной ответственности за свою судьбу и судьбу Отечества перед нынешним и будущими поколениями», - ориентир трудовой деятельности Светланы Киселевой как учителя и как депутата. Вместе с учащимися Светлана на регулярной основе принимает участие в акциях «День волонтера», «открытка ветерану», «Письмо солдату», организует уборку памятников воинам, погибшим в годы Великой Отечественной Войны. С начала СВО учувствует в реализации программ по обеспечению участников СВО и их семей необходимой помощью и поддержкой. Совместно с жителями сельского поселения изготавливает маскировочные сети, парафиновые свечи для освещение укрытий бойцов. 	Награждена Почетной грамотой отдела образования администрации </a:t>
            </a:r>
            <a:r>
              <a:rPr lang="ru-RU" sz="1400" dirty="0" err="1" smtClean="0">
                <a:solidFill>
                  <a:srgbClr val="0070C0"/>
                </a:solidFill>
                <a:latin typeface="Arial"/>
                <a:cs typeface="Arial"/>
              </a:rPr>
              <a:t>Суражского</a:t>
            </a:r>
            <a:r>
              <a:rPr lang="ru-RU" sz="1400" dirty="0" smtClean="0">
                <a:solidFill>
                  <a:srgbClr val="0070C0"/>
                </a:solidFill>
                <a:latin typeface="Arial"/>
                <a:cs typeface="Arial"/>
              </a:rPr>
              <a:t> района, Благодарственным письмом Брянской областной Думы, Памятной медалью «75 лет освобождения Брянской области», Почетной грамотой департамента образования и науки Брянской области.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16</a:t>
            </a:fld>
            <a:endParaRPr spc="-25" dirty="0"/>
          </a:p>
        </p:txBody>
      </p:sp>
      <p:pic>
        <p:nvPicPr>
          <p:cNvPr id="1026" name="Picture 2"/>
          <p:cNvPicPr>
            <a:picLocks noChangeAspect="1" noChangeArrowheads="1"/>
          </p:cNvPicPr>
          <p:nvPr/>
        </p:nvPicPr>
        <p:blipFill>
          <a:blip r:embed="rId3" cstate="print"/>
          <a:stretch>
            <a:fillRect/>
          </a:stretch>
        </p:blipFill>
        <p:spPr bwMode="auto">
          <a:xfrm>
            <a:off x="7874000" y="962025"/>
            <a:ext cx="3679063" cy="48006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762625"/>
            <a:ext cx="4038600" cy="707886"/>
          </a:xfrm>
          <a:prstGeom prst="rect">
            <a:avLst/>
          </a:prstGeom>
          <a:noFill/>
        </p:spPr>
        <p:txBody>
          <a:bodyPr wrap="square" rtlCol="0">
            <a:spAutoFit/>
          </a:bodyPr>
          <a:lstStyle/>
          <a:p>
            <a:r>
              <a:rPr lang="ru-RU" sz="1600" b="1" dirty="0" smtClean="0">
                <a:solidFill>
                  <a:schemeClr val="tx2"/>
                </a:solidFill>
              </a:rPr>
              <a:t>Киселева Светлана Владимировна        </a:t>
            </a:r>
            <a:r>
              <a:rPr lang="ru-RU" sz="1200" b="1" dirty="0" smtClean="0">
                <a:solidFill>
                  <a:srgbClr val="00B0F0"/>
                </a:solidFill>
              </a:rPr>
              <a:t>депутат </a:t>
            </a:r>
            <a:r>
              <a:rPr lang="ru-RU" sz="1200" b="1" dirty="0">
                <a:solidFill>
                  <a:srgbClr val="00B0F0"/>
                </a:solidFill>
              </a:rPr>
              <a:t>Д</a:t>
            </a:r>
            <a:r>
              <a:rPr lang="ru-RU" sz="1200" b="1" dirty="0" smtClean="0">
                <a:solidFill>
                  <a:srgbClr val="00B0F0"/>
                </a:solidFill>
              </a:rPr>
              <a:t>убровского сельского Совета народных депутатов  </a:t>
            </a:r>
            <a:r>
              <a:rPr lang="ru-RU" sz="1200" b="1" dirty="0" err="1" smtClean="0">
                <a:solidFill>
                  <a:srgbClr val="00B0F0"/>
                </a:solidFill>
              </a:rPr>
              <a:t>Суражского</a:t>
            </a:r>
            <a:r>
              <a:rPr lang="ru-RU" sz="1200" b="1" dirty="0" smtClean="0">
                <a:solidFill>
                  <a:srgbClr val="00B0F0"/>
                </a:solidFill>
              </a:rPr>
              <a:t> района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II</a:t>
            </a:r>
            <a:r>
              <a:rPr lang="ru-RU" sz="2400" dirty="0" smtClean="0">
                <a:solidFill>
                  <a:schemeClr val="tx2"/>
                </a:solidFill>
              </a:rPr>
              <a:t> место </a:t>
            </a:r>
            <a:r>
              <a:rPr lang="ru-RU" sz="1600" dirty="0" smtClean="0">
                <a:solidFill>
                  <a:srgbClr val="0070C0"/>
                </a:solidFill>
              </a:rPr>
              <a:t>в номинации «Лучший депутат представительного органа муниципального образования»</a:t>
            </a:r>
            <a:endParaRPr lang="ru-RU" sz="1600"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504825"/>
            <a:ext cx="7315200" cy="6470361"/>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a:t>
            </a:r>
            <a:r>
              <a:rPr lang="ru-RU" sz="1400" dirty="0" smtClean="0">
                <a:solidFill>
                  <a:srgbClr val="0070C0"/>
                </a:solidFill>
                <a:latin typeface="Arial"/>
                <a:cs typeface="Arial"/>
              </a:rPr>
              <a:t>Свой </a:t>
            </a:r>
            <a:r>
              <a:rPr lang="ru-RU" sz="1400" dirty="0" smtClean="0">
                <a:solidFill>
                  <a:srgbClr val="0070C0"/>
                </a:solidFill>
                <a:latin typeface="Arial"/>
                <a:cs typeface="Arial"/>
              </a:rPr>
              <a:t>трудовой </a:t>
            </a:r>
            <a:r>
              <a:rPr lang="ru-RU" sz="1400" dirty="0" smtClean="0">
                <a:solidFill>
                  <a:srgbClr val="0070C0"/>
                </a:solidFill>
                <a:latin typeface="Arial"/>
                <a:cs typeface="Arial"/>
              </a:rPr>
              <a:t>путь Надежда Николаевна </a:t>
            </a:r>
            <a:r>
              <a:rPr lang="ru-RU" sz="1400" dirty="0" smtClean="0">
                <a:solidFill>
                  <a:srgbClr val="0070C0"/>
                </a:solidFill>
                <a:latin typeface="Arial"/>
                <a:cs typeface="Arial"/>
              </a:rPr>
              <a:t>начинала на </a:t>
            </a:r>
            <a:r>
              <a:rPr lang="ru-RU" sz="1400" dirty="0" smtClean="0">
                <a:solidFill>
                  <a:srgbClr val="0070C0"/>
                </a:solidFill>
                <a:latin typeface="Arial"/>
                <a:cs typeface="Arial"/>
              </a:rPr>
              <a:t>педагогическом поприще – почти 42 года проработала в </a:t>
            </a:r>
            <a:r>
              <a:rPr lang="ru-RU" sz="1400" dirty="0" err="1" smtClean="0">
                <a:solidFill>
                  <a:srgbClr val="0070C0"/>
                </a:solidFill>
                <a:latin typeface="Arial"/>
                <a:cs typeface="Arial"/>
              </a:rPr>
              <a:t>Староновицкой</a:t>
            </a:r>
            <a:r>
              <a:rPr lang="ru-RU" sz="1400" dirty="0" smtClean="0">
                <a:solidFill>
                  <a:srgbClr val="0070C0"/>
                </a:solidFill>
                <a:latin typeface="Arial"/>
                <a:cs typeface="Arial"/>
              </a:rPr>
              <a:t> школе </a:t>
            </a:r>
            <a:r>
              <a:rPr lang="ru-RU" sz="1400" dirty="0" err="1" smtClean="0">
                <a:solidFill>
                  <a:srgbClr val="0070C0"/>
                </a:solidFill>
                <a:latin typeface="Arial"/>
                <a:cs typeface="Arial"/>
              </a:rPr>
              <a:t>Гордеевского</a:t>
            </a:r>
            <a:r>
              <a:rPr lang="ru-RU" sz="1400" dirty="0" smtClean="0">
                <a:solidFill>
                  <a:srgbClr val="0070C0"/>
                </a:solidFill>
                <a:latin typeface="Arial"/>
                <a:cs typeface="Arial"/>
              </a:rPr>
              <a:t> района, из них 25 лет – директором школы. «Я всегда занимала активную жизненную позицию, занималась общественной работой, избиралась депутатом </a:t>
            </a:r>
            <a:r>
              <a:rPr lang="ru-RU" sz="1400" dirty="0" err="1" smtClean="0">
                <a:solidFill>
                  <a:srgbClr val="0070C0"/>
                </a:solidFill>
                <a:latin typeface="Arial"/>
                <a:cs typeface="Arial"/>
              </a:rPr>
              <a:t>Гордеевского</a:t>
            </a:r>
            <a:r>
              <a:rPr lang="ru-RU" sz="1400" dirty="0" smtClean="0">
                <a:solidFill>
                  <a:srgbClr val="0070C0"/>
                </a:solidFill>
                <a:latin typeface="Arial"/>
                <a:cs typeface="Arial"/>
              </a:rPr>
              <a:t> районного совета. Когда предложили работу </a:t>
            </a:r>
            <a:r>
              <a:rPr lang="ru-RU" sz="1400" dirty="0" err="1" smtClean="0">
                <a:solidFill>
                  <a:srgbClr val="0070C0"/>
                </a:solidFill>
                <a:latin typeface="Arial"/>
                <a:cs typeface="Arial"/>
              </a:rPr>
              <a:t>соцкоординатора</a:t>
            </a:r>
            <a:r>
              <a:rPr lang="ru-RU" sz="1400" dirty="0" smtClean="0">
                <a:solidFill>
                  <a:srgbClr val="0070C0"/>
                </a:solidFill>
                <a:latin typeface="Arial"/>
                <a:cs typeface="Arial"/>
              </a:rPr>
              <a:t>, без раздумий согласилась, так как человек я неравнодушный и оказание помощи людям всегда было в </a:t>
            </a:r>
            <a:r>
              <a:rPr lang="ru-RU" sz="1400" dirty="0" smtClean="0">
                <a:solidFill>
                  <a:srgbClr val="0070C0"/>
                </a:solidFill>
                <a:latin typeface="Arial"/>
                <a:cs typeface="Arial"/>
              </a:rPr>
              <a:t>приоритете», </a:t>
            </a:r>
            <a:r>
              <a:rPr lang="ru-RU" sz="1400" dirty="0" smtClean="0">
                <a:solidFill>
                  <a:srgbClr val="0070C0"/>
                </a:solidFill>
                <a:latin typeface="Arial"/>
                <a:cs typeface="Arial"/>
              </a:rPr>
              <a:t>- рассказывает Надежда Николаевна.</a:t>
            </a:r>
            <a:br>
              <a:rPr lang="ru-RU" sz="1400" dirty="0" smtClean="0">
                <a:solidFill>
                  <a:srgbClr val="0070C0"/>
                </a:solidFill>
                <a:latin typeface="Arial"/>
                <a:cs typeface="Arial"/>
              </a:rPr>
            </a:br>
            <a:r>
              <a:rPr lang="ru-RU" sz="1400" dirty="0" smtClean="0">
                <a:solidFill>
                  <a:srgbClr val="0070C0"/>
                </a:solidFill>
                <a:latin typeface="Arial"/>
                <a:cs typeface="Arial"/>
              </a:rPr>
              <a:t>	Как депутат, Надежда Николаевна входит в состав комиссии по социальным вопросам, большое внимание уделяет патриотической работе с </a:t>
            </a:r>
            <a:r>
              <a:rPr lang="ru-RU" sz="1400" dirty="0" smtClean="0">
                <a:solidFill>
                  <a:srgbClr val="0070C0"/>
                </a:solidFill>
                <a:latin typeface="Arial"/>
                <a:cs typeface="Arial"/>
              </a:rPr>
              <a:t>молодежью. </a:t>
            </a:r>
            <a:r>
              <a:rPr lang="ru-RU" sz="1400" dirty="0" smtClean="0">
                <a:solidFill>
                  <a:srgbClr val="0070C0"/>
                </a:solidFill>
                <a:latin typeface="Arial"/>
                <a:cs typeface="Arial"/>
              </a:rPr>
              <a:t>Организует фольклорные праздники и мероприятия для жителей своего округа, бережно хранит наследие малой Родины.</a:t>
            </a:r>
            <a:br>
              <a:rPr lang="ru-RU" sz="1400" dirty="0" smtClean="0">
                <a:solidFill>
                  <a:srgbClr val="0070C0"/>
                </a:solidFill>
                <a:latin typeface="Arial"/>
                <a:cs typeface="Arial"/>
              </a:rPr>
            </a:br>
            <a:r>
              <a:rPr lang="ru-RU" sz="1400" dirty="0" smtClean="0">
                <a:solidFill>
                  <a:srgbClr val="0070C0"/>
                </a:solidFill>
                <a:latin typeface="Arial"/>
                <a:cs typeface="Arial"/>
              </a:rPr>
              <a:t>	Сегодня, в непростое для нашей страны время, Надежда </a:t>
            </a:r>
            <a:r>
              <a:rPr lang="ru-RU" sz="1400" dirty="0" err="1" smtClean="0">
                <a:solidFill>
                  <a:srgbClr val="0070C0"/>
                </a:solidFill>
                <a:latin typeface="Arial"/>
                <a:cs typeface="Arial"/>
              </a:rPr>
              <a:t>Лемза</a:t>
            </a:r>
            <a:r>
              <a:rPr lang="ru-RU" sz="1400" dirty="0" smtClean="0">
                <a:solidFill>
                  <a:srgbClr val="0070C0"/>
                </a:solidFill>
                <a:latin typeface="Arial"/>
                <a:cs typeface="Arial"/>
              </a:rPr>
              <a:t> совмещает работу депутата с деятельностью социального координатора филиала Государственного фонда поддержки участников специальной военной операции «Защитники Отечества» по Брянской области, занимается вопросами поддержки участников СВО и членов их семей. Проводит большую общественную работу вместе с ветеранами боевых действий, является участников волонтерской группы по изготовлению маскировочных сетей, оказывает материальную поддержку </a:t>
            </a:r>
            <a:r>
              <a:rPr lang="ru-RU" sz="1400" dirty="0" smtClean="0">
                <a:solidFill>
                  <a:srgbClr val="0070C0"/>
                </a:solidFill>
                <a:latin typeface="Arial"/>
                <a:cs typeface="Arial"/>
              </a:rPr>
              <a:t>группе </a:t>
            </a:r>
            <a:r>
              <a:rPr lang="ru-RU" sz="1400" dirty="0" smtClean="0">
                <a:solidFill>
                  <a:srgbClr val="0070C0"/>
                </a:solidFill>
                <a:latin typeface="Arial"/>
                <a:cs typeface="Arial"/>
              </a:rPr>
              <a:t>«Супы да каши защитникам нашим».</a:t>
            </a:r>
            <a:br>
              <a:rPr lang="ru-RU" sz="1400" dirty="0" smtClean="0">
                <a:solidFill>
                  <a:srgbClr val="0070C0"/>
                </a:solidFill>
                <a:latin typeface="Arial"/>
                <a:cs typeface="Arial"/>
              </a:rPr>
            </a:br>
            <a:r>
              <a:rPr lang="ru-RU" sz="1400" dirty="0" smtClean="0">
                <a:solidFill>
                  <a:srgbClr val="0070C0"/>
                </a:solidFill>
                <a:latin typeface="Arial"/>
                <a:cs typeface="Arial"/>
              </a:rPr>
              <a:t>	Награждена наградным знаком «Почетный работник общего образования Российской Федерации» за заслуги в области образования, памятной медалью «65 лет освобождения Брянской области».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17</a:t>
            </a:fld>
            <a:endParaRPr spc="-25" dirty="0"/>
          </a:p>
        </p:txBody>
      </p:sp>
      <p:pic>
        <p:nvPicPr>
          <p:cNvPr id="1026" name="Picture 2"/>
          <p:cNvPicPr>
            <a:picLocks noChangeAspect="1" noChangeArrowheads="1"/>
          </p:cNvPicPr>
          <p:nvPr/>
        </p:nvPicPr>
        <p:blipFill>
          <a:blip r:embed="rId3" cstate="print"/>
          <a:stretch>
            <a:fillRect/>
          </a:stretch>
        </p:blipFill>
        <p:spPr bwMode="auto">
          <a:xfrm>
            <a:off x="7874000" y="1114425"/>
            <a:ext cx="3810000" cy="46482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762625"/>
            <a:ext cx="4038600" cy="707886"/>
          </a:xfrm>
          <a:prstGeom prst="rect">
            <a:avLst/>
          </a:prstGeom>
          <a:noFill/>
        </p:spPr>
        <p:txBody>
          <a:bodyPr wrap="square" rtlCol="0">
            <a:spAutoFit/>
          </a:bodyPr>
          <a:lstStyle/>
          <a:p>
            <a:r>
              <a:rPr lang="ru-RU" sz="1600" b="1" dirty="0" err="1" smtClean="0">
                <a:solidFill>
                  <a:schemeClr val="tx2"/>
                </a:solidFill>
              </a:rPr>
              <a:t>Лемза</a:t>
            </a:r>
            <a:r>
              <a:rPr lang="ru-RU" sz="1600" b="1" dirty="0" smtClean="0">
                <a:solidFill>
                  <a:schemeClr val="tx2"/>
                </a:solidFill>
              </a:rPr>
              <a:t> Надежда Николаевна        </a:t>
            </a:r>
            <a:r>
              <a:rPr lang="ru-RU" sz="1200" b="1" dirty="0" smtClean="0">
                <a:solidFill>
                  <a:srgbClr val="00B0F0"/>
                </a:solidFill>
              </a:rPr>
              <a:t>депутат </a:t>
            </a:r>
            <a:r>
              <a:rPr lang="ru-RU" sz="1200" b="1" dirty="0" err="1" smtClean="0">
                <a:solidFill>
                  <a:srgbClr val="00B0F0"/>
                </a:solidFill>
              </a:rPr>
              <a:t>Гордеевского</a:t>
            </a:r>
            <a:r>
              <a:rPr lang="ru-RU" sz="1200" b="1" dirty="0" smtClean="0">
                <a:solidFill>
                  <a:srgbClr val="00B0F0"/>
                </a:solidFill>
              </a:rPr>
              <a:t> районного Совета народных депутатов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III</a:t>
            </a:r>
            <a:r>
              <a:rPr lang="ru-RU" sz="2400" dirty="0" smtClean="0">
                <a:solidFill>
                  <a:schemeClr val="tx2"/>
                </a:solidFill>
              </a:rPr>
              <a:t> место </a:t>
            </a:r>
            <a:r>
              <a:rPr lang="ru-RU" sz="1600" dirty="0" smtClean="0">
                <a:solidFill>
                  <a:srgbClr val="0070C0"/>
                </a:solidFill>
              </a:rPr>
              <a:t>в номинации «Лучший депутат представительного органа муниципального образования»</a:t>
            </a:r>
            <a:endParaRPr lang="ru-RU" sz="1600"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254000" y="1038225"/>
            <a:ext cx="7467600" cy="7337906"/>
          </a:xfrm>
          <a:prstGeom prst="rect">
            <a:avLst/>
          </a:prstGeom>
        </p:spPr>
        <p:txBody>
          <a:bodyPr vert="horz" wrap="square" lIns="0" tIns="12700" rIns="0" bIns="0" rtlCol="0">
            <a:spAutoFit/>
          </a:bodyPr>
          <a:lstStyle/>
          <a:p>
            <a:pPr algn="just"/>
            <a:r>
              <a:rPr lang="ru-RU" sz="1400" dirty="0" smtClean="0">
                <a:solidFill>
                  <a:srgbClr val="0070C0"/>
                </a:solidFill>
                <a:latin typeface="Arial"/>
                <a:cs typeface="Arial"/>
              </a:rPr>
              <a:t>	Для ТОС «Антоновка» 2024 год стал историческим и переломным в формате развития территории и её благоустройства. В рамках реализации национального проекта «Безопасные и качественные дороги» выполнено строительство новой автомобильной дороги, так </a:t>
            </a:r>
            <a:r>
              <a:rPr lang="ru-RU" sz="1400" dirty="0" smtClean="0">
                <a:solidFill>
                  <a:srgbClr val="0070C0"/>
                </a:solidFill>
                <a:latin typeface="Arial"/>
                <a:cs typeface="Arial"/>
              </a:rPr>
              <a:t>необходимой </a:t>
            </a:r>
            <a:r>
              <a:rPr lang="ru-RU" sz="1400" dirty="0" smtClean="0">
                <a:solidFill>
                  <a:srgbClr val="0070C0"/>
                </a:solidFill>
                <a:latin typeface="Arial"/>
                <a:cs typeface="Arial"/>
              </a:rPr>
              <a:t>жителям товарищества. Это стало ярким примером успешного сотрудничества органов территориального самоуправления и местных </a:t>
            </a:r>
            <a:r>
              <a:rPr lang="ru-RU" sz="1400" dirty="0" smtClean="0">
                <a:solidFill>
                  <a:srgbClr val="0070C0"/>
                </a:solidFill>
                <a:latin typeface="Arial"/>
                <a:cs typeface="Arial"/>
              </a:rPr>
              <a:t>властей, а также депутатского корпуса.</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В </a:t>
            </a:r>
            <a:r>
              <a:rPr lang="ru-RU" sz="1400" dirty="0" smtClean="0">
                <a:solidFill>
                  <a:srgbClr val="0070C0"/>
                </a:solidFill>
                <a:latin typeface="Arial"/>
                <a:cs typeface="Arial"/>
              </a:rPr>
              <a:t>непростое для нашей страны время представители ТОС «Антоновка» на регулярной основе организовывают сбор пожертвований для закупки и отправки гуманитарной помощи бойцам СВО, собранной в соответствии с запросами военнослужащих. Полученная положительная обратная связь от </a:t>
            </a:r>
            <a:r>
              <a:rPr lang="ru-RU" sz="1400" dirty="0" smtClean="0">
                <a:solidFill>
                  <a:srgbClr val="0070C0"/>
                </a:solidFill>
                <a:latin typeface="Arial"/>
                <a:cs typeface="Arial"/>
              </a:rPr>
              <a:t>солдат подтверждает </a:t>
            </a:r>
            <a:r>
              <a:rPr lang="ru-RU" sz="1400" dirty="0" smtClean="0">
                <a:solidFill>
                  <a:srgbClr val="0070C0"/>
                </a:solidFill>
                <a:latin typeface="Arial"/>
                <a:cs typeface="Arial"/>
              </a:rPr>
              <a:t>значимость и эффективность такой </a:t>
            </a:r>
            <a:r>
              <a:rPr lang="ru-RU" sz="1400" dirty="0" smtClean="0">
                <a:solidFill>
                  <a:srgbClr val="0070C0"/>
                </a:solidFill>
                <a:latin typeface="Arial"/>
                <a:cs typeface="Arial"/>
              </a:rPr>
              <a:t>деятельности.</a:t>
            </a:r>
            <a:br>
              <a:rPr lang="ru-RU" sz="1400" dirty="0" smtClean="0">
                <a:solidFill>
                  <a:srgbClr val="0070C0"/>
                </a:solidFill>
                <a:latin typeface="Arial"/>
                <a:cs typeface="Arial"/>
              </a:rPr>
            </a:br>
            <a:r>
              <a:rPr lang="ru-RU" sz="1400" dirty="0" smtClean="0">
                <a:solidFill>
                  <a:srgbClr val="0070C0"/>
                </a:solidFill>
                <a:latin typeface="Arial"/>
                <a:cs typeface="Arial"/>
              </a:rPr>
              <a:t>	«Неравнодушие –это способность человека чувствовать боль другого человека, сопереживать, помогать, проявлять интерес к другим людям, их проблемам и бедам. Быть неравнодушным – это значит действовать»,- говорит Ирина Валерьевна </a:t>
            </a:r>
            <a:r>
              <a:rPr lang="ru-RU" sz="1400" dirty="0" err="1" smtClean="0">
                <a:solidFill>
                  <a:srgbClr val="0070C0"/>
                </a:solidFill>
                <a:latin typeface="Arial"/>
                <a:cs typeface="Arial"/>
              </a:rPr>
              <a:t>Зенцова</a:t>
            </a:r>
            <a:r>
              <a:rPr lang="ru-RU" sz="1400" dirty="0" smtClean="0">
                <a:solidFill>
                  <a:srgbClr val="0070C0"/>
                </a:solidFill>
                <a:latin typeface="Arial"/>
                <a:cs typeface="Arial"/>
              </a:rPr>
              <a:t>, председатель и идейный вдохновитель ТОС «Антоновка», человек большой души и сердца.</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За личный вклад в развитие территориального общественного самоуправления и участие в программе инициативного </a:t>
            </a:r>
            <a:r>
              <a:rPr lang="ru-RU" sz="1400" dirty="0" err="1" smtClean="0">
                <a:solidFill>
                  <a:srgbClr val="0070C0"/>
                </a:solidFill>
                <a:latin typeface="Arial"/>
                <a:cs typeface="Arial"/>
              </a:rPr>
              <a:t>бюджетирования</a:t>
            </a:r>
            <a:r>
              <a:rPr lang="ru-RU" sz="1400" dirty="0" smtClean="0">
                <a:solidFill>
                  <a:srgbClr val="0070C0"/>
                </a:solidFill>
                <a:latin typeface="Arial"/>
                <a:cs typeface="Arial"/>
              </a:rPr>
              <a:t> отмечена Благодарственными письмами АТОС Брянской области. </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t> «Неравнодушие – это способность человека чувствовать боль другого человека, сопереживать, сочувствовать, помогать, проявлять интерес к другим людям, их проблемам и бедам. Быть неравнодушным – это значит действовать»,- говорит » Ирина Валерьевна </a:t>
            </a:r>
            <a:r>
              <a:rPr lang="ru-RU" sz="1400" dirty="0" err="1" smtClean="0"/>
              <a:t>Зенцова</a:t>
            </a:r>
            <a:r>
              <a:rPr lang="ru-RU" sz="1400" dirty="0" smtClean="0"/>
              <a:t>, председатель и идейный вдохновитель ТОС «Антоновка», человек большой души и сердца.</a:t>
            </a:r>
            <a:br>
              <a:rPr lang="ru-RU" sz="1400" dirty="0" smtClean="0"/>
            </a:br>
            <a:r>
              <a:rPr lang="ru-RU" sz="1400" dirty="0" smtClean="0"/>
              <a:t> </a:t>
            </a:r>
            <a:r>
              <a:rPr lang="ru-RU" sz="1400" dirty="0" smtClean="0"/>
              <a:t>«Неравнодушие – это способность человека чувствовать боль другого человека, сопереживать, сочувствовать, помогать, проявлять интерес к другим людям, их проблемам и бедам. Быть неравнодушным – это значит действовать»,- говорит » Ирина Валерьевна </a:t>
            </a:r>
            <a:r>
              <a:rPr lang="ru-RU" sz="1400" dirty="0" err="1" smtClean="0"/>
              <a:t>Зенцова</a:t>
            </a:r>
            <a:r>
              <a:rPr lang="ru-RU" sz="1400" dirty="0" smtClean="0"/>
              <a:t>, председатель и идейный вдохновитель ТОС «Антоновка», человек большой души и сердца.</a:t>
            </a:r>
            <a:br>
              <a:rPr lang="ru-RU" sz="1400" dirty="0" smtClean="0"/>
            </a:br>
            <a:r>
              <a:rPr lang="ru-RU" sz="1400" dirty="0" smtClean="0"/>
              <a:t>За личный вклад в развитие территориального общественного самоуправления и участие в программе инициативного </a:t>
            </a:r>
            <a:r>
              <a:rPr lang="ru-RU" sz="1400" dirty="0" err="1" smtClean="0"/>
              <a:t>бюджетирования</a:t>
            </a:r>
            <a:r>
              <a:rPr lang="ru-RU" sz="1400" dirty="0" smtClean="0"/>
              <a:t> отмечена Благодарственными письмами АТОС Брянской области</a:t>
            </a:r>
            <a:br>
              <a:rPr lang="ru-RU" sz="1400" dirty="0" smtClean="0"/>
            </a:br>
            <a:r>
              <a:rPr lang="ru-RU" sz="1400" dirty="0" smtClean="0">
                <a:solidFill>
                  <a:srgbClr val="0070C0"/>
                </a:solidFill>
                <a:latin typeface="Arial"/>
                <a:cs typeface="Arial"/>
              </a:rPr>
              <a:t>                                                                        </a:t>
            </a:r>
            <a:r>
              <a:rPr lang="ru-RU" sz="1400" dirty="0" smtClean="0">
                <a:solidFill>
                  <a:srgbClr val="0070C0"/>
                </a:solidFill>
                <a:latin typeface="Arial"/>
                <a:cs typeface="Arial"/>
              </a:rPr>
              <a:t>	</a:t>
            </a: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18</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1190625"/>
            <a:ext cx="3429000" cy="44196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686425"/>
            <a:ext cx="4038600" cy="523220"/>
          </a:xfrm>
          <a:prstGeom prst="rect">
            <a:avLst/>
          </a:prstGeom>
          <a:noFill/>
        </p:spPr>
        <p:txBody>
          <a:bodyPr wrap="square" rtlCol="0">
            <a:spAutoFit/>
          </a:bodyPr>
          <a:lstStyle/>
          <a:p>
            <a:r>
              <a:rPr lang="ru-RU" sz="1600" b="1" dirty="0" err="1" smtClean="0">
                <a:solidFill>
                  <a:schemeClr val="tx2"/>
                </a:solidFill>
              </a:rPr>
              <a:t>Зенцова</a:t>
            </a:r>
            <a:r>
              <a:rPr lang="ru-RU" sz="1600" b="1" dirty="0" smtClean="0">
                <a:solidFill>
                  <a:schemeClr val="tx2"/>
                </a:solidFill>
              </a:rPr>
              <a:t> Ирина Валерьевна</a:t>
            </a:r>
          </a:p>
          <a:p>
            <a:r>
              <a:rPr lang="ru-RU" sz="1200" b="1" dirty="0" smtClean="0">
                <a:solidFill>
                  <a:srgbClr val="00B0F0"/>
                </a:solidFill>
              </a:rPr>
              <a:t>председатель  ТОС «Антоновка» г Брянска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a:t>
            </a:r>
            <a:r>
              <a:rPr lang="ru-RU" sz="2400" dirty="0" smtClean="0">
                <a:solidFill>
                  <a:schemeClr val="tx2"/>
                </a:solidFill>
              </a:rPr>
              <a:t> место </a:t>
            </a:r>
            <a:r>
              <a:rPr lang="ru-RU" sz="1600" dirty="0" smtClean="0">
                <a:solidFill>
                  <a:srgbClr val="0070C0"/>
                </a:solidFill>
              </a:rPr>
              <a:t>в номинации «Лучший руководитель органа территориального общественного самоуправления»</a:t>
            </a:r>
            <a:endParaRPr lang="ru-RU" sz="1600"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254000" y="1038225"/>
            <a:ext cx="7467600" cy="5274521"/>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Развитие </a:t>
            </a:r>
            <a:r>
              <a:rPr lang="ru-RU" sz="1400" dirty="0" smtClean="0">
                <a:solidFill>
                  <a:srgbClr val="0070C0"/>
                </a:solidFill>
                <a:latin typeface="Arial"/>
                <a:cs typeface="Arial"/>
              </a:rPr>
              <a:t>территориального общественного самоуправления – одна из актуальных тем в повестке формирования эффективной системы самоуправления граждан. На сегодняшний день ТОС «</a:t>
            </a:r>
            <a:r>
              <a:rPr lang="ru-RU" sz="1400" dirty="0" err="1" smtClean="0">
                <a:solidFill>
                  <a:srgbClr val="0070C0"/>
                </a:solidFill>
                <a:latin typeface="Arial"/>
                <a:cs typeface="Arial"/>
              </a:rPr>
              <a:t>Наркомзем</a:t>
            </a:r>
            <a:r>
              <a:rPr lang="ru-RU" sz="1400" dirty="0" smtClean="0">
                <a:solidFill>
                  <a:srgbClr val="0070C0"/>
                </a:solidFill>
                <a:latin typeface="Arial"/>
                <a:cs typeface="Arial"/>
              </a:rPr>
              <a:t>» под председательством Натальи Фёдоровны </a:t>
            </a:r>
            <a:r>
              <a:rPr lang="ru-RU" sz="1400" dirty="0" err="1" smtClean="0">
                <a:solidFill>
                  <a:srgbClr val="0070C0"/>
                </a:solidFill>
                <a:latin typeface="Arial"/>
                <a:cs typeface="Arial"/>
              </a:rPr>
              <a:t>Пырусовой</a:t>
            </a:r>
            <a:r>
              <a:rPr lang="ru-RU" sz="1400" dirty="0" smtClean="0">
                <a:solidFill>
                  <a:srgbClr val="0070C0"/>
                </a:solidFill>
                <a:latin typeface="Arial"/>
                <a:cs typeface="Arial"/>
              </a:rPr>
              <a:t> – это достойный партнер для власти. 	</a:t>
            </a:r>
            <a:br>
              <a:rPr lang="ru-RU" sz="1400" dirty="0" smtClean="0">
                <a:solidFill>
                  <a:srgbClr val="0070C0"/>
                </a:solidFill>
                <a:latin typeface="Arial"/>
                <a:cs typeface="Arial"/>
              </a:rPr>
            </a:br>
            <a:r>
              <a:rPr lang="ru-RU" sz="1400" dirty="0" smtClean="0">
                <a:solidFill>
                  <a:srgbClr val="0070C0"/>
                </a:solidFill>
                <a:latin typeface="Arial"/>
                <a:cs typeface="Arial"/>
              </a:rPr>
              <a:t>	Ярким примером такого сотрудничества можно назвать программу инициативного </a:t>
            </a:r>
            <a:r>
              <a:rPr lang="ru-RU" sz="1400" dirty="0" err="1" smtClean="0">
                <a:solidFill>
                  <a:srgbClr val="0070C0"/>
                </a:solidFill>
                <a:latin typeface="Arial"/>
                <a:cs typeface="Arial"/>
              </a:rPr>
              <a:t>бюджетирования</a:t>
            </a:r>
            <a:r>
              <a:rPr lang="ru-RU" sz="1400" dirty="0" smtClean="0">
                <a:solidFill>
                  <a:srgbClr val="0070C0"/>
                </a:solidFill>
                <a:latin typeface="Arial"/>
                <a:cs typeface="Arial"/>
              </a:rPr>
              <a:t>, когда активисты ТОС разрабатывают проекты благоустройства, представляют их на </a:t>
            </a:r>
            <a:r>
              <a:rPr lang="ru-RU" sz="1400" dirty="0" smtClean="0">
                <a:solidFill>
                  <a:srgbClr val="0070C0"/>
                </a:solidFill>
                <a:latin typeface="Arial"/>
                <a:cs typeface="Arial"/>
              </a:rPr>
              <a:t>конкурс  </a:t>
            </a:r>
            <a:r>
              <a:rPr lang="ru-RU" sz="1400" dirty="0" smtClean="0">
                <a:solidFill>
                  <a:srgbClr val="0070C0"/>
                </a:solidFill>
                <a:latin typeface="Arial"/>
                <a:cs typeface="Arial"/>
              </a:rPr>
              <a:t>и лучшие предложения получают субсидию из областного бюджета. Так, обустройство детской игровой площадки в </a:t>
            </a:r>
            <a:r>
              <a:rPr lang="ru-RU" sz="1400" dirty="0" err="1" smtClean="0">
                <a:solidFill>
                  <a:srgbClr val="0070C0"/>
                </a:solidFill>
                <a:latin typeface="Arial"/>
                <a:cs typeface="Arial"/>
              </a:rPr>
              <a:t>Бежицком</a:t>
            </a:r>
            <a:r>
              <a:rPr lang="ru-RU" sz="1400" dirty="0" smtClean="0">
                <a:solidFill>
                  <a:srgbClr val="0070C0"/>
                </a:solidFill>
                <a:latin typeface="Arial"/>
                <a:cs typeface="Arial"/>
              </a:rPr>
              <a:t> районе города Брянска – пример успешного взаимодействия ТОС «</a:t>
            </a:r>
            <a:r>
              <a:rPr lang="ru-RU" sz="1400" dirty="0" err="1" smtClean="0">
                <a:solidFill>
                  <a:srgbClr val="0070C0"/>
                </a:solidFill>
                <a:latin typeface="Arial"/>
                <a:cs typeface="Arial"/>
              </a:rPr>
              <a:t>Наркомзем</a:t>
            </a:r>
            <a:r>
              <a:rPr lang="ru-RU" sz="1400" dirty="0" smtClean="0">
                <a:solidFill>
                  <a:srgbClr val="0070C0"/>
                </a:solidFill>
                <a:latin typeface="Arial"/>
                <a:cs typeface="Arial"/>
              </a:rPr>
              <a:t>» и местных властей. </a:t>
            </a:r>
            <a:br>
              <a:rPr lang="ru-RU" sz="1400" dirty="0" smtClean="0">
                <a:solidFill>
                  <a:srgbClr val="0070C0"/>
                </a:solidFill>
                <a:latin typeface="Arial"/>
                <a:cs typeface="Arial"/>
              </a:rPr>
            </a:br>
            <a:r>
              <a:rPr lang="ru-RU" sz="1400" dirty="0" smtClean="0">
                <a:solidFill>
                  <a:srgbClr val="0070C0"/>
                </a:solidFill>
                <a:latin typeface="Arial"/>
                <a:cs typeface="Arial"/>
              </a:rPr>
              <a:t>	«Благодаря неравнодушию и активности </a:t>
            </a:r>
            <a:r>
              <a:rPr lang="ru-RU" sz="1400" dirty="0" err="1" smtClean="0">
                <a:solidFill>
                  <a:srgbClr val="0070C0"/>
                </a:solidFill>
                <a:latin typeface="Arial"/>
                <a:cs typeface="Arial"/>
              </a:rPr>
              <a:t>Пырусовой</a:t>
            </a:r>
            <a:r>
              <a:rPr lang="ru-RU" sz="1400" dirty="0" smtClean="0">
                <a:solidFill>
                  <a:srgbClr val="0070C0"/>
                </a:solidFill>
                <a:latin typeface="Arial"/>
                <a:cs typeface="Arial"/>
              </a:rPr>
              <a:t> Натальи наш любимый район становится краше и уютнее», - отзываются участники ТОС.</a:t>
            </a:r>
            <a:br>
              <a:rPr lang="ru-RU" sz="1400" dirty="0" smtClean="0">
                <a:solidFill>
                  <a:srgbClr val="0070C0"/>
                </a:solidFill>
                <a:latin typeface="Arial"/>
                <a:cs typeface="Arial"/>
              </a:rPr>
            </a:br>
            <a:r>
              <a:rPr lang="ru-RU" sz="1400" dirty="0" smtClean="0">
                <a:solidFill>
                  <a:srgbClr val="0070C0"/>
                </a:solidFill>
                <a:latin typeface="Arial"/>
                <a:cs typeface="Arial"/>
              </a:rPr>
              <a:t>	В сложное для всей страны время ТОС «</a:t>
            </a:r>
            <a:r>
              <a:rPr lang="ru-RU" sz="1400" dirty="0" err="1" smtClean="0">
                <a:solidFill>
                  <a:srgbClr val="0070C0"/>
                </a:solidFill>
                <a:latin typeface="Arial"/>
                <a:cs typeface="Arial"/>
              </a:rPr>
              <a:t>Наркомзем</a:t>
            </a:r>
            <a:r>
              <a:rPr lang="ru-RU" sz="1400" dirty="0" smtClean="0">
                <a:solidFill>
                  <a:srgbClr val="0070C0"/>
                </a:solidFill>
                <a:latin typeface="Arial"/>
                <a:cs typeface="Arial"/>
              </a:rPr>
              <a:t>» под руководством </a:t>
            </a:r>
            <a:r>
              <a:rPr lang="ru-RU" sz="1400" dirty="0" err="1" smtClean="0">
                <a:solidFill>
                  <a:srgbClr val="0070C0"/>
                </a:solidFill>
                <a:latin typeface="Arial"/>
                <a:cs typeface="Arial"/>
              </a:rPr>
              <a:t>Пырусовой</a:t>
            </a:r>
            <a:r>
              <a:rPr lang="ru-RU" sz="1400" dirty="0" smtClean="0">
                <a:solidFill>
                  <a:srgbClr val="0070C0"/>
                </a:solidFill>
                <a:latin typeface="Arial"/>
                <a:cs typeface="Arial"/>
              </a:rPr>
              <a:t> Натальи активно учувствует в сборе и отправке гуманитарной помощи военным на приграничные территории. Защитникам передаются продукты питания, предметы первой необходимости, средства личной гигиены, медицинские </a:t>
            </a:r>
            <a:r>
              <a:rPr lang="ru-RU" sz="1400" dirty="0" smtClean="0">
                <a:solidFill>
                  <a:srgbClr val="0070C0"/>
                </a:solidFill>
                <a:latin typeface="Arial"/>
                <a:cs typeface="Arial"/>
              </a:rPr>
              <a:t>препараты, теплые вещи.</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За личный вклад в развитие территориального общественного самоуправления и участие в программе инициативного </a:t>
            </a:r>
            <a:r>
              <a:rPr lang="ru-RU" sz="1400" dirty="0" err="1" smtClean="0">
                <a:solidFill>
                  <a:srgbClr val="0070C0"/>
                </a:solidFill>
                <a:latin typeface="Arial"/>
                <a:cs typeface="Arial"/>
              </a:rPr>
              <a:t>бюджетирования</a:t>
            </a:r>
            <a:r>
              <a:rPr lang="ru-RU" sz="1400" dirty="0" smtClean="0">
                <a:solidFill>
                  <a:srgbClr val="0070C0"/>
                </a:solidFill>
                <a:latin typeface="Arial"/>
                <a:cs typeface="Arial"/>
              </a:rPr>
              <a:t> Наталья Федоровна отмечена Благодарственными письмами АТОС Брянской области.                                                                        	</a:t>
            </a: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19</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962025"/>
            <a:ext cx="3505199" cy="46482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686425"/>
            <a:ext cx="4038600" cy="523220"/>
          </a:xfrm>
          <a:prstGeom prst="rect">
            <a:avLst/>
          </a:prstGeom>
          <a:noFill/>
        </p:spPr>
        <p:txBody>
          <a:bodyPr wrap="square" rtlCol="0">
            <a:spAutoFit/>
          </a:bodyPr>
          <a:lstStyle/>
          <a:p>
            <a:r>
              <a:rPr lang="ru-RU" sz="1600" b="1" dirty="0" err="1" smtClean="0">
                <a:solidFill>
                  <a:schemeClr val="tx2"/>
                </a:solidFill>
              </a:rPr>
              <a:t>Пырусова</a:t>
            </a:r>
            <a:r>
              <a:rPr lang="ru-RU" sz="1600" b="1" dirty="0" smtClean="0">
                <a:solidFill>
                  <a:schemeClr val="tx2"/>
                </a:solidFill>
              </a:rPr>
              <a:t> Наталья Федоровна</a:t>
            </a:r>
          </a:p>
          <a:p>
            <a:r>
              <a:rPr lang="ru-RU" sz="1200" b="1" dirty="0" smtClean="0">
                <a:solidFill>
                  <a:srgbClr val="00B0F0"/>
                </a:solidFill>
              </a:rPr>
              <a:t>председатель  ТОС «</a:t>
            </a:r>
            <a:r>
              <a:rPr lang="ru-RU" sz="1200" b="1" dirty="0" err="1" smtClean="0">
                <a:solidFill>
                  <a:srgbClr val="00B0F0"/>
                </a:solidFill>
              </a:rPr>
              <a:t>Наркомзем</a:t>
            </a:r>
            <a:r>
              <a:rPr lang="ru-RU" sz="1200" b="1" dirty="0" smtClean="0">
                <a:solidFill>
                  <a:srgbClr val="00B0F0"/>
                </a:solidFill>
              </a:rPr>
              <a:t>» г Брянска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II</a:t>
            </a:r>
            <a:r>
              <a:rPr lang="ru-RU" sz="2400" dirty="0" smtClean="0">
                <a:solidFill>
                  <a:schemeClr val="tx2"/>
                </a:solidFill>
              </a:rPr>
              <a:t> место </a:t>
            </a:r>
            <a:r>
              <a:rPr lang="ru-RU" sz="1600" dirty="0" smtClean="0">
                <a:solidFill>
                  <a:srgbClr val="0070C0"/>
                </a:solidFill>
              </a:rPr>
              <a:t>в номинации «Лучший руководитель органа территориального общественного самоуправления»</a:t>
            </a:r>
            <a:endParaRPr lang="ru-RU" sz="1600"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3" cstate="print"/>
          <a:stretch>
            <a:fillRect/>
          </a:stretch>
        </p:blipFill>
        <p:spPr>
          <a:xfrm>
            <a:off x="1273118" y="5939033"/>
            <a:ext cx="1268970" cy="1223323"/>
          </a:xfrm>
          <a:prstGeom prst="rect">
            <a:avLst/>
          </a:prstGeom>
        </p:spPr>
      </p:pic>
      <p:sp>
        <p:nvSpPr>
          <p:cNvPr id="6" name="object 6"/>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7" name="object 7"/>
          <p:cNvSpPr txBox="1">
            <a:spLocks noGrp="1"/>
          </p:cNvSpPr>
          <p:nvPr>
            <p:ph type="title"/>
          </p:nvPr>
        </p:nvSpPr>
        <p:spPr>
          <a:xfrm>
            <a:off x="4216400" y="1190625"/>
            <a:ext cx="5192395" cy="565411"/>
          </a:xfrm>
          <a:prstGeom prst="rect">
            <a:avLst/>
          </a:prstGeom>
        </p:spPr>
        <p:txBody>
          <a:bodyPr vert="horz" wrap="square" lIns="0" tIns="38735" rIns="0" bIns="0" rtlCol="0">
            <a:spAutoFit/>
          </a:bodyPr>
          <a:lstStyle/>
          <a:p>
            <a:pPr marL="12700" marR="5080" algn="just">
              <a:lnSpc>
                <a:spcPct val="95200"/>
              </a:lnSpc>
              <a:spcBef>
                <a:spcPts val="305"/>
              </a:spcBef>
            </a:pPr>
            <a:r>
              <a:rPr lang="ru-RU" sz="3600" spc="235" dirty="0" smtClean="0">
                <a:solidFill>
                  <a:srgbClr val="00539B"/>
                </a:solidFill>
                <a:latin typeface="Arial"/>
                <a:cs typeface="Arial"/>
              </a:rPr>
              <a:t>8 номинаций </a:t>
            </a:r>
            <a:endParaRPr sz="1800" dirty="0">
              <a:latin typeface="Arial"/>
              <a:cs typeface="Arial"/>
            </a:endParaRPr>
          </a:p>
        </p:txBody>
      </p:sp>
      <p:sp>
        <p:nvSpPr>
          <p:cNvPr id="8" name="object 8"/>
          <p:cNvSpPr/>
          <p:nvPr/>
        </p:nvSpPr>
        <p:spPr>
          <a:xfrm>
            <a:off x="2688158" y="6558354"/>
            <a:ext cx="9408160" cy="0"/>
          </a:xfrm>
          <a:custGeom>
            <a:avLst/>
            <a:gdLst/>
            <a:ahLst/>
            <a:cxnLst/>
            <a:rect l="l" t="t" r="r" b="b"/>
            <a:pathLst>
              <a:path w="9408160">
                <a:moveTo>
                  <a:pt x="0" y="0"/>
                </a:moveTo>
                <a:lnTo>
                  <a:pt x="9407842" y="0"/>
                </a:lnTo>
              </a:path>
            </a:pathLst>
          </a:custGeom>
          <a:ln w="12700">
            <a:solidFill>
              <a:srgbClr val="00539B"/>
            </a:solidFill>
          </a:ln>
        </p:spPr>
        <p:txBody>
          <a:bodyPr wrap="square" lIns="0" tIns="0" rIns="0" bIns="0" rtlCol="0"/>
          <a:lstStyle/>
          <a:p>
            <a:endParaRPr/>
          </a:p>
        </p:txBody>
      </p:sp>
      <p:sp>
        <p:nvSpPr>
          <p:cNvPr id="9" name="object 9"/>
          <p:cNvSpPr/>
          <p:nvPr/>
        </p:nvSpPr>
        <p:spPr>
          <a:xfrm>
            <a:off x="0" y="1086358"/>
            <a:ext cx="12096115" cy="0"/>
          </a:xfrm>
          <a:custGeom>
            <a:avLst/>
            <a:gdLst/>
            <a:ahLst/>
            <a:cxnLst/>
            <a:rect l="l" t="t" r="r" b="b"/>
            <a:pathLst>
              <a:path w="12096115">
                <a:moveTo>
                  <a:pt x="0" y="0"/>
                </a:moveTo>
                <a:lnTo>
                  <a:pt x="12096000" y="0"/>
                </a:lnTo>
              </a:path>
            </a:pathLst>
          </a:custGeom>
          <a:ln w="12700">
            <a:solidFill>
              <a:srgbClr val="00539B"/>
            </a:solidFill>
          </a:ln>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2</a:t>
            </a:fld>
            <a:endParaRPr spc="-25" dirty="0"/>
          </a:p>
        </p:txBody>
      </p:sp>
      <p:pic>
        <p:nvPicPr>
          <p:cNvPr id="1026" name="Picture 2" descr="C:\Users\Hp\Desktop\05.12\Домик-fotor-bg-remover-2025120591449.png"/>
          <p:cNvPicPr>
            <a:picLocks noChangeAspect="1" noChangeArrowheads="1"/>
          </p:cNvPicPr>
          <p:nvPr/>
        </p:nvPicPr>
        <p:blipFill>
          <a:blip r:embed="rId4" cstate="print"/>
          <a:srcRect/>
          <a:stretch>
            <a:fillRect/>
          </a:stretch>
        </p:blipFill>
        <p:spPr bwMode="auto">
          <a:xfrm>
            <a:off x="1092200" y="1876425"/>
            <a:ext cx="1349487" cy="1295400"/>
          </a:xfrm>
          <a:prstGeom prst="rect">
            <a:avLst/>
          </a:prstGeom>
          <a:noFill/>
        </p:spPr>
      </p:pic>
      <p:pic>
        <p:nvPicPr>
          <p:cNvPr id="1027" name="Picture 3" descr="C:\Users\Hp\Desktop\05.12\Щит-fotor-bg-remover-2025120591533.png"/>
          <p:cNvPicPr>
            <a:picLocks noChangeAspect="1" noChangeArrowheads="1"/>
          </p:cNvPicPr>
          <p:nvPr/>
        </p:nvPicPr>
        <p:blipFill>
          <a:blip r:embed="rId5" cstate="print"/>
          <a:srcRect/>
          <a:stretch>
            <a:fillRect/>
          </a:stretch>
        </p:blipFill>
        <p:spPr bwMode="auto">
          <a:xfrm>
            <a:off x="939800" y="3781425"/>
            <a:ext cx="1569336" cy="1371600"/>
          </a:xfrm>
          <a:prstGeom prst="rect">
            <a:avLst/>
          </a:prstGeom>
          <a:noFill/>
        </p:spPr>
      </p:pic>
      <p:pic>
        <p:nvPicPr>
          <p:cNvPr id="1028" name="Picture 4" descr="C:\Users\Hp\Desktop\05.12\Сердце-fotor-bg-remover-2025120591824.png"/>
          <p:cNvPicPr>
            <a:picLocks noChangeAspect="1" noChangeArrowheads="1"/>
          </p:cNvPicPr>
          <p:nvPr/>
        </p:nvPicPr>
        <p:blipFill>
          <a:blip r:embed="rId6" cstate="print"/>
          <a:srcRect/>
          <a:stretch>
            <a:fillRect/>
          </a:stretch>
        </p:blipFill>
        <p:spPr bwMode="auto">
          <a:xfrm>
            <a:off x="3759200" y="1876425"/>
            <a:ext cx="1493520" cy="1524000"/>
          </a:xfrm>
          <a:prstGeom prst="rect">
            <a:avLst/>
          </a:prstGeom>
          <a:noFill/>
        </p:spPr>
      </p:pic>
      <p:pic>
        <p:nvPicPr>
          <p:cNvPr id="1029" name="Picture 5" descr="C:\Users\Hp\Desktop\05.12\Лестница-fotor-bg-remover-2025120593037.png"/>
          <p:cNvPicPr>
            <a:picLocks noChangeAspect="1" noChangeArrowheads="1"/>
          </p:cNvPicPr>
          <p:nvPr/>
        </p:nvPicPr>
        <p:blipFill>
          <a:blip r:embed="rId7" cstate="print"/>
          <a:srcRect/>
          <a:stretch>
            <a:fillRect/>
          </a:stretch>
        </p:blipFill>
        <p:spPr bwMode="auto">
          <a:xfrm>
            <a:off x="9626600" y="1800225"/>
            <a:ext cx="1548781" cy="1524000"/>
          </a:xfrm>
          <a:prstGeom prst="rect">
            <a:avLst/>
          </a:prstGeom>
          <a:noFill/>
        </p:spPr>
      </p:pic>
      <p:pic>
        <p:nvPicPr>
          <p:cNvPr id="1030" name="Picture 6" descr="C:\Users\Hp\Desktop\05.12\перо-fotor-bg-remover-2025120593123.png"/>
          <p:cNvPicPr>
            <a:picLocks noChangeAspect="1" noChangeArrowheads="1"/>
          </p:cNvPicPr>
          <p:nvPr/>
        </p:nvPicPr>
        <p:blipFill>
          <a:blip r:embed="rId8" cstate="print"/>
          <a:srcRect/>
          <a:stretch>
            <a:fillRect/>
          </a:stretch>
        </p:blipFill>
        <p:spPr bwMode="auto">
          <a:xfrm>
            <a:off x="6731000" y="1800225"/>
            <a:ext cx="1675695" cy="1447800"/>
          </a:xfrm>
          <a:prstGeom prst="rect">
            <a:avLst/>
          </a:prstGeom>
          <a:noFill/>
        </p:spPr>
      </p:pic>
      <p:pic>
        <p:nvPicPr>
          <p:cNvPr id="1031" name="Picture 7" descr="C:\Users\Hp\Desktop\05.12\стрелка-fotor-bg-remover-2025120593218.png"/>
          <p:cNvPicPr>
            <a:picLocks noChangeAspect="1" noChangeArrowheads="1"/>
          </p:cNvPicPr>
          <p:nvPr/>
        </p:nvPicPr>
        <p:blipFill>
          <a:blip r:embed="rId9" cstate="print"/>
          <a:srcRect/>
          <a:stretch>
            <a:fillRect/>
          </a:stretch>
        </p:blipFill>
        <p:spPr bwMode="auto">
          <a:xfrm>
            <a:off x="3835400" y="3781425"/>
            <a:ext cx="1691355" cy="1447800"/>
          </a:xfrm>
          <a:prstGeom prst="rect">
            <a:avLst/>
          </a:prstGeom>
          <a:noFill/>
        </p:spPr>
      </p:pic>
      <p:pic>
        <p:nvPicPr>
          <p:cNvPr id="1032" name="Picture 8" descr="C:\Users\Hp\Desktop\05.12\Триугольник-fotor-bg-remover-202512059333.png"/>
          <p:cNvPicPr>
            <a:picLocks noChangeAspect="1" noChangeArrowheads="1"/>
          </p:cNvPicPr>
          <p:nvPr/>
        </p:nvPicPr>
        <p:blipFill>
          <a:blip r:embed="rId10" cstate="print"/>
          <a:srcRect/>
          <a:stretch>
            <a:fillRect/>
          </a:stretch>
        </p:blipFill>
        <p:spPr bwMode="auto">
          <a:xfrm>
            <a:off x="6731000" y="3705225"/>
            <a:ext cx="1676400" cy="1545641"/>
          </a:xfrm>
          <a:prstGeom prst="rect">
            <a:avLst/>
          </a:prstGeom>
          <a:noFill/>
        </p:spPr>
      </p:pic>
      <p:pic>
        <p:nvPicPr>
          <p:cNvPr id="1033" name="Picture 9" descr="C:\Users\Hp\Desktop\05.12\календарь-fotor-bg-remover-2025120594836.png"/>
          <p:cNvPicPr>
            <a:picLocks noChangeAspect="1" noChangeArrowheads="1"/>
          </p:cNvPicPr>
          <p:nvPr/>
        </p:nvPicPr>
        <p:blipFill>
          <a:blip r:embed="rId11" cstate="print"/>
          <a:srcRect/>
          <a:stretch>
            <a:fillRect/>
          </a:stretch>
        </p:blipFill>
        <p:spPr bwMode="auto">
          <a:xfrm>
            <a:off x="9931400" y="3857625"/>
            <a:ext cx="1155496" cy="1295400"/>
          </a:xfrm>
          <a:prstGeom prst="rect">
            <a:avLst/>
          </a:prstGeom>
          <a:noFill/>
        </p:spPr>
      </p:pic>
      <p:sp>
        <p:nvSpPr>
          <p:cNvPr id="21" name="Прямоугольник 20"/>
          <p:cNvSpPr/>
          <p:nvPr/>
        </p:nvSpPr>
        <p:spPr>
          <a:xfrm>
            <a:off x="9321800" y="3248025"/>
            <a:ext cx="2285999" cy="646331"/>
          </a:xfrm>
          <a:prstGeom prst="rect">
            <a:avLst/>
          </a:prstGeom>
        </p:spPr>
        <p:txBody>
          <a:bodyPr wrap="square">
            <a:spAutoFit/>
          </a:bodyPr>
          <a:lstStyle/>
          <a:p>
            <a:pPr algn="ctr"/>
            <a:r>
              <a:rPr lang="ru-RU" sz="1200" b="1" dirty="0" smtClean="0">
                <a:solidFill>
                  <a:srgbClr val="00539B"/>
                </a:solidFill>
                <a:latin typeface="Arial"/>
                <a:cs typeface="Arial"/>
              </a:rPr>
              <a:t>Лучший специалист в сфере экономики и финансов </a:t>
            </a:r>
            <a:endParaRPr lang="ru-RU" sz="1200" b="1" dirty="0"/>
          </a:p>
        </p:txBody>
      </p:sp>
      <p:sp>
        <p:nvSpPr>
          <p:cNvPr id="22" name="Прямоугольник 21"/>
          <p:cNvSpPr/>
          <p:nvPr/>
        </p:nvSpPr>
        <p:spPr>
          <a:xfrm>
            <a:off x="3530600" y="3248025"/>
            <a:ext cx="2362200" cy="461665"/>
          </a:xfrm>
          <a:prstGeom prst="rect">
            <a:avLst/>
          </a:prstGeom>
        </p:spPr>
        <p:txBody>
          <a:bodyPr wrap="square">
            <a:spAutoFit/>
          </a:bodyPr>
          <a:lstStyle/>
          <a:p>
            <a:pPr algn="ctr"/>
            <a:r>
              <a:rPr lang="ru-RU" sz="1200" b="1" dirty="0" smtClean="0">
                <a:solidFill>
                  <a:srgbClr val="00539B"/>
                </a:solidFill>
                <a:latin typeface="Arial"/>
                <a:cs typeface="Arial"/>
              </a:rPr>
              <a:t>Лучший специалист в социальной сфере</a:t>
            </a:r>
            <a:endParaRPr lang="ru-RU" sz="1200" b="1" dirty="0"/>
          </a:p>
        </p:txBody>
      </p:sp>
      <p:sp>
        <p:nvSpPr>
          <p:cNvPr id="23" name="Прямоугольник 22"/>
          <p:cNvSpPr/>
          <p:nvPr/>
        </p:nvSpPr>
        <p:spPr>
          <a:xfrm>
            <a:off x="558800" y="5000626"/>
            <a:ext cx="2743199" cy="1015663"/>
          </a:xfrm>
          <a:prstGeom prst="rect">
            <a:avLst/>
          </a:prstGeom>
        </p:spPr>
        <p:txBody>
          <a:bodyPr wrap="square">
            <a:spAutoFit/>
          </a:bodyPr>
          <a:lstStyle/>
          <a:p>
            <a:pPr algn="ctr"/>
            <a:r>
              <a:rPr lang="ru-RU" sz="1200" b="1" dirty="0" smtClean="0">
                <a:solidFill>
                  <a:srgbClr val="00539B"/>
                </a:solidFill>
                <a:latin typeface="Arial"/>
                <a:cs typeface="Arial"/>
              </a:rPr>
              <a:t>Лучший специалист в сфере организационного, правового и кадрового обеспечения деятельности органов местного самоуправления</a:t>
            </a:r>
            <a:endParaRPr lang="ru-RU" sz="1200" b="1" dirty="0"/>
          </a:p>
        </p:txBody>
      </p:sp>
      <p:sp>
        <p:nvSpPr>
          <p:cNvPr id="24" name="Прямоугольник 23"/>
          <p:cNvSpPr/>
          <p:nvPr/>
        </p:nvSpPr>
        <p:spPr>
          <a:xfrm>
            <a:off x="6273800" y="3248025"/>
            <a:ext cx="2696715" cy="646331"/>
          </a:xfrm>
          <a:prstGeom prst="rect">
            <a:avLst/>
          </a:prstGeom>
        </p:spPr>
        <p:txBody>
          <a:bodyPr wrap="square">
            <a:spAutoFit/>
          </a:bodyPr>
          <a:lstStyle/>
          <a:p>
            <a:pPr algn="ctr"/>
            <a:r>
              <a:rPr lang="ru-RU" sz="1200" b="1" dirty="0" smtClean="0">
                <a:solidFill>
                  <a:srgbClr val="00539B"/>
                </a:solidFill>
                <a:latin typeface="Arial"/>
                <a:cs typeface="Arial"/>
              </a:rPr>
              <a:t>Лучший депутат представительного органа муниципального образования</a:t>
            </a:r>
            <a:endParaRPr lang="ru-RU" sz="1200" b="1" dirty="0"/>
          </a:p>
        </p:txBody>
      </p:sp>
      <p:sp>
        <p:nvSpPr>
          <p:cNvPr id="25" name="Прямоугольник 24"/>
          <p:cNvSpPr/>
          <p:nvPr/>
        </p:nvSpPr>
        <p:spPr>
          <a:xfrm>
            <a:off x="8662887" y="5153025"/>
            <a:ext cx="3427513" cy="646331"/>
          </a:xfrm>
          <a:prstGeom prst="rect">
            <a:avLst/>
          </a:prstGeom>
        </p:spPr>
        <p:txBody>
          <a:bodyPr wrap="square">
            <a:spAutoFit/>
          </a:bodyPr>
          <a:lstStyle/>
          <a:p>
            <a:pPr algn="ctr"/>
            <a:r>
              <a:rPr lang="ru-RU" sz="1200" b="1" dirty="0" smtClean="0">
                <a:solidFill>
                  <a:srgbClr val="00539B"/>
                </a:solidFill>
                <a:latin typeface="Arial"/>
                <a:cs typeface="Arial"/>
              </a:rPr>
              <a:t>Лучший руководитель органа территориального общественного самоуправления</a:t>
            </a:r>
            <a:endParaRPr lang="ru-RU" sz="1200" b="1" dirty="0"/>
          </a:p>
        </p:txBody>
      </p:sp>
      <p:sp>
        <p:nvSpPr>
          <p:cNvPr id="26" name="Прямоугольник 25"/>
          <p:cNvSpPr/>
          <p:nvPr/>
        </p:nvSpPr>
        <p:spPr>
          <a:xfrm>
            <a:off x="2997200" y="5076825"/>
            <a:ext cx="3581400" cy="830997"/>
          </a:xfrm>
          <a:prstGeom prst="rect">
            <a:avLst/>
          </a:prstGeom>
        </p:spPr>
        <p:txBody>
          <a:bodyPr wrap="square">
            <a:spAutoFit/>
          </a:bodyPr>
          <a:lstStyle/>
          <a:p>
            <a:pPr algn="ctr"/>
            <a:r>
              <a:rPr lang="ru-RU" sz="1200" b="1" dirty="0" smtClean="0">
                <a:solidFill>
                  <a:srgbClr val="00539B"/>
                </a:solidFill>
                <a:latin typeface="Arial"/>
                <a:cs typeface="Arial"/>
              </a:rPr>
              <a:t>Лучший специалист в сфере информационного обеспечения деятельности органов местного самоуправления</a:t>
            </a:r>
            <a:endParaRPr lang="ru-RU" sz="1200" b="1" dirty="0"/>
          </a:p>
        </p:txBody>
      </p:sp>
      <p:sp>
        <p:nvSpPr>
          <p:cNvPr id="27" name="Прямоугольник 26"/>
          <p:cNvSpPr/>
          <p:nvPr/>
        </p:nvSpPr>
        <p:spPr>
          <a:xfrm>
            <a:off x="0" y="3171825"/>
            <a:ext cx="3429000" cy="461665"/>
          </a:xfrm>
          <a:prstGeom prst="rect">
            <a:avLst/>
          </a:prstGeom>
        </p:spPr>
        <p:txBody>
          <a:bodyPr wrap="square">
            <a:spAutoFit/>
          </a:bodyPr>
          <a:lstStyle/>
          <a:p>
            <a:pPr algn="ctr"/>
            <a:r>
              <a:rPr lang="ru-RU" sz="1200" b="1" dirty="0" smtClean="0">
                <a:solidFill>
                  <a:srgbClr val="00539B"/>
                </a:solidFill>
                <a:latin typeface="Arial"/>
                <a:cs typeface="Arial"/>
              </a:rPr>
              <a:t>Лучший специалист в сфере коммунального хозяйства</a:t>
            </a:r>
            <a:endParaRPr lang="ru-RU" sz="1200" b="1" dirty="0"/>
          </a:p>
        </p:txBody>
      </p:sp>
      <p:sp>
        <p:nvSpPr>
          <p:cNvPr id="28" name="Прямоугольник 27"/>
          <p:cNvSpPr/>
          <p:nvPr/>
        </p:nvSpPr>
        <p:spPr>
          <a:xfrm>
            <a:off x="6197600" y="5076825"/>
            <a:ext cx="2819400" cy="830997"/>
          </a:xfrm>
          <a:prstGeom prst="rect">
            <a:avLst/>
          </a:prstGeom>
        </p:spPr>
        <p:txBody>
          <a:bodyPr wrap="square">
            <a:spAutoFit/>
          </a:bodyPr>
          <a:lstStyle/>
          <a:p>
            <a:pPr algn="ctr"/>
            <a:r>
              <a:rPr lang="ru-RU" sz="1200" b="1" dirty="0" smtClean="0">
                <a:solidFill>
                  <a:srgbClr val="00539B"/>
                </a:solidFill>
                <a:latin typeface="Arial"/>
                <a:cs typeface="Arial"/>
              </a:rPr>
              <a:t>Лучший специалист в сфере градостроительства, архитектуры, землепользования и строительства</a:t>
            </a:r>
            <a:endParaRPr lang="ru-RU" sz="1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254000" y="1038225"/>
            <a:ext cx="7467600" cy="4317849"/>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ТОС «Космонавтов» вот уже несколько лет существует в Володарском районе города Брянска. С 2017 года председателем </a:t>
            </a:r>
            <a:r>
              <a:rPr lang="ru-RU" sz="1400" dirty="0" err="1" smtClean="0">
                <a:solidFill>
                  <a:srgbClr val="0070C0"/>
                </a:solidFill>
                <a:latin typeface="Arial"/>
                <a:cs typeface="Arial"/>
              </a:rPr>
              <a:t>ТОСа</a:t>
            </a:r>
            <a:r>
              <a:rPr lang="ru-RU" sz="1400" dirty="0" smtClean="0">
                <a:solidFill>
                  <a:srgbClr val="0070C0"/>
                </a:solidFill>
                <a:latin typeface="Arial"/>
                <a:cs typeface="Arial"/>
              </a:rPr>
              <a:t>, а до этого времени- </a:t>
            </a:r>
            <a:r>
              <a:rPr lang="ru-RU" sz="1400" dirty="0" err="1" smtClean="0">
                <a:solidFill>
                  <a:srgbClr val="0070C0"/>
                </a:solidFill>
                <a:latin typeface="Arial"/>
                <a:cs typeface="Arial"/>
              </a:rPr>
              <a:t>уличкомом</a:t>
            </a:r>
            <a:r>
              <a:rPr lang="ru-RU" sz="1400" dirty="0" smtClean="0">
                <a:solidFill>
                  <a:srgbClr val="0070C0"/>
                </a:solidFill>
                <a:latin typeface="Arial"/>
                <a:cs typeface="Arial"/>
              </a:rPr>
              <a:t>, является Кравцова Зоя Владимировна.</a:t>
            </a:r>
            <a:r>
              <a:rPr lang="ru-RU" sz="1400" dirty="0" smtClean="0">
                <a:solidFill>
                  <a:srgbClr val="0070C0"/>
                </a:solidFill>
                <a:latin typeface="Arial"/>
                <a:cs typeface="Arial"/>
              </a:rPr>
              <a:t>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В </a:t>
            </a:r>
            <a:r>
              <a:rPr lang="ru-RU" sz="1400" dirty="0" smtClean="0">
                <a:solidFill>
                  <a:srgbClr val="0070C0"/>
                </a:solidFill>
                <a:latin typeface="Arial"/>
                <a:cs typeface="Arial"/>
              </a:rPr>
              <a:t>своей деятельности она старается постоянно привлечь граждан младшего, дошкольного и школьного возрастов для того, чтобы развивать у детей чувства патриотизма, чувства гордости за нашу самую красивую и достойную страну, проводит </a:t>
            </a:r>
            <a:r>
              <a:rPr lang="ru-RU" sz="1400" dirty="0" err="1" smtClean="0">
                <a:solidFill>
                  <a:srgbClr val="0070C0"/>
                </a:solidFill>
                <a:latin typeface="Arial"/>
                <a:cs typeface="Arial"/>
              </a:rPr>
              <a:t>флеш-мобы</a:t>
            </a:r>
            <a:r>
              <a:rPr lang="ru-RU" sz="1400" dirty="0" smtClean="0">
                <a:solidFill>
                  <a:srgbClr val="0070C0"/>
                </a:solidFill>
                <a:latin typeface="Arial"/>
                <a:cs typeface="Arial"/>
              </a:rPr>
              <a:t> и </a:t>
            </a:r>
            <a:r>
              <a:rPr lang="ru-RU" sz="1400" dirty="0" smtClean="0">
                <a:solidFill>
                  <a:srgbClr val="0070C0"/>
                </a:solidFill>
                <a:latin typeface="Arial"/>
                <a:cs typeface="Arial"/>
              </a:rPr>
              <a:t>мастер-классы.</a:t>
            </a:r>
            <a:r>
              <a:rPr lang="ru-RU" sz="1400" dirty="0" smtClean="0">
                <a:solidFill>
                  <a:srgbClr val="0070C0"/>
                </a:solidFill>
                <a:latin typeface="Arial"/>
                <a:cs typeface="Arial"/>
              </a:rPr>
              <a:t>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По ее инициативе для </a:t>
            </a:r>
            <a:r>
              <a:rPr lang="ru-RU" sz="1400" dirty="0" smtClean="0">
                <a:solidFill>
                  <a:srgbClr val="0070C0"/>
                </a:solidFill>
                <a:latin typeface="Arial"/>
                <a:cs typeface="Arial"/>
              </a:rPr>
              <a:t>общения между председателем ТОС и жителями создан общий чат в социальных сетях, который существует уже 3 года. Каждый житель может выразить свою точку зрения, написать о любой просьбе или проблеме, которые </a:t>
            </a:r>
            <a:r>
              <a:rPr lang="ru-RU" sz="1400" dirty="0" smtClean="0">
                <a:solidFill>
                  <a:srgbClr val="0070C0"/>
                </a:solidFill>
                <a:latin typeface="Arial"/>
                <a:cs typeface="Arial"/>
              </a:rPr>
              <a:t>позже решаются </a:t>
            </a:r>
            <a:r>
              <a:rPr lang="ru-RU" sz="1400" dirty="0" smtClean="0">
                <a:solidFill>
                  <a:srgbClr val="0070C0"/>
                </a:solidFill>
                <a:latin typeface="Arial"/>
                <a:cs typeface="Arial"/>
              </a:rPr>
              <a:t>общими </a:t>
            </a:r>
            <a:r>
              <a:rPr lang="ru-RU" sz="1400" dirty="0" smtClean="0">
                <a:solidFill>
                  <a:srgbClr val="0070C0"/>
                </a:solidFill>
                <a:latin typeface="Arial"/>
                <a:cs typeface="Arial"/>
              </a:rPr>
              <a:t>усилиями.</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ТОС «Космонавтов» постоянно учувствует в благотворительных акциях: «Передай весточку солдату», гуманитарной помощи участникам СВО, сборе продуктов, одежды. </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«Рассказать о деятельности ТОС можно еще очень много, но, в заключении хочется добавить, что мы нацелены на продолжение активной деятельности во благо наших жителей»,- говорит Зоя Владимировна.</a:t>
            </a: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20</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962025"/>
            <a:ext cx="3657600" cy="48006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838825"/>
            <a:ext cx="4216400" cy="523220"/>
          </a:xfrm>
          <a:prstGeom prst="rect">
            <a:avLst/>
          </a:prstGeom>
          <a:noFill/>
        </p:spPr>
        <p:txBody>
          <a:bodyPr wrap="square" rtlCol="0">
            <a:spAutoFit/>
          </a:bodyPr>
          <a:lstStyle/>
          <a:p>
            <a:r>
              <a:rPr lang="ru-RU" sz="1600" b="1" dirty="0" smtClean="0">
                <a:solidFill>
                  <a:schemeClr val="tx2"/>
                </a:solidFill>
              </a:rPr>
              <a:t>Кравцова Зоя Владимировна</a:t>
            </a:r>
          </a:p>
          <a:p>
            <a:r>
              <a:rPr lang="ru-RU" sz="1200" b="1" dirty="0" smtClean="0">
                <a:solidFill>
                  <a:srgbClr val="00B0F0"/>
                </a:solidFill>
              </a:rPr>
              <a:t>председатель  ТОС «Космонавтов» г Брянска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III</a:t>
            </a:r>
            <a:r>
              <a:rPr lang="ru-RU" sz="2400" dirty="0" smtClean="0">
                <a:solidFill>
                  <a:schemeClr val="tx2"/>
                </a:solidFill>
              </a:rPr>
              <a:t> место </a:t>
            </a:r>
            <a:r>
              <a:rPr lang="ru-RU" sz="1600" dirty="0" smtClean="0">
                <a:solidFill>
                  <a:srgbClr val="0070C0"/>
                </a:solidFill>
              </a:rPr>
              <a:t>в номинации «Лучший руководитель органа территориального общественного самоуправления»</a:t>
            </a:r>
            <a:endParaRPr lang="ru-RU" sz="1600"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1190625"/>
            <a:ext cx="7315200" cy="5513689"/>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«Информационное информирование населения играет важную роль в жизни муниципалитетов, обеспечивая взаимодействие между муниципалитетов, обеспечивая взаимодействие между органами власти и жителями. </a:t>
            </a:r>
            <a:r>
              <a:rPr lang="ru-RU" sz="1400" dirty="0" smtClean="0">
                <a:solidFill>
                  <a:srgbClr val="0070C0"/>
                </a:solidFill>
                <a:latin typeface="Arial"/>
                <a:cs typeface="Arial"/>
              </a:rPr>
              <a:t>Эффективные </a:t>
            </a:r>
            <a:r>
              <a:rPr lang="ru-RU" sz="1400" dirty="0" smtClean="0">
                <a:solidFill>
                  <a:srgbClr val="0070C0"/>
                </a:solidFill>
                <a:latin typeface="Arial"/>
                <a:cs typeface="Arial"/>
              </a:rPr>
              <a:t>коммуникации способствуют повышению доверия к местным властям и активизации гражданского участия в местном самоуправлении», - считает </a:t>
            </a:r>
            <a:r>
              <a:rPr lang="ru-RU" sz="1400" dirty="0" smtClean="0">
                <a:solidFill>
                  <a:srgbClr val="0070C0"/>
                </a:solidFill>
                <a:latin typeface="Arial"/>
                <a:cs typeface="Arial"/>
              </a:rPr>
              <a:t>Титова Мария Сергеевна.</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Свою трудовую деятельность в органах местного самоуправления Брянской области она начала в июле 2024 года в должности главного специалиста управления культуры, молодежной политики и спорта Брянского муниципального района Брянской области и моментально зарекомендовала себя как грамотного, компетентного сотрудника, умело находящего самое важное в больших объёмах информации. В поле профессиональной деятельности Марии Сергеевны была работа по улучшению системы обратной связи с населением в программе «Инцидент-менеджмент» по социально-значимым </a:t>
            </a:r>
            <a:r>
              <a:rPr lang="ru-RU" sz="1400" dirty="0" smtClean="0">
                <a:solidFill>
                  <a:srgbClr val="0070C0"/>
                </a:solidFill>
                <a:latin typeface="Arial"/>
                <a:cs typeface="Arial"/>
              </a:rPr>
              <a:t>вопросам </a:t>
            </a:r>
            <a:r>
              <a:rPr lang="ru-RU" sz="1400" dirty="0" smtClean="0">
                <a:solidFill>
                  <a:srgbClr val="0070C0"/>
                </a:solidFill>
                <a:latin typeface="Arial"/>
                <a:cs typeface="Arial"/>
              </a:rPr>
              <a:t>и мониторинг  социальных сетей. 		                     	В том числе благодаря её умению выделить главное и профессиональному подходу к освещению событий в конце 2024 года администрация Брянского района получила диплом </a:t>
            </a:r>
            <a:r>
              <a:rPr lang="en-US" sz="1400" dirty="0" smtClean="0">
                <a:solidFill>
                  <a:srgbClr val="0070C0"/>
                </a:solidFill>
                <a:latin typeface="Arial"/>
                <a:cs typeface="Arial"/>
              </a:rPr>
              <a:t>III</a:t>
            </a:r>
            <a:r>
              <a:rPr lang="ru-RU" sz="1400" dirty="0" smtClean="0">
                <a:solidFill>
                  <a:srgbClr val="0070C0"/>
                </a:solidFill>
                <a:latin typeface="Arial"/>
                <a:cs typeface="Arial"/>
              </a:rPr>
              <a:t> степени в номинации «Органы местного самоуправления Брянской области» конкурса «Эффективной </a:t>
            </a:r>
            <a:r>
              <a:rPr lang="ru-RU" sz="1400" dirty="0" err="1" smtClean="0">
                <a:solidFill>
                  <a:srgbClr val="0070C0"/>
                </a:solidFill>
                <a:latin typeface="Arial"/>
                <a:cs typeface="Arial"/>
              </a:rPr>
              <a:t>госпаблик</a:t>
            </a:r>
            <a:r>
              <a:rPr lang="ru-RU" sz="1400" dirty="0" smtClean="0">
                <a:solidFill>
                  <a:srgbClr val="0070C0"/>
                </a:solidFill>
                <a:latin typeface="Arial"/>
                <a:cs typeface="Arial"/>
              </a:rPr>
              <a:t> – 2024».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21</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1190625"/>
            <a:ext cx="3571875" cy="45720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762625"/>
            <a:ext cx="4038600" cy="707886"/>
          </a:xfrm>
          <a:prstGeom prst="rect">
            <a:avLst/>
          </a:prstGeom>
          <a:noFill/>
        </p:spPr>
        <p:txBody>
          <a:bodyPr wrap="square" rtlCol="0">
            <a:spAutoFit/>
          </a:bodyPr>
          <a:lstStyle/>
          <a:p>
            <a:r>
              <a:rPr lang="ru-RU" sz="1600" b="1" dirty="0" smtClean="0">
                <a:solidFill>
                  <a:schemeClr val="tx2"/>
                </a:solidFill>
              </a:rPr>
              <a:t>Титова Мария Сергеевна              </a:t>
            </a:r>
            <a:r>
              <a:rPr lang="ru-RU" sz="1200" b="1" dirty="0" smtClean="0">
                <a:solidFill>
                  <a:srgbClr val="00B0F0"/>
                </a:solidFill>
              </a:rPr>
              <a:t>заведующая сектором по внутренней политике и работе со СМИ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1200329"/>
          </a:xfrm>
          <a:prstGeom prst="rect">
            <a:avLst/>
          </a:prstGeom>
          <a:noFill/>
        </p:spPr>
        <p:txBody>
          <a:bodyPr wrap="square" rtlCol="0">
            <a:spAutoFit/>
          </a:bodyPr>
          <a:lstStyle/>
          <a:p>
            <a:pPr algn="l"/>
            <a:r>
              <a:rPr lang="en-US" sz="2400" dirty="0" smtClean="0">
                <a:solidFill>
                  <a:schemeClr val="tx2"/>
                </a:solidFill>
              </a:rPr>
              <a:t>I</a:t>
            </a:r>
            <a:r>
              <a:rPr lang="ru-RU" sz="2400" dirty="0" smtClean="0">
                <a:solidFill>
                  <a:schemeClr val="tx2"/>
                </a:solidFill>
              </a:rPr>
              <a:t> место </a:t>
            </a:r>
            <a:r>
              <a:rPr lang="ru-RU" sz="1600" dirty="0" smtClean="0">
                <a:solidFill>
                  <a:srgbClr val="0070C0"/>
                </a:solidFill>
              </a:rPr>
              <a:t>в номинации «Лучший специалист в сфере информационного обеспечения деятельности органов местного самоуправления»</a:t>
            </a:r>
            <a:endParaRPr lang="ru-RU" sz="1600" dirty="0">
              <a:solidFill>
                <a:srgbClr val="0070C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82600" y="1343025"/>
            <a:ext cx="7315200" cy="3839513"/>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Татьяна Михайловна работает в администрации Дубровского сельского поселения с 2018 года. За </a:t>
            </a:r>
            <a:r>
              <a:rPr lang="ru-RU" sz="1400" dirty="0" smtClean="0">
                <a:solidFill>
                  <a:srgbClr val="0070C0"/>
                </a:solidFill>
                <a:latin typeface="Arial"/>
                <a:cs typeface="Arial"/>
              </a:rPr>
              <a:t>это время зарекомендовала </a:t>
            </a:r>
            <a:r>
              <a:rPr lang="ru-RU" sz="1400" dirty="0" smtClean="0">
                <a:solidFill>
                  <a:srgbClr val="0070C0"/>
                </a:solidFill>
                <a:latin typeface="Arial"/>
                <a:cs typeface="Arial"/>
              </a:rPr>
              <a:t>себя как ответственный работник, нацеленный на высокий результат, всегда </a:t>
            </a:r>
            <a:r>
              <a:rPr lang="ru-RU" sz="1400" dirty="0" smtClean="0">
                <a:solidFill>
                  <a:srgbClr val="0070C0"/>
                </a:solidFill>
                <a:latin typeface="Arial"/>
                <a:cs typeface="Arial"/>
              </a:rPr>
              <a:t>готовый </a:t>
            </a:r>
            <a:r>
              <a:rPr lang="ru-RU" sz="1400" dirty="0" smtClean="0">
                <a:solidFill>
                  <a:srgbClr val="0070C0"/>
                </a:solidFill>
                <a:latin typeface="Arial"/>
                <a:cs typeface="Arial"/>
              </a:rPr>
              <a:t>к быстрому принятию инновационных решений и несению </a:t>
            </a:r>
            <a:r>
              <a:rPr lang="ru-RU" sz="1400" dirty="0" smtClean="0">
                <a:solidFill>
                  <a:srgbClr val="0070C0"/>
                </a:solidFill>
                <a:latin typeface="Arial"/>
                <a:cs typeface="Arial"/>
              </a:rPr>
              <a:t>ответственности. </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Обладает умением планировать, </a:t>
            </a:r>
            <a:r>
              <a:rPr lang="ru-RU" sz="1400" dirty="0" smtClean="0">
                <a:solidFill>
                  <a:srgbClr val="0070C0"/>
                </a:solidFill>
                <a:latin typeface="Arial"/>
                <a:cs typeface="Arial"/>
              </a:rPr>
              <a:t>организовать и контролировать </a:t>
            </a:r>
            <a:r>
              <a:rPr lang="ru-RU" sz="1400" dirty="0" smtClean="0">
                <a:solidFill>
                  <a:srgbClr val="0070C0"/>
                </a:solidFill>
                <a:latin typeface="Arial"/>
                <a:cs typeface="Arial"/>
              </a:rPr>
              <a:t>выполнение порученной ею работы, анализировать эффективность работы своего направления. Умеет правильно оценить ситуацию и принять управленческое решение. Может одновременно держать под своим контролем несколько дел, вовремя реагировать на любое отклонение от плана.</a:t>
            </a:r>
            <a:br>
              <a:rPr lang="ru-RU" sz="1400" dirty="0" smtClean="0">
                <a:solidFill>
                  <a:srgbClr val="0070C0"/>
                </a:solidFill>
                <a:latin typeface="Arial"/>
                <a:cs typeface="Arial"/>
              </a:rPr>
            </a:br>
            <a:r>
              <a:rPr lang="ru-RU" sz="1400" dirty="0" smtClean="0">
                <a:solidFill>
                  <a:srgbClr val="0070C0"/>
                </a:solidFill>
                <a:latin typeface="Arial"/>
                <a:cs typeface="Arial"/>
              </a:rPr>
              <a:t>	Татьяна </a:t>
            </a:r>
            <a:r>
              <a:rPr lang="ru-RU" sz="1400" dirty="0" err="1" smtClean="0">
                <a:solidFill>
                  <a:srgbClr val="0070C0"/>
                </a:solidFill>
                <a:latin typeface="Arial"/>
                <a:cs typeface="Arial"/>
              </a:rPr>
              <a:t>Суровенко</a:t>
            </a:r>
            <a:r>
              <a:rPr lang="ru-RU" sz="1400" dirty="0" smtClean="0">
                <a:solidFill>
                  <a:srgbClr val="0070C0"/>
                </a:solidFill>
                <a:latin typeface="Arial"/>
                <a:cs typeface="Arial"/>
              </a:rPr>
              <a:t> отмечена Благодарностью Министерства сельского хозяйства, грамотой администрации </a:t>
            </a:r>
            <a:r>
              <a:rPr lang="ru-RU" sz="1400" dirty="0" err="1" smtClean="0">
                <a:solidFill>
                  <a:srgbClr val="0070C0"/>
                </a:solidFill>
                <a:latin typeface="Arial"/>
                <a:cs typeface="Arial"/>
              </a:rPr>
              <a:t>Суражского</a:t>
            </a:r>
            <a:r>
              <a:rPr lang="ru-RU" sz="1400" dirty="0" smtClean="0">
                <a:solidFill>
                  <a:srgbClr val="0070C0"/>
                </a:solidFill>
                <a:latin typeface="Arial"/>
                <a:cs typeface="Arial"/>
              </a:rPr>
              <a:t> района, </a:t>
            </a:r>
            <a:r>
              <a:rPr lang="ru-RU" sz="1400" dirty="0" err="1" smtClean="0">
                <a:solidFill>
                  <a:srgbClr val="0070C0"/>
                </a:solidFill>
                <a:latin typeface="Arial"/>
                <a:cs typeface="Arial"/>
              </a:rPr>
              <a:t>Суражского</a:t>
            </a:r>
            <a:r>
              <a:rPr lang="ru-RU" sz="1400" dirty="0" smtClean="0">
                <a:solidFill>
                  <a:srgbClr val="0070C0"/>
                </a:solidFill>
                <a:latin typeface="Arial"/>
                <a:cs typeface="Arial"/>
              </a:rPr>
              <a:t> Совета народных депутатов, Ассоциации «Совет муниципальных образований Брянской области.</a:t>
            </a:r>
            <a:br>
              <a:rPr lang="ru-RU" sz="1400" dirty="0" smtClean="0">
                <a:solidFill>
                  <a:srgbClr val="0070C0"/>
                </a:solidFill>
                <a:latin typeface="Arial"/>
                <a:cs typeface="Arial"/>
              </a:rPr>
            </a:br>
            <a:r>
              <a:rPr lang="ru-RU" sz="1400" dirty="0" smtClean="0">
                <a:solidFill>
                  <a:srgbClr val="0070C0"/>
                </a:solidFill>
                <a:latin typeface="Arial"/>
                <a:cs typeface="Arial"/>
              </a:rPr>
              <a:t>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22</a:t>
            </a:fld>
            <a:endParaRPr spc="-25" dirty="0"/>
          </a:p>
        </p:txBody>
      </p:sp>
      <p:pic>
        <p:nvPicPr>
          <p:cNvPr id="1026" name="Picture 2"/>
          <p:cNvPicPr>
            <a:picLocks noChangeAspect="1" noChangeArrowheads="1"/>
          </p:cNvPicPr>
          <p:nvPr/>
        </p:nvPicPr>
        <p:blipFill>
          <a:blip r:embed="rId3" cstate="print"/>
          <a:stretch>
            <a:fillRect/>
          </a:stretch>
        </p:blipFill>
        <p:spPr bwMode="auto">
          <a:xfrm>
            <a:off x="7797800" y="1190625"/>
            <a:ext cx="3733799" cy="45720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797800" y="5610225"/>
            <a:ext cx="4038600" cy="892552"/>
          </a:xfrm>
          <a:prstGeom prst="rect">
            <a:avLst/>
          </a:prstGeom>
          <a:noFill/>
        </p:spPr>
        <p:txBody>
          <a:bodyPr wrap="square" rtlCol="0">
            <a:spAutoFit/>
          </a:bodyPr>
          <a:lstStyle/>
          <a:p>
            <a:r>
              <a:rPr lang="ru-RU" sz="1600" b="1" dirty="0" err="1" smtClean="0">
                <a:solidFill>
                  <a:schemeClr val="tx2"/>
                </a:solidFill>
              </a:rPr>
              <a:t>СуровенкоТатьяна</a:t>
            </a:r>
            <a:r>
              <a:rPr lang="ru-RU" sz="1600" b="1" dirty="0" smtClean="0">
                <a:solidFill>
                  <a:schemeClr val="tx2"/>
                </a:solidFill>
              </a:rPr>
              <a:t> Михайловна              </a:t>
            </a:r>
            <a:r>
              <a:rPr lang="ru-RU" sz="1200" b="1" dirty="0" smtClean="0">
                <a:solidFill>
                  <a:srgbClr val="00B0F0"/>
                </a:solidFill>
              </a:rPr>
              <a:t>главный инспектор Дубровской сельской администрации </a:t>
            </a:r>
            <a:r>
              <a:rPr lang="ru-RU" sz="1200" b="1" dirty="0" err="1" smtClean="0">
                <a:solidFill>
                  <a:srgbClr val="00B0F0"/>
                </a:solidFill>
              </a:rPr>
              <a:t>Суражского</a:t>
            </a:r>
            <a:r>
              <a:rPr lang="ru-RU" sz="1200" b="1" dirty="0" smtClean="0">
                <a:solidFill>
                  <a:srgbClr val="00B0F0"/>
                </a:solidFill>
              </a:rPr>
              <a:t> муниципального района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1200329"/>
          </a:xfrm>
          <a:prstGeom prst="rect">
            <a:avLst/>
          </a:prstGeom>
          <a:noFill/>
        </p:spPr>
        <p:txBody>
          <a:bodyPr wrap="square" rtlCol="0">
            <a:spAutoFit/>
          </a:bodyPr>
          <a:lstStyle/>
          <a:p>
            <a:pPr algn="l"/>
            <a:r>
              <a:rPr lang="en-US" sz="2400" dirty="0" smtClean="0">
                <a:solidFill>
                  <a:schemeClr val="tx2"/>
                </a:solidFill>
              </a:rPr>
              <a:t>II</a:t>
            </a:r>
            <a:r>
              <a:rPr lang="ru-RU" sz="2400" dirty="0" smtClean="0">
                <a:solidFill>
                  <a:schemeClr val="tx2"/>
                </a:solidFill>
              </a:rPr>
              <a:t> место </a:t>
            </a:r>
            <a:r>
              <a:rPr lang="ru-RU" sz="1600" dirty="0" smtClean="0">
                <a:solidFill>
                  <a:srgbClr val="0070C0"/>
                </a:solidFill>
              </a:rPr>
              <a:t>в номинации «Лучший специалист в сфере информационного обеспечения деятельности органов местного самоуправления»</a:t>
            </a:r>
            <a:endParaRPr lang="ru-RU" sz="1600"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82600" y="1038225"/>
            <a:ext cx="7315200" cy="4317849"/>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МУП «Содружество», единственным учредителем которого выступает муниципальное образование «</a:t>
            </a:r>
            <a:r>
              <a:rPr lang="ru-RU" sz="1400" dirty="0" err="1" smtClean="0">
                <a:solidFill>
                  <a:srgbClr val="0070C0"/>
                </a:solidFill>
                <a:latin typeface="Arial"/>
                <a:cs typeface="Arial"/>
              </a:rPr>
              <a:t>Мирнинское</a:t>
            </a:r>
            <a:r>
              <a:rPr lang="ru-RU" sz="1400" dirty="0" smtClean="0">
                <a:solidFill>
                  <a:srgbClr val="0070C0"/>
                </a:solidFill>
                <a:latin typeface="Arial"/>
                <a:cs typeface="Arial"/>
              </a:rPr>
              <a:t> сельское поселение </a:t>
            </a:r>
            <a:r>
              <a:rPr lang="ru-RU" sz="1400" dirty="0" err="1" smtClean="0">
                <a:solidFill>
                  <a:srgbClr val="0070C0"/>
                </a:solidFill>
                <a:latin typeface="Arial"/>
                <a:cs typeface="Arial"/>
              </a:rPr>
              <a:t>Клетнянского</a:t>
            </a:r>
            <a:r>
              <a:rPr lang="ru-RU" sz="1400" dirty="0" smtClean="0">
                <a:solidFill>
                  <a:srgbClr val="0070C0"/>
                </a:solidFill>
                <a:latin typeface="Arial"/>
                <a:cs typeface="Arial"/>
              </a:rPr>
              <a:t> района Брянской области», управляющее предприятием через сельскую администрацию, работает с 2006 года в сфере водоснабжения для бытовых и промышленных нужд. С 2012 года организацию возглавляет директор Елена Сергеевна </a:t>
            </a:r>
            <a:r>
              <a:rPr lang="ru-RU" sz="1400" dirty="0" err="1" smtClean="0">
                <a:solidFill>
                  <a:srgbClr val="0070C0"/>
                </a:solidFill>
                <a:latin typeface="Arial"/>
                <a:cs typeface="Arial"/>
              </a:rPr>
              <a:t>Шпаковская</a:t>
            </a:r>
            <a:r>
              <a:rPr lang="ru-RU" sz="1400" dirty="0" smtClean="0">
                <a:solidFill>
                  <a:srgbClr val="0070C0"/>
                </a:solidFill>
                <a:latin typeface="Arial"/>
                <a:cs typeface="Arial"/>
              </a:rPr>
              <a:t>.						«Строгий, принципиальный руководитель, нацеленный на результат, профессионал своего дела», - так отзываются о ней коллеги. 	Благодаря профессионализму </a:t>
            </a:r>
            <a:r>
              <a:rPr lang="ru-RU" sz="1400" dirty="0" err="1" smtClean="0">
                <a:solidFill>
                  <a:srgbClr val="0070C0"/>
                </a:solidFill>
                <a:latin typeface="Arial"/>
                <a:cs typeface="Arial"/>
              </a:rPr>
              <a:t>Шпаковской</a:t>
            </a:r>
            <a:r>
              <a:rPr lang="ru-RU" sz="1400" dirty="0" smtClean="0">
                <a:solidFill>
                  <a:srgbClr val="0070C0"/>
                </a:solidFill>
                <a:latin typeface="Arial"/>
                <a:cs typeface="Arial"/>
              </a:rPr>
              <a:t>, качественному и ответственному выполнению должностных обязанностей, целеустремлённости и лидерским качествам МУП «Содружество» достигло значительных успехов и заняло достойные позиции на рынке водоснабжения. </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Под </a:t>
            </a:r>
            <a:r>
              <a:rPr lang="ru-RU" sz="1400" dirty="0" smtClean="0">
                <a:solidFill>
                  <a:srgbClr val="0070C0"/>
                </a:solidFill>
                <a:latin typeface="Arial"/>
                <a:cs typeface="Arial"/>
              </a:rPr>
              <a:t>ее грамотным руководством социально-значимое предприятие демонстрируют устойчивый рост выручки – с 3,6 млн. рублей в 2018 году до 5 млн. в 2024-м. </a:t>
            </a:r>
            <a:r>
              <a:rPr lang="ru-RU" sz="1400" dirty="0" smtClean="0">
                <a:solidFill>
                  <a:srgbClr val="0070C0"/>
                </a:solidFill>
                <a:latin typeface="Arial"/>
                <a:cs typeface="Arial"/>
              </a:rPr>
              <a:t>Но </a:t>
            </a:r>
            <a:r>
              <a:rPr lang="ru-RU" sz="1400" dirty="0" smtClean="0">
                <a:solidFill>
                  <a:srgbClr val="0070C0"/>
                </a:solidFill>
                <a:latin typeface="Arial"/>
                <a:cs typeface="Arial"/>
              </a:rPr>
              <a:t>главный показатель работы для самой Елены Сергеевны – это улучшающие качество жизни жителей через благоустройство, культуру, участие и вовлеченность.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23</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962025"/>
            <a:ext cx="3505200" cy="48006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762625"/>
            <a:ext cx="4038600" cy="707886"/>
          </a:xfrm>
          <a:prstGeom prst="rect">
            <a:avLst/>
          </a:prstGeom>
          <a:noFill/>
        </p:spPr>
        <p:txBody>
          <a:bodyPr wrap="square" rtlCol="0">
            <a:spAutoFit/>
          </a:bodyPr>
          <a:lstStyle/>
          <a:p>
            <a:r>
              <a:rPr lang="ru-RU" sz="1600" b="1" dirty="0" err="1" smtClean="0">
                <a:solidFill>
                  <a:schemeClr val="tx2"/>
                </a:solidFill>
              </a:rPr>
              <a:t>Шпаковская</a:t>
            </a:r>
            <a:r>
              <a:rPr lang="ru-RU" sz="1600" b="1" dirty="0" smtClean="0">
                <a:solidFill>
                  <a:schemeClr val="tx2"/>
                </a:solidFill>
              </a:rPr>
              <a:t> Елена Сергеевна              </a:t>
            </a:r>
            <a:r>
              <a:rPr lang="ru-RU" sz="1200" b="1" dirty="0" smtClean="0">
                <a:solidFill>
                  <a:srgbClr val="00B0F0"/>
                </a:solidFill>
              </a:rPr>
              <a:t>директор МУП «Содружество» </a:t>
            </a:r>
            <a:r>
              <a:rPr lang="ru-RU" sz="1200" b="1" dirty="0" err="1" smtClean="0">
                <a:solidFill>
                  <a:srgbClr val="00B0F0"/>
                </a:solidFill>
              </a:rPr>
              <a:t>Клетнянского</a:t>
            </a:r>
            <a:r>
              <a:rPr lang="ru-RU" sz="1200" b="1" dirty="0" smtClean="0">
                <a:solidFill>
                  <a:srgbClr val="00B0F0"/>
                </a:solidFill>
              </a:rPr>
              <a:t> муниципального района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a:t>
            </a:r>
            <a:r>
              <a:rPr lang="ru-RU" sz="2400" dirty="0" smtClean="0">
                <a:solidFill>
                  <a:schemeClr val="tx2"/>
                </a:solidFill>
              </a:rPr>
              <a:t> место </a:t>
            </a:r>
            <a:r>
              <a:rPr lang="ru-RU" sz="1600" dirty="0" smtClean="0">
                <a:solidFill>
                  <a:srgbClr val="0070C0"/>
                </a:solidFill>
              </a:rPr>
              <a:t>в номинации «Лучший специалист в сфере коммунального хозяйства»</a:t>
            </a:r>
            <a:endParaRPr lang="ru-RU" sz="1600"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962025"/>
            <a:ext cx="7315200" cy="4557017"/>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Максим Валерьевич Жильцов более 5 лет работает в администрации </a:t>
            </a:r>
            <a:r>
              <a:rPr lang="ru-RU" sz="1400" dirty="0" err="1" smtClean="0">
                <a:solidFill>
                  <a:srgbClr val="0070C0"/>
                </a:solidFill>
                <a:latin typeface="Arial"/>
                <a:cs typeface="Arial"/>
              </a:rPr>
              <a:t>Брасовского</a:t>
            </a:r>
            <a:r>
              <a:rPr lang="ru-RU" sz="1400" dirty="0" smtClean="0">
                <a:solidFill>
                  <a:srgbClr val="0070C0"/>
                </a:solidFill>
                <a:latin typeface="Arial"/>
                <a:cs typeface="Arial"/>
              </a:rPr>
              <a:t> муниципального района в секторе строительства, архитектуры, транспорта и ЖКХ. За время работы зарекомендовал себя профессиональным специалистом, обладающим практическим опытом и отлично справляющимся с поставленными руководством задачами.				В рамках своих должностных полномочий регулярно принимает участие в заседаниях общественной муниципальной комиссии по обеспечению реализации муниципальной программы «Формирование современной городской среды на территории муниципальное образование «</a:t>
            </a:r>
            <a:r>
              <a:rPr lang="ru-RU" sz="1400" dirty="0" err="1" smtClean="0">
                <a:solidFill>
                  <a:srgbClr val="0070C0"/>
                </a:solidFill>
                <a:latin typeface="Arial"/>
                <a:cs typeface="Arial"/>
              </a:rPr>
              <a:t>Локотское</a:t>
            </a:r>
            <a:r>
              <a:rPr lang="ru-RU" sz="1400" dirty="0" smtClean="0">
                <a:solidFill>
                  <a:srgbClr val="0070C0"/>
                </a:solidFill>
                <a:latin typeface="Arial"/>
                <a:cs typeface="Arial"/>
              </a:rPr>
              <a:t> городское поселение», анализирует заявки по благоустройству дворовых территорий.                              	«Обладает обширными знаниями в области жилищно-коммунального хозяйства, прекрасно ориентируется в действующему законодательстве, стремится к самообразованию», - отзываются коллеги. </a:t>
            </a:r>
            <a:br>
              <a:rPr lang="ru-RU" sz="1400" dirty="0" smtClean="0">
                <a:solidFill>
                  <a:srgbClr val="0070C0"/>
                </a:solidFill>
                <a:latin typeface="Arial"/>
                <a:cs typeface="Arial"/>
              </a:rPr>
            </a:br>
            <a:r>
              <a:rPr lang="ru-RU" sz="1400" dirty="0" smtClean="0">
                <a:solidFill>
                  <a:srgbClr val="0070C0"/>
                </a:solidFill>
                <a:latin typeface="Arial"/>
                <a:cs typeface="Arial"/>
              </a:rPr>
              <a:t>	«В настоящее время необходима новая концепция отношений в жилищно-коммунальном хозяйстве, определение приоритетных направлений государственного регулирования и набор соответствующих им инструментов воздействия на сферу жилищно-коммунального хозяйства, в частности, в сфере тарифного регулирования», - дополняет Максим Валерьевич.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24</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962025"/>
            <a:ext cx="3581400" cy="45720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534025"/>
            <a:ext cx="4038600" cy="892552"/>
          </a:xfrm>
          <a:prstGeom prst="rect">
            <a:avLst/>
          </a:prstGeom>
          <a:noFill/>
        </p:spPr>
        <p:txBody>
          <a:bodyPr wrap="square" rtlCol="0">
            <a:spAutoFit/>
          </a:bodyPr>
          <a:lstStyle/>
          <a:p>
            <a:r>
              <a:rPr lang="ru-RU" sz="1600" b="1" dirty="0" smtClean="0">
                <a:solidFill>
                  <a:schemeClr val="tx2"/>
                </a:solidFill>
              </a:rPr>
              <a:t>Жильцов Максим Валерьевич               </a:t>
            </a:r>
            <a:r>
              <a:rPr lang="ru-RU" sz="1200" b="1" dirty="0" smtClean="0">
                <a:solidFill>
                  <a:srgbClr val="00B0F0"/>
                </a:solidFill>
              </a:rPr>
              <a:t>главный специалист отдела строительства, архитектуры, транспорта и ЖКХ администрации </a:t>
            </a:r>
            <a:r>
              <a:rPr lang="ru-RU" sz="1200" b="1" dirty="0" err="1" smtClean="0">
                <a:solidFill>
                  <a:srgbClr val="00B0F0"/>
                </a:solidFill>
              </a:rPr>
              <a:t>Брасовского</a:t>
            </a:r>
            <a:r>
              <a:rPr lang="ru-RU" sz="1200" b="1" dirty="0" smtClean="0">
                <a:solidFill>
                  <a:srgbClr val="00B0F0"/>
                </a:solidFill>
              </a:rPr>
              <a:t>  муниципального района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II</a:t>
            </a:r>
            <a:r>
              <a:rPr lang="ru-RU" sz="2400" dirty="0" smtClean="0">
                <a:solidFill>
                  <a:schemeClr val="tx2"/>
                </a:solidFill>
              </a:rPr>
              <a:t> место </a:t>
            </a:r>
            <a:r>
              <a:rPr lang="ru-RU" sz="1600" dirty="0" smtClean="0">
                <a:solidFill>
                  <a:srgbClr val="0070C0"/>
                </a:solidFill>
              </a:rPr>
              <a:t>в номинации «Лучший специалист в сфере коммунального хозяйства»</a:t>
            </a:r>
            <a:endParaRPr lang="ru-RU" sz="1600" dirty="0">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330200" y="1190625"/>
            <a:ext cx="7315200" cy="5992025"/>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В пределах своей компетенции Юлия Николаевна регулярно проводит комиссии, приемы граждан, выездные совещания на объектах капитального строительства. Последние два года были особенно масштабными в отношении реализованных проектов (более 24) на территории Стародубского муниципального округа при непосредственном участии Юлии Николаевны и ее ежедневном контроле. </a:t>
            </a:r>
            <a:br>
              <a:rPr lang="ru-RU" sz="1400" dirty="0" smtClean="0">
                <a:solidFill>
                  <a:srgbClr val="0070C0"/>
                </a:solidFill>
                <a:latin typeface="Arial"/>
                <a:cs typeface="Arial"/>
              </a:rPr>
            </a:br>
            <a:r>
              <a:rPr lang="ru-RU" sz="1400" dirty="0" smtClean="0">
                <a:solidFill>
                  <a:srgbClr val="0070C0"/>
                </a:solidFill>
                <a:latin typeface="Arial"/>
                <a:cs typeface="Arial"/>
              </a:rPr>
              <a:t>	С </a:t>
            </a:r>
            <a:r>
              <a:rPr lang="ru-RU" sz="1400" dirty="0" smtClean="0">
                <a:solidFill>
                  <a:srgbClr val="0070C0"/>
                </a:solidFill>
                <a:latin typeface="Arial"/>
                <a:cs typeface="Arial"/>
              </a:rPr>
              <a:t>начала специальной военной операции и </a:t>
            </a:r>
            <a:r>
              <a:rPr lang="ru-RU" sz="1400" dirty="0" smtClean="0">
                <a:solidFill>
                  <a:srgbClr val="0070C0"/>
                </a:solidFill>
                <a:latin typeface="Arial"/>
                <a:cs typeface="Arial"/>
              </a:rPr>
              <a:t>в связи с увеличением опасности для жизни и здоровья населения, рисков разрушения и повреждения домовладений, инженерной инфраструктуры округа круг обязанностей расширился. Появились необходимость в решении задач, связанных с оказанием поддержки военнослужащим, дислоцирующимся на территории округа, с оказанием помощи населению, пострадавшему при обстрелах, присутствовать при ликвидации последствий обстрелов со стороны вооруженных формирований Украины в приграничных населенных пунктов. </a:t>
            </a:r>
            <a:br>
              <a:rPr lang="ru-RU" sz="1400" dirty="0" smtClean="0">
                <a:solidFill>
                  <a:srgbClr val="0070C0"/>
                </a:solidFill>
                <a:latin typeface="Arial"/>
                <a:cs typeface="Arial"/>
              </a:rPr>
            </a:br>
            <a:r>
              <a:rPr lang="ru-RU" sz="1400" dirty="0" smtClean="0">
                <a:solidFill>
                  <a:srgbClr val="0070C0"/>
                </a:solidFill>
                <a:latin typeface="Arial"/>
                <a:cs typeface="Arial"/>
              </a:rPr>
              <a:t>	Ю</a:t>
            </a:r>
            <a:r>
              <a:rPr lang="ru-RU" sz="1400" dirty="0" smtClean="0">
                <a:solidFill>
                  <a:srgbClr val="0070C0"/>
                </a:solidFill>
                <a:latin typeface="Arial"/>
                <a:cs typeface="Arial"/>
              </a:rPr>
              <a:t>. Н. </a:t>
            </a:r>
            <a:r>
              <a:rPr lang="ru-RU" sz="1400" dirty="0" err="1" smtClean="0">
                <a:solidFill>
                  <a:srgbClr val="0070C0"/>
                </a:solidFill>
                <a:latin typeface="Arial"/>
                <a:cs typeface="Arial"/>
              </a:rPr>
              <a:t>Ермольчик</a:t>
            </a:r>
            <a:r>
              <a:rPr lang="ru-RU" sz="1400" dirty="0" smtClean="0">
                <a:solidFill>
                  <a:srgbClr val="0070C0"/>
                </a:solidFill>
                <a:latin typeface="Arial"/>
                <a:cs typeface="Arial"/>
              </a:rPr>
              <a:t> отличает высокая работоспособность, профессионализм, неравнодушие к проблемам граждан. </a:t>
            </a:r>
            <a:br>
              <a:rPr lang="ru-RU" sz="1400" dirty="0" smtClean="0">
                <a:solidFill>
                  <a:srgbClr val="0070C0"/>
                </a:solidFill>
                <a:latin typeface="Arial"/>
                <a:cs typeface="Arial"/>
              </a:rPr>
            </a:br>
            <a:r>
              <a:rPr lang="ru-RU" sz="1400" dirty="0" smtClean="0">
                <a:solidFill>
                  <a:srgbClr val="0070C0"/>
                </a:solidFill>
                <a:latin typeface="Arial"/>
                <a:cs typeface="Arial"/>
              </a:rPr>
              <a:t>	За годы работы награждена медалью «За безупречный труд и усердие»</a:t>
            </a:r>
            <a:r>
              <a:rPr lang="en-US" sz="1400" dirty="0" smtClean="0">
                <a:solidFill>
                  <a:srgbClr val="0070C0"/>
                </a:solidFill>
                <a:latin typeface="Arial"/>
                <a:cs typeface="Arial"/>
              </a:rPr>
              <a:t> III</a:t>
            </a:r>
            <a:r>
              <a:rPr lang="ru-RU" sz="1400" dirty="0" smtClean="0">
                <a:solidFill>
                  <a:srgbClr val="0070C0"/>
                </a:solidFill>
                <a:latin typeface="Arial"/>
                <a:cs typeface="Arial"/>
              </a:rPr>
              <a:t> степени Министерства строительства и </a:t>
            </a:r>
            <a:r>
              <a:rPr lang="ru-RU" sz="1400" dirty="0" err="1" smtClean="0">
                <a:solidFill>
                  <a:srgbClr val="0070C0"/>
                </a:solidFill>
                <a:latin typeface="Arial"/>
                <a:cs typeface="Arial"/>
              </a:rPr>
              <a:t>жилищно</a:t>
            </a:r>
            <a:r>
              <a:rPr lang="ru-RU" sz="1400" dirty="0" smtClean="0">
                <a:solidFill>
                  <a:srgbClr val="0070C0"/>
                </a:solidFill>
                <a:latin typeface="Arial"/>
                <a:cs typeface="Arial"/>
              </a:rPr>
              <a:t> – коммунального хозяйства РФ, Почетной грамотой Губернатора Брянской области, Благодарственными письма Брянской областной Думы и Губернатора Брянской области.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25</a:t>
            </a:fld>
            <a:endParaRPr spc="-25" dirty="0"/>
          </a:p>
        </p:txBody>
      </p:sp>
      <p:pic>
        <p:nvPicPr>
          <p:cNvPr id="1026" name="Picture 2"/>
          <p:cNvPicPr>
            <a:picLocks noChangeAspect="1" noChangeArrowheads="1"/>
          </p:cNvPicPr>
          <p:nvPr/>
        </p:nvPicPr>
        <p:blipFill>
          <a:blip r:embed="rId3" cstate="print"/>
          <a:stretch>
            <a:fillRect/>
          </a:stretch>
        </p:blipFill>
        <p:spPr bwMode="auto">
          <a:xfrm>
            <a:off x="7874000" y="1190625"/>
            <a:ext cx="3810000" cy="4573908"/>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797800" y="5762625"/>
            <a:ext cx="4038600" cy="707886"/>
          </a:xfrm>
          <a:prstGeom prst="rect">
            <a:avLst/>
          </a:prstGeom>
          <a:noFill/>
        </p:spPr>
        <p:txBody>
          <a:bodyPr wrap="square" rtlCol="0">
            <a:spAutoFit/>
          </a:bodyPr>
          <a:lstStyle/>
          <a:p>
            <a:r>
              <a:rPr lang="ru-RU" sz="1600" b="1" dirty="0" err="1" smtClean="0">
                <a:solidFill>
                  <a:schemeClr val="tx2"/>
                </a:solidFill>
              </a:rPr>
              <a:t>Ермольчик</a:t>
            </a:r>
            <a:r>
              <a:rPr lang="ru-RU" sz="1600" b="1" dirty="0" smtClean="0">
                <a:solidFill>
                  <a:schemeClr val="tx2"/>
                </a:solidFill>
              </a:rPr>
              <a:t> Юлия Николаевна    </a:t>
            </a:r>
            <a:r>
              <a:rPr lang="ru-RU" sz="1200" b="1" dirty="0" smtClean="0">
                <a:solidFill>
                  <a:srgbClr val="00B0F0"/>
                </a:solidFill>
              </a:rPr>
              <a:t>первый заместитель главы администрации Стародубского муниципального округа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1200329"/>
          </a:xfrm>
          <a:prstGeom prst="rect">
            <a:avLst/>
          </a:prstGeom>
          <a:noFill/>
        </p:spPr>
        <p:txBody>
          <a:bodyPr wrap="square" rtlCol="0">
            <a:spAutoFit/>
          </a:bodyPr>
          <a:lstStyle/>
          <a:p>
            <a:pPr algn="l"/>
            <a:r>
              <a:rPr lang="en-US" sz="2400" dirty="0" smtClean="0">
                <a:solidFill>
                  <a:schemeClr val="tx2"/>
                </a:solidFill>
              </a:rPr>
              <a:t>I</a:t>
            </a:r>
            <a:r>
              <a:rPr lang="ru-RU" sz="2400" dirty="0" smtClean="0">
                <a:solidFill>
                  <a:schemeClr val="tx2"/>
                </a:solidFill>
              </a:rPr>
              <a:t> место </a:t>
            </a:r>
            <a:r>
              <a:rPr lang="ru-RU" sz="1600" dirty="0" smtClean="0">
                <a:solidFill>
                  <a:srgbClr val="0070C0"/>
                </a:solidFill>
              </a:rPr>
              <a:t>в номинации «Лучший специалист в сфере градостроительства, архитектуры, землепользования и строительства»</a:t>
            </a:r>
            <a:endParaRPr lang="ru-RU" sz="1600" dirty="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254000" y="1114425"/>
            <a:ext cx="7467600" cy="4557017"/>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За время своей работы – более 23 лет – </a:t>
            </a:r>
            <a:r>
              <a:rPr lang="ru-RU" sz="1400" dirty="0" smtClean="0">
                <a:solidFill>
                  <a:srgbClr val="0070C0"/>
                </a:solidFill>
                <a:latin typeface="Arial"/>
                <a:cs typeface="Arial"/>
              </a:rPr>
              <a:t>Юлия Александровна внесла </a:t>
            </a:r>
            <a:r>
              <a:rPr lang="ru-RU" sz="1400" dirty="0" smtClean="0">
                <a:solidFill>
                  <a:srgbClr val="0070C0"/>
                </a:solidFill>
                <a:latin typeface="Arial"/>
                <a:cs typeface="Arial"/>
              </a:rPr>
              <a:t>существенный вклад в организацию работы как внутри отдела, так и в части его взаимодействия с подведомственными учреждениями. </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Постоянно повышая свою квалификацию, </a:t>
            </a:r>
            <a:r>
              <a:rPr lang="ru-RU" sz="1400" dirty="0" smtClean="0">
                <a:solidFill>
                  <a:srgbClr val="0070C0"/>
                </a:solidFill>
                <a:latin typeface="Arial"/>
                <a:cs typeface="Arial"/>
              </a:rPr>
              <a:t>в</a:t>
            </a:r>
            <a:r>
              <a:rPr lang="ru-RU" sz="1400" dirty="0" smtClean="0">
                <a:solidFill>
                  <a:srgbClr val="0070C0"/>
                </a:solidFill>
                <a:latin typeface="Arial"/>
                <a:cs typeface="Arial"/>
              </a:rPr>
              <a:t> </a:t>
            </a:r>
            <a:r>
              <a:rPr lang="ru-RU" sz="1400" dirty="0" smtClean="0">
                <a:solidFill>
                  <a:srgbClr val="0070C0"/>
                </a:solidFill>
                <a:latin typeface="Arial"/>
                <a:cs typeface="Arial"/>
              </a:rPr>
              <a:t>2022 году </a:t>
            </a:r>
            <a:r>
              <a:rPr lang="ru-RU" sz="1400" dirty="0" smtClean="0">
                <a:solidFill>
                  <a:srgbClr val="0070C0"/>
                </a:solidFill>
                <a:latin typeface="Arial"/>
                <a:cs typeface="Arial"/>
              </a:rPr>
              <a:t>                             Юлия Александровна Лушникова </a:t>
            </a:r>
            <a:r>
              <a:rPr lang="ru-RU" sz="1400" dirty="0" smtClean="0">
                <a:solidFill>
                  <a:srgbClr val="0070C0"/>
                </a:solidFill>
                <a:latin typeface="Arial"/>
                <a:cs typeface="Arial"/>
              </a:rPr>
              <a:t>закончила с отличием курсы «Муниципальный контроль в сфере земельных отношений</a:t>
            </a:r>
            <a:r>
              <a:rPr lang="ru-RU" sz="1400" dirty="0" smtClean="0">
                <a:solidFill>
                  <a:srgbClr val="0070C0"/>
                </a:solidFill>
                <a:latin typeface="Arial"/>
                <a:cs typeface="Arial"/>
              </a:rPr>
              <a:t>».</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Профессиональная </a:t>
            </a:r>
            <a:r>
              <a:rPr lang="ru-RU" sz="1400" dirty="0" smtClean="0">
                <a:solidFill>
                  <a:srgbClr val="0070C0"/>
                </a:solidFill>
                <a:latin typeface="Arial"/>
                <a:cs typeface="Arial"/>
              </a:rPr>
              <a:t>деятельность ориентирована на результат – своевременное , оперативное и высокое качество выполнения задач сотрудниками управления. Обладает стратегическим мышлением, умением проходить через частности к выявлению ключевых проблем и разработке практических </a:t>
            </a:r>
            <a:r>
              <a:rPr lang="ru-RU" sz="1400" dirty="0" smtClean="0">
                <a:solidFill>
                  <a:srgbClr val="0070C0"/>
                </a:solidFill>
                <a:latin typeface="Arial"/>
                <a:cs typeface="Arial"/>
              </a:rPr>
              <a:t>решений, а также способностью </a:t>
            </a:r>
            <a:r>
              <a:rPr lang="ru-RU" sz="1400" dirty="0" smtClean="0">
                <a:solidFill>
                  <a:srgbClr val="0070C0"/>
                </a:solidFill>
                <a:latin typeface="Arial"/>
                <a:cs typeface="Arial"/>
              </a:rPr>
              <a:t>эффективного изыскивать ресурсы, в т.ч. мобилизовать других людей для решения масштабных задач.</a:t>
            </a:r>
            <a:r>
              <a:rPr lang="ru-RU" sz="1400" smtClean="0">
                <a:solidFill>
                  <a:srgbClr val="0070C0"/>
                </a:solidFill>
                <a:latin typeface="Arial"/>
                <a:cs typeface="Arial"/>
              </a:rPr>
              <a:t/>
            </a:r>
            <a:br>
              <a:rPr lang="ru-RU" sz="1400" smtClean="0">
                <a:solidFill>
                  <a:srgbClr val="0070C0"/>
                </a:solidFill>
                <a:latin typeface="Arial"/>
                <a:cs typeface="Arial"/>
              </a:rPr>
            </a:br>
            <a:r>
              <a:rPr lang="ru-RU" sz="1400" smtClean="0">
                <a:solidFill>
                  <a:srgbClr val="0070C0"/>
                </a:solidFill>
                <a:latin typeface="Arial"/>
                <a:cs typeface="Arial"/>
              </a:rPr>
              <a:t>Проявляет </a:t>
            </a:r>
            <a:r>
              <a:rPr lang="ru-RU" sz="1400" dirty="0" smtClean="0">
                <a:solidFill>
                  <a:srgbClr val="0070C0"/>
                </a:solidFill>
                <a:latin typeface="Arial"/>
                <a:cs typeface="Arial"/>
              </a:rPr>
              <a:t>высокую работоспособность. Инициатива подчиненных сотрудников всячески ею приветствуется. </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Юлия </a:t>
            </a:r>
            <a:r>
              <a:rPr lang="ru-RU" sz="1400" dirty="0" smtClean="0">
                <a:solidFill>
                  <a:srgbClr val="0070C0"/>
                </a:solidFill>
                <a:latin typeface="Arial"/>
                <a:cs typeface="Arial"/>
              </a:rPr>
              <a:t>Александровна награждена Почетными грамотами и Благодарственными письмами главы администрации </a:t>
            </a:r>
            <a:r>
              <a:rPr lang="ru-RU" sz="1400" dirty="0" err="1" smtClean="0">
                <a:solidFill>
                  <a:srgbClr val="0070C0"/>
                </a:solidFill>
                <a:latin typeface="Arial"/>
                <a:cs typeface="Arial"/>
              </a:rPr>
              <a:t>Брасовского</a:t>
            </a:r>
            <a:r>
              <a:rPr lang="ru-RU" sz="1400" dirty="0" smtClean="0">
                <a:solidFill>
                  <a:srgbClr val="0070C0"/>
                </a:solidFill>
                <a:latin typeface="Arial"/>
                <a:cs typeface="Arial"/>
              </a:rPr>
              <a:t> района.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26</a:t>
            </a:fld>
            <a:endParaRPr spc="-25" dirty="0"/>
          </a:p>
        </p:txBody>
      </p:sp>
      <p:pic>
        <p:nvPicPr>
          <p:cNvPr id="1026" name="Picture 2"/>
          <p:cNvPicPr>
            <a:picLocks noChangeAspect="1" noChangeArrowheads="1"/>
          </p:cNvPicPr>
          <p:nvPr/>
        </p:nvPicPr>
        <p:blipFill>
          <a:blip r:embed="rId3" cstate="print"/>
          <a:stretch>
            <a:fillRect/>
          </a:stretch>
        </p:blipFill>
        <p:spPr bwMode="auto">
          <a:xfrm>
            <a:off x="7937209" y="1190625"/>
            <a:ext cx="3683581" cy="44958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762625"/>
            <a:ext cx="4038600" cy="707886"/>
          </a:xfrm>
          <a:prstGeom prst="rect">
            <a:avLst/>
          </a:prstGeom>
          <a:noFill/>
        </p:spPr>
        <p:txBody>
          <a:bodyPr wrap="square" rtlCol="0">
            <a:spAutoFit/>
          </a:bodyPr>
          <a:lstStyle/>
          <a:p>
            <a:r>
              <a:rPr lang="ru-RU" sz="1600" b="1" dirty="0" smtClean="0">
                <a:solidFill>
                  <a:schemeClr val="tx2"/>
                </a:solidFill>
              </a:rPr>
              <a:t>Лушникова Юлия Александровна    </a:t>
            </a:r>
            <a:r>
              <a:rPr lang="ru-RU" sz="1200" b="1" dirty="0" smtClean="0">
                <a:solidFill>
                  <a:srgbClr val="00B0F0"/>
                </a:solidFill>
              </a:rPr>
              <a:t>начальник отдела имущественных и земельных отношений администрации </a:t>
            </a:r>
            <a:r>
              <a:rPr lang="ru-RU" sz="1200" b="1" dirty="0" err="1" smtClean="0">
                <a:solidFill>
                  <a:srgbClr val="00B0F0"/>
                </a:solidFill>
              </a:rPr>
              <a:t>Брасовского</a:t>
            </a:r>
            <a:r>
              <a:rPr lang="ru-RU" sz="1200" b="1" dirty="0" smtClean="0">
                <a:solidFill>
                  <a:srgbClr val="00B0F0"/>
                </a:solidFill>
              </a:rPr>
              <a:t> района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1200329"/>
          </a:xfrm>
          <a:prstGeom prst="rect">
            <a:avLst/>
          </a:prstGeom>
          <a:noFill/>
        </p:spPr>
        <p:txBody>
          <a:bodyPr wrap="square" rtlCol="0">
            <a:spAutoFit/>
          </a:bodyPr>
          <a:lstStyle/>
          <a:p>
            <a:pPr algn="l"/>
            <a:r>
              <a:rPr lang="en-US" sz="2400" dirty="0" smtClean="0">
                <a:solidFill>
                  <a:schemeClr val="tx2"/>
                </a:solidFill>
              </a:rPr>
              <a:t>II</a:t>
            </a:r>
            <a:r>
              <a:rPr lang="ru-RU" sz="2400" dirty="0" smtClean="0">
                <a:solidFill>
                  <a:schemeClr val="tx2"/>
                </a:solidFill>
              </a:rPr>
              <a:t> место </a:t>
            </a:r>
            <a:r>
              <a:rPr lang="ru-RU" sz="1600" dirty="0" smtClean="0">
                <a:solidFill>
                  <a:srgbClr val="0070C0"/>
                </a:solidFill>
              </a:rPr>
              <a:t>в номинации «Лучший специалист в сфере градостроительства, архитектуры, землепользования и строительства»</a:t>
            </a:r>
            <a:endParaRPr lang="ru-RU" sz="1600"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254000" y="1190625"/>
            <a:ext cx="7467600" cy="4317849"/>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«Градостроительная  деятельность на уровне муниципальных образований сегодня влияет на размещение и развитие социальной, транспортной, инженерной инфраструктуры», - считает Евгений Васильевич. «но необходимы новые механизмы для развития территорий и реализации градостроительной политики, направленной на формирование, прежде всего, благоприятной для жизни среды с учетом долгосрочных интересов как муниципалитетов и граждан, так и инвесторов».</a:t>
            </a:r>
            <a:br>
              <a:rPr lang="ru-RU" sz="1400" dirty="0" smtClean="0">
                <a:solidFill>
                  <a:srgbClr val="0070C0"/>
                </a:solidFill>
                <a:latin typeface="Arial"/>
                <a:cs typeface="Arial"/>
              </a:rPr>
            </a:br>
            <a:r>
              <a:rPr lang="ru-RU" sz="1400" dirty="0" smtClean="0">
                <a:solidFill>
                  <a:srgbClr val="0070C0"/>
                </a:solidFill>
                <a:latin typeface="Arial"/>
                <a:cs typeface="Arial"/>
              </a:rPr>
              <a:t>	Сфера градостроительства, архитектуры и землепользования напрямую связана с созданием, развитием и преобразованием городской и сельской среды, а также с планированием и организацией различных объектов и территорий муниципального образования, что на сегодняшний день является социально-значимыми вопросами.                                                                                                                   	Е.В. Мельниченко зарекомендовал себя как квалифицированный специалист, добросовестно относящийся к исполнению своих должностных обязанностей и стремящийся к получению новых знаний. В общении с коллегами коммуникабелен и отзывчив.</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27</a:t>
            </a:fld>
            <a:endParaRPr spc="-25" dirty="0"/>
          </a:p>
        </p:txBody>
      </p:sp>
      <p:pic>
        <p:nvPicPr>
          <p:cNvPr id="1026" name="Picture 2"/>
          <p:cNvPicPr>
            <a:picLocks noChangeAspect="1" noChangeArrowheads="1"/>
          </p:cNvPicPr>
          <p:nvPr/>
        </p:nvPicPr>
        <p:blipFill>
          <a:blip r:embed="rId3" cstate="print"/>
          <a:stretch>
            <a:fillRect/>
          </a:stretch>
        </p:blipFill>
        <p:spPr bwMode="auto">
          <a:xfrm>
            <a:off x="7874000" y="1190625"/>
            <a:ext cx="3962400" cy="44196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534025"/>
            <a:ext cx="4038600" cy="1077218"/>
          </a:xfrm>
          <a:prstGeom prst="rect">
            <a:avLst/>
          </a:prstGeom>
          <a:noFill/>
        </p:spPr>
        <p:txBody>
          <a:bodyPr wrap="square" rtlCol="0">
            <a:spAutoFit/>
          </a:bodyPr>
          <a:lstStyle/>
          <a:p>
            <a:r>
              <a:rPr lang="ru-RU" sz="1600" b="1" dirty="0" smtClean="0">
                <a:solidFill>
                  <a:schemeClr val="tx2"/>
                </a:solidFill>
              </a:rPr>
              <a:t>Мельниченко Евгений Васильевич    </a:t>
            </a:r>
            <a:r>
              <a:rPr lang="ru-RU" sz="1200" b="1" dirty="0" smtClean="0">
                <a:solidFill>
                  <a:srgbClr val="00B0F0"/>
                </a:solidFill>
              </a:rPr>
              <a:t>старший инспектор отдела строительства, архитектуры и ЖКХ администрации </a:t>
            </a:r>
            <a:r>
              <a:rPr lang="ru-RU" sz="1200" b="1" dirty="0" err="1" smtClean="0">
                <a:solidFill>
                  <a:srgbClr val="00B0F0"/>
                </a:solidFill>
              </a:rPr>
              <a:t>Гордеевского</a:t>
            </a:r>
            <a:r>
              <a:rPr lang="ru-RU" sz="1200" b="1" dirty="0" smtClean="0">
                <a:solidFill>
                  <a:srgbClr val="00B0F0"/>
                </a:solidFill>
              </a:rPr>
              <a:t> муниципального района </a:t>
            </a:r>
          </a:p>
          <a:p>
            <a:endParaRPr lang="ru-RU" sz="1200" b="1" dirty="0" smtClean="0">
              <a:solidFill>
                <a:srgbClr val="00B0F0"/>
              </a:solidFill>
            </a:endParaRP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1200329"/>
          </a:xfrm>
          <a:prstGeom prst="rect">
            <a:avLst/>
          </a:prstGeom>
          <a:noFill/>
        </p:spPr>
        <p:txBody>
          <a:bodyPr wrap="square" rtlCol="0">
            <a:spAutoFit/>
          </a:bodyPr>
          <a:lstStyle/>
          <a:p>
            <a:pPr algn="l"/>
            <a:r>
              <a:rPr lang="en-US" sz="2400" dirty="0" smtClean="0">
                <a:solidFill>
                  <a:schemeClr val="tx2"/>
                </a:solidFill>
              </a:rPr>
              <a:t>III</a:t>
            </a:r>
            <a:r>
              <a:rPr lang="ru-RU" sz="2400" dirty="0" smtClean="0">
                <a:solidFill>
                  <a:schemeClr val="tx2"/>
                </a:solidFill>
              </a:rPr>
              <a:t> место </a:t>
            </a:r>
            <a:r>
              <a:rPr lang="ru-RU" sz="1600" dirty="0" smtClean="0">
                <a:solidFill>
                  <a:srgbClr val="0070C0"/>
                </a:solidFill>
              </a:rPr>
              <a:t>в номинации «Лучший специалист в сфере градостроительства, архитектуры, землепользования и строительства»</a:t>
            </a:r>
            <a:endParaRPr lang="ru-RU" sz="1600" dirty="0">
              <a:solidFill>
                <a:srgbClr val="0070C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45654"/>
            <a:ext cx="12096115" cy="12700"/>
          </a:xfrm>
          <a:custGeom>
            <a:avLst/>
            <a:gdLst/>
            <a:ahLst/>
            <a:cxnLst/>
            <a:rect l="l" t="t" r="r" b="b"/>
            <a:pathLst>
              <a:path w="12096115" h="12700">
                <a:moveTo>
                  <a:pt x="0" y="12699"/>
                </a:moveTo>
                <a:lnTo>
                  <a:pt x="12096000" y="12699"/>
                </a:lnTo>
                <a:lnTo>
                  <a:pt x="12096000" y="0"/>
                </a:lnTo>
                <a:lnTo>
                  <a:pt x="0" y="0"/>
                </a:lnTo>
                <a:lnTo>
                  <a:pt x="0" y="12699"/>
                </a:lnTo>
                <a:close/>
              </a:path>
            </a:pathLst>
          </a:custGeom>
          <a:solidFill>
            <a:srgbClr val="00539B"/>
          </a:solidFill>
        </p:spPr>
        <p:txBody>
          <a:bodyPr wrap="square" lIns="0" tIns="0" rIns="0" bIns="0" rtlCol="0"/>
          <a:lstStyle/>
          <a:p>
            <a:endParaRPr/>
          </a:p>
        </p:txBody>
      </p:sp>
      <p:pic>
        <p:nvPicPr>
          <p:cNvPr id="3" name="object 3"/>
          <p:cNvPicPr/>
          <p:nvPr/>
        </p:nvPicPr>
        <p:blipFill>
          <a:blip r:embed="rId2" cstate="print"/>
          <a:stretch>
            <a:fillRect/>
          </a:stretch>
        </p:blipFill>
        <p:spPr>
          <a:xfrm>
            <a:off x="4982717" y="1140866"/>
            <a:ext cx="2051303" cy="2054352"/>
          </a:xfrm>
          <a:prstGeom prst="rect">
            <a:avLst/>
          </a:prstGeom>
        </p:spPr>
      </p:pic>
      <p:sp>
        <p:nvSpPr>
          <p:cNvPr id="4" name="object 4"/>
          <p:cNvSpPr txBox="1">
            <a:spLocks noGrp="1"/>
          </p:cNvSpPr>
          <p:nvPr>
            <p:ph type="title"/>
          </p:nvPr>
        </p:nvSpPr>
        <p:spPr>
          <a:xfrm>
            <a:off x="1244600" y="4086225"/>
            <a:ext cx="9648190" cy="1503168"/>
          </a:xfrm>
          <a:prstGeom prst="rect">
            <a:avLst/>
          </a:prstGeom>
        </p:spPr>
        <p:txBody>
          <a:bodyPr vert="horz" wrap="square" lIns="0" tIns="12700" rIns="0" bIns="0" rtlCol="0">
            <a:spAutoFit/>
          </a:bodyPr>
          <a:lstStyle/>
          <a:p>
            <a:pPr algn="ctr">
              <a:lnSpc>
                <a:spcPct val="150000"/>
              </a:lnSpc>
              <a:spcBef>
                <a:spcPts val="280"/>
              </a:spcBef>
            </a:pPr>
            <a:r>
              <a:rPr lang="ru-RU" sz="2600" spc="-25" dirty="0" smtClean="0">
                <a:solidFill>
                  <a:srgbClr val="00539B"/>
                </a:solidFill>
                <a:latin typeface="Arial"/>
                <a:cs typeface="Arial"/>
              </a:rPr>
              <a:t/>
            </a:r>
            <a:br>
              <a:rPr lang="ru-RU" sz="2600" spc="-25" dirty="0" smtClean="0">
                <a:solidFill>
                  <a:srgbClr val="00539B"/>
                </a:solidFill>
                <a:latin typeface="Arial"/>
                <a:cs typeface="Arial"/>
              </a:rPr>
            </a:br>
            <a:r>
              <a:rPr lang="ru-RU" sz="4400" spc="-25" dirty="0" smtClean="0">
                <a:solidFill>
                  <a:srgbClr val="00539B"/>
                </a:solidFill>
                <a:latin typeface="Arial"/>
                <a:cs typeface="Arial"/>
              </a:rPr>
              <a:t>Спасибо за внимание!</a:t>
            </a:r>
            <a:endParaRPr sz="44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15" y="809625"/>
            <a:ext cx="12273915" cy="5791200"/>
            <a:chOff x="172085" y="775208"/>
            <a:chExt cx="12273915" cy="5791200"/>
          </a:xfrm>
          <a:effectLst>
            <a:outerShdw blurRad="50800" dist="38100" dir="2700000" algn="tl" rotWithShape="0">
              <a:prstClr val="black">
                <a:alpha val="40000"/>
              </a:prstClr>
            </a:outerShdw>
          </a:effectLst>
        </p:grpSpPr>
        <p:pic>
          <p:nvPicPr>
            <p:cNvPr id="4" name="object 4"/>
            <p:cNvPicPr/>
            <p:nvPr/>
          </p:nvPicPr>
          <p:blipFill>
            <a:blip r:embed="rId2" cstate="print"/>
            <a:stretch>
              <a:fillRect/>
            </a:stretch>
          </p:blipFill>
          <p:spPr>
            <a:xfrm>
              <a:off x="5003800" y="1584834"/>
              <a:ext cx="3429000" cy="2271184"/>
            </a:xfrm>
            <a:prstGeom prst="rect">
              <a:avLst/>
            </a:prstGeom>
            <a:effectLst>
              <a:softEdge rad="127000"/>
            </a:effectLst>
          </p:spPr>
        </p:pic>
        <p:sp>
          <p:nvSpPr>
            <p:cNvPr id="5" name="object 5"/>
            <p:cNvSpPr/>
            <p:nvPr/>
          </p:nvSpPr>
          <p:spPr>
            <a:xfrm>
              <a:off x="3037840" y="6566408"/>
              <a:ext cx="9408160" cy="0"/>
            </a:xfrm>
            <a:custGeom>
              <a:avLst/>
              <a:gdLst/>
              <a:ahLst/>
              <a:cxnLst/>
              <a:rect l="l" t="t" r="r" b="b"/>
              <a:pathLst>
                <a:path w="9408160">
                  <a:moveTo>
                    <a:pt x="0" y="0"/>
                  </a:moveTo>
                  <a:lnTo>
                    <a:pt x="9407842" y="0"/>
                  </a:lnTo>
                </a:path>
              </a:pathLst>
            </a:custGeom>
            <a:ln w="12700">
              <a:solidFill>
                <a:srgbClr val="00539B"/>
              </a:solidFill>
            </a:ln>
          </p:spPr>
          <p:txBody>
            <a:bodyPr wrap="square" lIns="0" tIns="0" rIns="0" bIns="0" rtlCol="0"/>
            <a:lstStyle/>
            <a:p>
              <a:endParaRPr/>
            </a:p>
          </p:txBody>
        </p:sp>
        <p:sp>
          <p:nvSpPr>
            <p:cNvPr id="6" name="object 6"/>
            <p:cNvSpPr/>
            <p:nvPr/>
          </p:nvSpPr>
          <p:spPr>
            <a:xfrm>
              <a:off x="172085" y="775208"/>
              <a:ext cx="12096115" cy="0"/>
            </a:xfrm>
            <a:custGeom>
              <a:avLst/>
              <a:gdLst/>
              <a:ahLst/>
              <a:cxnLst/>
              <a:rect l="l" t="t" r="r" b="b"/>
              <a:pathLst>
                <a:path w="12096115">
                  <a:moveTo>
                    <a:pt x="0" y="0"/>
                  </a:moveTo>
                  <a:lnTo>
                    <a:pt x="12096000" y="0"/>
                  </a:lnTo>
                </a:path>
              </a:pathLst>
            </a:custGeom>
            <a:ln w="12700">
              <a:solidFill>
                <a:srgbClr val="00539B"/>
              </a:solidFill>
            </a:ln>
          </p:spPr>
          <p:txBody>
            <a:bodyPr wrap="square" lIns="0" tIns="0" rIns="0" bIns="0" rtlCol="0"/>
            <a:lstStyle/>
            <a:p>
              <a:endParaRPr/>
            </a:p>
          </p:txBody>
        </p:sp>
      </p:grpSp>
      <p:sp>
        <p:nvSpPr>
          <p:cNvPr id="7" name="object 7"/>
          <p:cNvSpPr txBox="1"/>
          <p:nvPr/>
        </p:nvSpPr>
        <p:spPr>
          <a:xfrm>
            <a:off x="635000" y="2562225"/>
            <a:ext cx="3429000" cy="1982594"/>
          </a:xfrm>
          <a:prstGeom prst="rect">
            <a:avLst/>
          </a:prstGeom>
        </p:spPr>
        <p:txBody>
          <a:bodyPr vert="horz" wrap="square" lIns="0" tIns="43180" rIns="0" bIns="0" rtlCol="0">
            <a:spAutoFit/>
          </a:bodyPr>
          <a:lstStyle/>
          <a:p>
            <a:pPr marL="12700">
              <a:lnSpc>
                <a:spcPct val="100000"/>
              </a:lnSpc>
              <a:spcBef>
                <a:spcPts val="340"/>
              </a:spcBef>
            </a:pPr>
            <a:r>
              <a:rPr lang="ru-RU" spc="-10" dirty="0" smtClean="0">
                <a:solidFill>
                  <a:srgbClr val="00539B"/>
                </a:solidFill>
                <a:latin typeface="Arial"/>
                <a:cs typeface="Arial"/>
              </a:rPr>
              <a:t>Уже в течение </a:t>
            </a:r>
            <a:r>
              <a:rPr lang="ru-RU" b="1" spc="-10" dirty="0" smtClean="0">
                <a:solidFill>
                  <a:srgbClr val="00539B"/>
                </a:solidFill>
                <a:latin typeface="Arial"/>
                <a:cs typeface="Arial"/>
              </a:rPr>
              <a:t>14</a:t>
            </a:r>
            <a:r>
              <a:rPr lang="ru-RU" spc="-10" dirty="0" smtClean="0">
                <a:solidFill>
                  <a:srgbClr val="00539B"/>
                </a:solidFill>
                <a:latin typeface="Arial"/>
                <a:cs typeface="Arial"/>
              </a:rPr>
              <a:t> лет проводится конкурс «Лучший специалист в сфере местного самоуправления Брянской области», по итогам которого финалистами стали более </a:t>
            </a:r>
            <a:r>
              <a:rPr lang="ru-RU" b="1" spc="-10" dirty="0" smtClean="0">
                <a:solidFill>
                  <a:srgbClr val="00539B"/>
                </a:solidFill>
                <a:latin typeface="Arial"/>
                <a:cs typeface="Arial"/>
              </a:rPr>
              <a:t>160</a:t>
            </a:r>
            <a:r>
              <a:rPr lang="ru-RU" spc="-10" dirty="0" smtClean="0">
                <a:solidFill>
                  <a:srgbClr val="00539B"/>
                </a:solidFill>
                <a:latin typeface="Arial"/>
                <a:cs typeface="Arial"/>
              </a:rPr>
              <a:t> человек.</a:t>
            </a:r>
            <a:endParaRPr sz="1800" dirty="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3</a:t>
            </a:fld>
            <a:endParaRPr spc="-25" dirty="0"/>
          </a:p>
        </p:txBody>
      </p:sp>
      <p:pic>
        <p:nvPicPr>
          <p:cNvPr id="12" name="Picture 4" descr="D:\СМО 2021\ДОклад НИФИ\16\bga32-ru-Park-zhd-31.jpg"/>
          <p:cNvPicPr>
            <a:picLocks noChangeAspect="1" noChangeArrowheads="1"/>
          </p:cNvPicPr>
          <p:nvPr/>
        </p:nvPicPr>
        <p:blipFill>
          <a:blip r:embed="rId3" cstate="print"/>
          <a:stretch>
            <a:fillRect/>
          </a:stretch>
        </p:blipFill>
        <p:spPr bwMode="auto">
          <a:xfrm>
            <a:off x="4749800" y="3933825"/>
            <a:ext cx="3473063" cy="2362200"/>
          </a:xfrm>
          <a:prstGeom prst="rect">
            <a:avLst/>
          </a:prstGeom>
          <a:ln>
            <a:noFill/>
          </a:ln>
          <a:effectLst>
            <a:softEdge rad="112500"/>
          </a:effectLst>
        </p:spPr>
      </p:pic>
      <p:pic>
        <p:nvPicPr>
          <p:cNvPr id="13" name="Picture 6" descr="D:\СМО 2021\ДОклад НИФИ\16\blagoustrojstvo-detskih-ploshadok.jpg"/>
          <p:cNvPicPr>
            <a:picLocks noChangeAspect="1" noChangeArrowheads="1"/>
          </p:cNvPicPr>
          <p:nvPr/>
        </p:nvPicPr>
        <p:blipFill>
          <a:blip r:embed="rId4" cstate="print"/>
          <a:stretch>
            <a:fillRect/>
          </a:stretch>
        </p:blipFill>
        <p:spPr bwMode="auto">
          <a:xfrm>
            <a:off x="8331200" y="3933825"/>
            <a:ext cx="3581400" cy="2362200"/>
          </a:xfrm>
          <a:prstGeom prst="rect">
            <a:avLst/>
          </a:prstGeom>
          <a:ln>
            <a:noFill/>
          </a:ln>
          <a:effectLst>
            <a:softEdge rad="112500"/>
          </a:effectLst>
        </p:spPr>
      </p:pic>
      <p:pic>
        <p:nvPicPr>
          <p:cNvPr id="14" name="Picture 7" descr="D:\СМО 2021\ДОклад НИФИ\16\EDxtWm-WwAAuP5a.jpg"/>
          <p:cNvPicPr>
            <a:picLocks noChangeAspect="1" noChangeArrowheads="1"/>
          </p:cNvPicPr>
          <p:nvPr/>
        </p:nvPicPr>
        <p:blipFill>
          <a:blip r:embed="rId5" cstate="print"/>
          <a:stretch>
            <a:fillRect/>
          </a:stretch>
        </p:blipFill>
        <p:spPr bwMode="auto">
          <a:xfrm>
            <a:off x="8331200" y="1605108"/>
            <a:ext cx="3581400" cy="2252517"/>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826000" y="1266825"/>
            <a:ext cx="6934200" cy="6470361"/>
          </a:xfrm>
          <a:prstGeom prst="rect">
            <a:avLst/>
          </a:prstGeom>
        </p:spPr>
        <p:txBody>
          <a:bodyPr vert="horz" wrap="square" lIns="0" tIns="12700" rIns="0" bIns="0" rtlCol="0">
            <a:spAutoFit/>
          </a:bodyPr>
          <a:lstStyle/>
          <a:p>
            <a:pPr marL="12700" marR="5080" algn="just">
              <a:lnSpc>
                <a:spcPct val="111100"/>
              </a:lnSpc>
              <a:spcBef>
                <a:spcPts val="100"/>
              </a:spcBef>
            </a:pPr>
            <a:r>
              <a:rPr lang="ru-RU" sz="1200" dirty="0" smtClean="0">
                <a:solidFill>
                  <a:srgbClr val="0070C0"/>
                </a:solidFill>
                <a:latin typeface="Arial"/>
                <a:cs typeface="Arial"/>
              </a:rPr>
              <a:t>     </a:t>
            </a:r>
            <a:r>
              <a:rPr lang="ru-RU" sz="1400" dirty="0" smtClean="0">
                <a:solidFill>
                  <a:srgbClr val="0070C0"/>
                </a:solidFill>
                <a:latin typeface="Arial"/>
                <a:cs typeface="Arial"/>
              </a:rPr>
              <a:t>Вот уже 14 лет Совет проводит этот конкурс в целях поддержки лучших сотрудников органов местного самоуправления и муниципальных учреждений, депутатов представительных органов муниципальных образований, руководителей территориального общественного  самоуправления, старост сельских населений и ТОС</a:t>
            </a:r>
            <a:r>
              <a:rPr lang="ru-RU" sz="1400" dirty="0" smtClean="0">
                <a:solidFill>
                  <a:srgbClr val="0070C0"/>
                </a:solidFill>
                <a:latin typeface="Arial"/>
                <a:cs typeface="Arial"/>
              </a:rPr>
              <a:t>.</a:t>
            </a:r>
            <a:br>
              <a:rPr lang="ru-RU" sz="1400" dirty="0" smtClean="0">
                <a:solidFill>
                  <a:srgbClr val="0070C0"/>
                </a:solidFill>
                <a:latin typeface="Arial"/>
                <a:cs typeface="Arial"/>
              </a:rPr>
            </a:b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При работе и деятельности в сфере местного самоуправления важно чувствовать проблемы другого человека,  воспринимать их как свои собственные. От вашего профессионализма, от уровня вашей квалификации, от качества исполнения возложенных на вас задач зависит и качество жизни людей в муниципалитет. Ежегодно конкурсанты представляют на суд жюри свои лучшие идеи и проекты. Все они разные, но каждый из них демонстрирует не просто добросовестное выполнение должностных или общественных обязанностей, а является примером </a:t>
            </a:r>
            <a:r>
              <a:rPr lang="ru-RU" sz="1400" dirty="0" smtClean="0">
                <a:solidFill>
                  <a:srgbClr val="0070C0"/>
                </a:solidFill>
                <a:latin typeface="Arial"/>
                <a:cs typeface="Arial"/>
              </a:rPr>
              <a:t>настоящего служения людям и Отечеству.</a:t>
            </a:r>
            <a:br>
              <a:rPr lang="ru-RU" sz="1400" dirty="0" smtClean="0">
                <a:solidFill>
                  <a:srgbClr val="0070C0"/>
                </a:solidFill>
                <a:latin typeface="Arial"/>
                <a:cs typeface="Arial"/>
              </a:rPr>
            </a:b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От лица Совета муниципальных образований Брянской области благодарю всех, кто принял участие в конкурсе, желаю им дальнейших успехов в работе, заслуженного признания руководства и </a:t>
            </a:r>
            <a:r>
              <a:rPr lang="ru-RU" sz="1400" dirty="0" smtClean="0">
                <a:solidFill>
                  <a:srgbClr val="0070C0"/>
                </a:solidFill>
                <a:latin typeface="Arial"/>
                <a:cs typeface="Arial"/>
              </a:rPr>
              <a:t>коллег. </a:t>
            </a:r>
            <a:r>
              <a:rPr lang="ru-RU" sz="1400" dirty="0" smtClean="0">
                <a:solidFill>
                  <a:srgbClr val="0070C0"/>
                </a:solidFill>
                <a:latin typeface="Arial"/>
                <a:cs typeface="Arial"/>
              </a:rPr>
              <a:t>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4</a:t>
            </a:fld>
            <a:endParaRPr spc="-25" dirty="0"/>
          </a:p>
        </p:txBody>
      </p:sp>
      <p:pic>
        <p:nvPicPr>
          <p:cNvPr id="1026" name="Picture 2"/>
          <p:cNvPicPr>
            <a:picLocks noChangeAspect="1" noChangeArrowheads="1"/>
          </p:cNvPicPr>
          <p:nvPr/>
        </p:nvPicPr>
        <p:blipFill>
          <a:blip r:embed="rId3" cstate="print"/>
          <a:srcRect/>
          <a:stretch>
            <a:fillRect/>
          </a:stretch>
        </p:blipFill>
        <p:spPr bwMode="auto">
          <a:xfrm>
            <a:off x="254000" y="504825"/>
            <a:ext cx="4448983" cy="504644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4749800" y="352425"/>
            <a:ext cx="4724400" cy="830997"/>
          </a:xfrm>
          <a:prstGeom prst="rect">
            <a:avLst/>
          </a:prstGeom>
          <a:noFill/>
        </p:spPr>
        <p:txBody>
          <a:bodyPr wrap="square" rtlCol="0">
            <a:spAutoFit/>
          </a:bodyPr>
          <a:lstStyle/>
          <a:p>
            <a:r>
              <a:rPr lang="ru-RU" sz="2400" b="1" dirty="0" smtClean="0">
                <a:solidFill>
                  <a:schemeClr val="tx2"/>
                </a:solidFill>
              </a:rPr>
              <a:t>Лавокин Сергей Николаевич Председатель правления</a:t>
            </a:r>
            <a:endParaRPr lang="ru-RU" sz="2400" b="1" dirty="0">
              <a:solidFill>
                <a:schemeClr val="tx2"/>
              </a:solidFill>
            </a:endParaRP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Tree>
  </p:cSld>
  <p:clrMapOvr>
    <a:masterClrMapping/>
  </p:clrMapOvr>
  <p:transition advTm="61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826000" y="1266825"/>
            <a:ext cx="7086600" cy="5274521"/>
          </a:xfrm>
          <a:prstGeom prst="rect">
            <a:avLst/>
          </a:prstGeom>
        </p:spPr>
        <p:txBody>
          <a:bodyPr vert="horz" wrap="square" lIns="0" tIns="12700" rIns="0" bIns="0" rtlCol="0">
            <a:spAutoFit/>
          </a:bodyPr>
          <a:lstStyle/>
          <a:p>
            <a:pPr marL="12700" marR="5080" algn="just">
              <a:lnSpc>
                <a:spcPct val="111100"/>
              </a:lnSpc>
              <a:spcBef>
                <a:spcPts val="100"/>
              </a:spcBef>
            </a:pPr>
            <a:r>
              <a:rPr lang="ru-RU" sz="1200" dirty="0" smtClean="0">
                <a:solidFill>
                  <a:srgbClr val="0070C0"/>
                </a:solidFill>
                <a:latin typeface="Arial"/>
                <a:cs typeface="Arial"/>
              </a:rPr>
              <a:t>     </a:t>
            </a:r>
            <a:r>
              <a:rPr lang="ru-RU" sz="1400" dirty="0" smtClean="0">
                <a:solidFill>
                  <a:srgbClr val="0070C0"/>
                </a:solidFill>
                <a:latin typeface="Arial"/>
                <a:cs typeface="Arial"/>
              </a:rPr>
              <a:t>За годы проведения конкурса мы познакомились с сотнями сотрудников органов местного самоуправления, муниципальных учреждений, депутатами, руководителями органов ТОС, сельскими старостами для которых исполнение должностных обязанностей или общественная деятельность – это не просто работа, а служение обществу и государству</a:t>
            </a:r>
            <a:r>
              <a:rPr lang="ru-RU" sz="1400" dirty="0" smtClean="0">
                <a:solidFill>
                  <a:srgbClr val="0070C0"/>
                </a:solidFill>
                <a:latin typeface="Arial"/>
                <a:cs typeface="Arial"/>
              </a:rPr>
              <a:t>.</a:t>
            </a:r>
            <a:br>
              <a:rPr lang="ru-RU" sz="1400" dirty="0" smtClean="0">
                <a:solidFill>
                  <a:srgbClr val="0070C0"/>
                </a:solidFill>
                <a:latin typeface="Arial"/>
                <a:cs typeface="Arial"/>
              </a:rPr>
            </a:b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Именно </a:t>
            </a:r>
            <a:r>
              <a:rPr lang="ru-RU" sz="1400" dirty="0" smtClean="0">
                <a:solidFill>
                  <a:srgbClr val="0070C0"/>
                </a:solidFill>
                <a:latin typeface="Arial"/>
                <a:cs typeface="Arial"/>
              </a:rPr>
              <a:t>Вы находитесь </a:t>
            </a:r>
            <a:r>
              <a:rPr lang="ru-RU" sz="1400" dirty="0" smtClean="0">
                <a:solidFill>
                  <a:srgbClr val="0070C0"/>
                </a:solidFill>
                <a:latin typeface="Arial"/>
                <a:cs typeface="Arial"/>
              </a:rPr>
              <a:t>ближе всего к народу, знаете все его проблемы и помогаете их решать. Именно от вашей ежедневной работы зависит и качество  жизни жителей </a:t>
            </a:r>
            <a:r>
              <a:rPr lang="ru-RU" sz="1400" dirty="0" err="1" smtClean="0">
                <a:solidFill>
                  <a:srgbClr val="0070C0"/>
                </a:solidFill>
                <a:latin typeface="Arial"/>
                <a:cs typeface="Arial"/>
              </a:rPr>
              <a:t>Брянщины</a:t>
            </a:r>
            <a:r>
              <a:rPr lang="ru-RU" sz="1400" dirty="0" smtClean="0">
                <a:solidFill>
                  <a:srgbClr val="0070C0"/>
                </a:solidFill>
                <a:latin typeface="Arial"/>
                <a:cs typeface="Arial"/>
              </a:rPr>
              <a:t>. Представленные на конкурс практики созданы неравнодушными, увлеченными своим делом людьми и для людей</a:t>
            </a:r>
            <a:r>
              <a:rPr lang="ru-RU" sz="1400" dirty="0" smtClean="0">
                <a:solidFill>
                  <a:srgbClr val="0070C0"/>
                </a:solidFill>
                <a:latin typeface="Arial"/>
                <a:cs typeface="Arial"/>
              </a:rPr>
              <a:t>.</a:t>
            </a:r>
            <a:br>
              <a:rPr lang="ru-RU" sz="1400" dirty="0" smtClean="0">
                <a:solidFill>
                  <a:srgbClr val="0070C0"/>
                </a:solidFill>
                <a:latin typeface="Arial"/>
                <a:cs typeface="Arial"/>
              </a:rPr>
            </a:b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Наши участники представили интересные проекты, эффективные наработки, которые смогли реализовать на территории своего муниципалитета. Считаю, что такая работа заслуживает самого высокого признания. Желаю всем нашим участникам благополучия и успехов в дальнейшей работе.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5</a:t>
            </a:fld>
            <a:endParaRPr spc="-25" dirty="0"/>
          </a:p>
        </p:txBody>
      </p:sp>
      <p:pic>
        <p:nvPicPr>
          <p:cNvPr id="1026" name="Picture 2"/>
          <p:cNvPicPr>
            <a:picLocks noChangeAspect="1" noChangeArrowheads="1"/>
          </p:cNvPicPr>
          <p:nvPr/>
        </p:nvPicPr>
        <p:blipFill>
          <a:blip r:embed="rId3" cstate="print"/>
          <a:stretch>
            <a:fillRect/>
          </a:stretch>
        </p:blipFill>
        <p:spPr bwMode="auto">
          <a:xfrm>
            <a:off x="532341" y="504825"/>
            <a:ext cx="3892300" cy="504644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4749800" y="352425"/>
            <a:ext cx="5257800" cy="830997"/>
          </a:xfrm>
          <a:prstGeom prst="rect">
            <a:avLst/>
          </a:prstGeom>
          <a:noFill/>
        </p:spPr>
        <p:txBody>
          <a:bodyPr wrap="square" rtlCol="0">
            <a:spAutoFit/>
          </a:bodyPr>
          <a:lstStyle/>
          <a:p>
            <a:r>
              <a:rPr lang="ru-RU" sz="2400" b="1" dirty="0">
                <a:solidFill>
                  <a:schemeClr val="tx2"/>
                </a:solidFill>
              </a:rPr>
              <a:t>П</a:t>
            </a:r>
            <a:r>
              <a:rPr lang="ru-RU" sz="2400" b="1" dirty="0" smtClean="0">
                <a:solidFill>
                  <a:schemeClr val="tx2"/>
                </a:solidFill>
              </a:rPr>
              <a:t>ригаро Наталья Владимировна</a:t>
            </a:r>
          </a:p>
          <a:p>
            <a:r>
              <a:rPr lang="ru-RU" sz="2400" b="1" dirty="0" smtClean="0">
                <a:solidFill>
                  <a:schemeClr val="tx2"/>
                </a:solidFill>
              </a:rPr>
              <a:t>Исполнительный директор</a:t>
            </a:r>
            <a:endParaRPr lang="ru-RU" sz="2400" b="1" dirty="0">
              <a:solidFill>
                <a:schemeClr val="tx2"/>
              </a:solidFill>
            </a:endParaRP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Tree>
  </p:cSld>
  <p:clrMapOvr>
    <a:masterClrMapping/>
  </p:clrMapOvr>
  <p:transition advTm="546"/>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962025"/>
            <a:ext cx="7315200" cy="4078681"/>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Алла Викторовна работает главным финансистом муниципалитета с 2015 года. Продуктивность коллектива финансового управления администрации Стародубского муниципального округа под руководством Аллы Викторовны не раз отмечалась на региональном уровне, в том числе вручением Почетной грамотой департамента финансов Брянской области</a:t>
            </a:r>
            <a:r>
              <a:rPr lang="ru-RU" sz="1400" dirty="0" smtClean="0">
                <a:solidFill>
                  <a:srgbClr val="0070C0"/>
                </a:solidFill>
                <a:latin typeface="Arial"/>
                <a:cs typeface="Arial"/>
              </a:rPr>
              <a:t>.</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a:t>
            </a:r>
            <a:r>
              <a:rPr lang="ru-RU" sz="1400" dirty="0" smtClean="0">
                <a:solidFill>
                  <a:srgbClr val="0070C0"/>
                </a:solidFill>
                <a:latin typeface="Arial"/>
                <a:cs typeface="Arial"/>
              </a:rPr>
              <a:t>Это высокопрофессиональный человек, которого отличают глубокое знание своего дела, умение найти решения самых сложных задач, нестандартно мыслить и оперативно реагировать на динамичные вопросы развития </a:t>
            </a:r>
            <a:r>
              <a:rPr lang="ru-RU" sz="1400" dirty="0" smtClean="0">
                <a:solidFill>
                  <a:srgbClr val="0070C0"/>
                </a:solidFill>
                <a:latin typeface="Arial"/>
                <a:cs typeface="Arial"/>
              </a:rPr>
              <a:t>общества», - отмечают руководство и коллеги.</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Алла </a:t>
            </a:r>
            <a:r>
              <a:rPr lang="ru-RU" sz="1400" dirty="0" smtClean="0">
                <a:solidFill>
                  <a:srgbClr val="0070C0"/>
                </a:solidFill>
                <a:latin typeface="Arial"/>
                <a:cs typeface="Arial"/>
              </a:rPr>
              <a:t>Викторовна подчеркивает, что перед исполнительной и законодательной властью стоит задача не просто сохранить потенциал округа, но и приумножить его экономический статус, в том числе за счет реализации ответственной бюджетной политики и концентрации усилий на росте доходов бюджета и улучшении структуры расходов. 			Награждена Почетной грамотой Губернатора Брянской </a:t>
            </a:r>
            <a:r>
              <a:rPr lang="ru-RU" sz="1400" dirty="0" err="1" smtClean="0">
                <a:solidFill>
                  <a:srgbClr val="0070C0"/>
                </a:solidFill>
                <a:latin typeface="Arial"/>
                <a:cs typeface="Arial"/>
              </a:rPr>
              <a:t>облас</a:t>
            </a:r>
            <a:r>
              <a:rPr lang="ru-RU" sz="1400" dirty="0" smtClean="0">
                <a:solidFill>
                  <a:srgbClr val="0070C0"/>
                </a:solidFill>
                <a:latin typeface="Arial"/>
                <a:cs typeface="Arial"/>
              </a:rPr>
              <a:t>	</a:t>
            </a:r>
            <a:r>
              <a:rPr lang="ru-RU" sz="1400" dirty="0" err="1" smtClean="0">
                <a:solidFill>
                  <a:srgbClr val="0070C0"/>
                </a:solidFill>
                <a:latin typeface="Arial"/>
                <a:cs typeface="Arial"/>
              </a:rPr>
              <a:t>ти</a:t>
            </a:r>
            <a:r>
              <a:rPr lang="ru-RU" sz="1400" dirty="0" smtClean="0">
                <a:solidFill>
                  <a:srgbClr val="0070C0"/>
                </a:solidFill>
                <a:latin typeface="Arial"/>
                <a:cs typeface="Arial"/>
              </a:rPr>
              <a:t>.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6</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1190625"/>
            <a:ext cx="3494515" cy="44196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610225"/>
            <a:ext cx="4038600" cy="892552"/>
          </a:xfrm>
          <a:prstGeom prst="rect">
            <a:avLst/>
          </a:prstGeom>
          <a:noFill/>
        </p:spPr>
        <p:txBody>
          <a:bodyPr wrap="square" rtlCol="0">
            <a:spAutoFit/>
          </a:bodyPr>
          <a:lstStyle/>
          <a:p>
            <a:r>
              <a:rPr lang="ru-RU" sz="1600" b="1" dirty="0" smtClean="0">
                <a:solidFill>
                  <a:schemeClr val="tx2"/>
                </a:solidFill>
              </a:rPr>
              <a:t>Приходько Алла Викторовна              </a:t>
            </a:r>
            <a:r>
              <a:rPr lang="ru-RU" sz="1200" b="1" dirty="0" smtClean="0">
                <a:solidFill>
                  <a:srgbClr val="00B0F0"/>
                </a:solidFill>
              </a:rPr>
              <a:t>заместитель главы администрации, руководитель финансового управления Стародубского муниципального округа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a:t>
            </a:r>
            <a:r>
              <a:rPr lang="ru-RU" sz="2400" dirty="0" smtClean="0">
                <a:solidFill>
                  <a:schemeClr val="tx2"/>
                </a:solidFill>
              </a:rPr>
              <a:t> место </a:t>
            </a:r>
            <a:r>
              <a:rPr lang="ru-RU" sz="1600" dirty="0" smtClean="0">
                <a:solidFill>
                  <a:srgbClr val="0070C0"/>
                </a:solidFill>
              </a:rPr>
              <a:t>в номинации «Лучший специалист в сфере экономики и финансов»</a:t>
            </a:r>
            <a:endParaRPr lang="ru-RU" sz="1600"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885825"/>
            <a:ext cx="7315200" cy="4796185"/>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Более 10 лет Долгая Ольга Ивановна трудится специалистом на благо </a:t>
            </a:r>
            <a:r>
              <a:rPr lang="ru-RU" sz="1400" dirty="0" err="1" smtClean="0">
                <a:solidFill>
                  <a:srgbClr val="0070C0"/>
                </a:solidFill>
                <a:latin typeface="Arial"/>
                <a:cs typeface="Arial"/>
              </a:rPr>
              <a:t>Творишинской</a:t>
            </a:r>
            <a:r>
              <a:rPr lang="ru-RU" sz="1400" dirty="0" smtClean="0">
                <a:solidFill>
                  <a:srgbClr val="0070C0"/>
                </a:solidFill>
                <a:latin typeface="Arial"/>
                <a:cs typeface="Arial"/>
              </a:rPr>
              <a:t> сельской администрации </a:t>
            </a:r>
            <a:r>
              <a:rPr lang="ru-RU" sz="1400" dirty="0" err="1" smtClean="0">
                <a:solidFill>
                  <a:srgbClr val="0070C0"/>
                </a:solidFill>
                <a:latin typeface="Arial"/>
                <a:cs typeface="Arial"/>
              </a:rPr>
              <a:t>Гордеевского</a:t>
            </a:r>
            <a:r>
              <a:rPr lang="ru-RU" sz="1400" dirty="0" smtClean="0">
                <a:solidFill>
                  <a:srgbClr val="0070C0"/>
                </a:solidFill>
                <a:latin typeface="Arial"/>
                <a:cs typeface="Arial"/>
              </a:rPr>
              <a:t> муниципального района Брянской области. Финансовая деятельность в сельской администрации представляет собой важный аспект управления, который напрямую влияет на уровень жизни населения и развитие сельских территорий.</a:t>
            </a:r>
            <a:br>
              <a:rPr lang="ru-RU" sz="1400" dirty="0" smtClean="0">
                <a:solidFill>
                  <a:srgbClr val="0070C0"/>
                </a:solidFill>
                <a:latin typeface="Arial"/>
                <a:cs typeface="Arial"/>
              </a:rPr>
            </a:br>
            <a:r>
              <a:rPr lang="ru-RU" sz="1400" dirty="0" smtClean="0">
                <a:solidFill>
                  <a:srgbClr val="0070C0"/>
                </a:solidFill>
                <a:latin typeface="Arial"/>
                <a:cs typeface="Arial"/>
              </a:rPr>
              <a:t>	В рамках своей компетенции Ольга Ивановна анализирует большие объемы данных о финансовых операциях для выявления возможностей оптимизации налоговых выплат и рисков, осуществляет координацию бюджетного процесса. </a:t>
            </a:r>
            <a:br>
              <a:rPr lang="ru-RU" sz="1400" dirty="0" smtClean="0">
                <a:solidFill>
                  <a:srgbClr val="0070C0"/>
                </a:solidFill>
                <a:latin typeface="Arial"/>
                <a:cs typeface="Arial"/>
              </a:rPr>
            </a:br>
            <a:r>
              <a:rPr lang="ru-RU" sz="1400" dirty="0" smtClean="0">
                <a:solidFill>
                  <a:srgbClr val="0070C0"/>
                </a:solidFill>
                <a:latin typeface="Arial"/>
                <a:cs typeface="Arial"/>
              </a:rPr>
              <a:t>	«В работе требовательна, принципиальна, к исполнению служебных обязанностей относится крайне ответственно», - говорят о ней сослуживцы. 	Целью конкурсного проекта, отмеченного конкурсной комиссией, было улучшение финансовой устойчивости и эффективности работы сельской администрации.                                                              			«Разработка и внедрение новых подходов к управлению финансами, обучение сотрудников и вовлечение граждан в процесс принятия решений – все это является залогом успешного функционирования администрации и повышения качества жизни в сельской местности</a:t>
            </a:r>
            <a:r>
              <a:rPr lang="ru-RU" sz="1400" dirty="0" smtClean="0">
                <a:solidFill>
                  <a:srgbClr val="0070C0"/>
                </a:solidFill>
                <a:latin typeface="Arial"/>
                <a:cs typeface="Arial"/>
              </a:rPr>
              <a:t>», - отмечает </a:t>
            </a:r>
            <a:r>
              <a:rPr lang="ru-RU" sz="1400" dirty="0" smtClean="0">
                <a:solidFill>
                  <a:srgbClr val="0070C0"/>
                </a:solidFill>
                <a:latin typeface="Arial"/>
                <a:cs typeface="Arial"/>
              </a:rPr>
              <a:t>Ольга Ивановна.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7</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962025"/>
            <a:ext cx="3657600" cy="4495800"/>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381625"/>
            <a:ext cx="4038600" cy="1077218"/>
          </a:xfrm>
          <a:prstGeom prst="rect">
            <a:avLst/>
          </a:prstGeom>
          <a:noFill/>
        </p:spPr>
        <p:txBody>
          <a:bodyPr wrap="square" rtlCol="0">
            <a:spAutoFit/>
          </a:bodyPr>
          <a:lstStyle/>
          <a:p>
            <a:r>
              <a:rPr lang="ru-RU" sz="1600" b="1" dirty="0" smtClean="0">
                <a:solidFill>
                  <a:schemeClr val="tx2"/>
                </a:solidFill>
              </a:rPr>
              <a:t>Долгая Ольга Ивановна              </a:t>
            </a:r>
            <a:r>
              <a:rPr lang="ru-RU" sz="1200" b="1" dirty="0" smtClean="0">
                <a:solidFill>
                  <a:srgbClr val="00B0F0"/>
                </a:solidFill>
              </a:rPr>
              <a:t>ведущий специалист по финансам, налогам и бухгалтерскому учету </a:t>
            </a:r>
            <a:r>
              <a:rPr lang="ru-RU" sz="1200" b="1" dirty="0" err="1">
                <a:solidFill>
                  <a:srgbClr val="00B0F0"/>
                </a:solidFill>
              </a:rPr>
              <a:t>Т</a:t>
            </a:r>
            <a:r>
              <a:rPr lang="ru-RU" sz="1200" b="1" dirty="0" err="1" smtClean="0">
                <a:solidFill>
                  <a:srgbClr val="00B0F0"/>
                </a:solidFill>
              </a:rPr>
              <a:t>воришинской</a:t>
            </a:r>
            <a:r>
              <a:rPr lang="ru-RU" sz="1200" b="1" dirty="0" smtClean="0">
                <a:solidFill>
                  <a:srgbClr val="00B0F0"/>
                </a:solidFill>
              </a:rPr>
              <a:t> сельской администрации </a:t>
            </a:r>
            <a:r>
              <a:rPr lang="ru-RU" sz="1200" b="1" dirty="0" err="1" smtClean="0">
                <a:solidFill>
                  <a:srgbClr val="00B0F0"/>
                </a:solidFill>
              </a:rPr>
              <a:t>Гордеевского</a:t>
            </a:r>
            <a:r>
              <a:rPr lang="ru-RU" sz="1200" b="1" dirty="0" smtClean="0">
                <a:solidFill>
                  <a:srgbClr val="00B0F0"/>
                </a:solidFill>
              </a:rPr>
              <a:t> муниципального района</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II</a:t>
            </a:r>
            <a:r>
              <a:rPr lang="ru-RU" sz="2400" dirty="0" smtClean="0">
                <a:solidFill>
                  <a:schemeClr val="tx2"/>
                </a:solidFill>
              </a:rPr>
              <a:t> место </a:t>
            </a:r>
            <a:r>
              <a:rPr lang="ru-RU" sz="1600" dirty="0" smtClean="0">
                <a:solidFill>
                  <a:srgbClr val="0070C0"/>
                </a:solidFill>
              </a:rPr>
              <a:t>в номинации «Лучший специалист в сфере экономики и финансов»</a:t>
            </a:r>
            <a:endParaRPr lang="ru-RU" sz="16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406400" y="1266825"/>
            <a:ext cx="7315200" cy="5035353"/>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Хатюшина Ольга Викторовна – настоящий профессионал, способный превратить бюджет </a:t>
            </a:r>
            <a:r>
              <a:rPr lang="ru-RU" sz="1400" dirty="0" err="1" smtClean="0">
                <a:solidFill>
                  <a:srgbClr val="0070C0"/>
                </a:solidFill>
                <a:latin typeface="Arial"/>
                <a:cs typeface="Arial"/>
              </a:rPr>
              <a:t>Комаричского</a:t>
            </a:r>
            <a:r>
              <a:rPr lang="ru-RU" sz="1400" dirty="0" smtClean="0">
                <a:solidFill>
                  <a:srgbClr val="0070C0"/>
                </a:solidFill>
                <a:latin typeface="Arial"/>
                <a:cs typeface="Arial"/>
              </a:rPr>
              <a:t> муниципального района в мощный инструмент, работающий на благо </a:t>
            </a:r>
            <a:r>
              <a:rPr lang="ru-RU" sz="1400" dirty="0" smtClean="0">
                <a:solidFill>
                  <a:srgbClr val="0070C0"/>
                </a:solidFill>
                <a:latin typeface="Arial"/>
                <a:cs typeface="Arial"/>
              </a:rPr>
              <a:t>всех</a:t>
            </a:r>
            <a:r>
              <a:rPr lang="ru-RU" sz="1400" dirty="0" smtClean="0">
                <a:solidFill>
                  <a:srgbClr val="0070C0"/>
                </a:solidFill>
                <a:latin typeface="Arial"/>
                <a:cs typeface="Arial"/>
              </a:rPr>
              <a:t> </a:t>
            </a:r>
            <a:r>
              <a:rPr lang="ru-RU" sz="1400" dirty="0" smtClean="0">
                <a:solidFill>
                  <a:srgbClr val="0070C0"/>
                </a:solidFill>
                <a:latin typeface="Arial"/>
                <a:cs typeface="Arial"/>
              </a:rPr>
              <a:t>жителей. В рамках своих полномочий Ольга Викторовна занимается вопросами разработки и реализации единой финансовой, бюджетной и налоговой политики, планированием и прогнозированием доходов, анализов исполнения бюджета. Это человек, чья работа выходит далеко за рамки простого подсчета цифр. </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rgbClr val="0070C0"/>
                </a:solidFill>
                <a:latin typeface="Arial"/>
                <a:cs typeface="Arial"/>
              </a:rPr>
              <a:t> «</a:t>
            </a:r>
            <a:r>
              <a:rPr lang="ru-RU" sz="1400" dirty="0" smtClean="0">
                <a:solidFill>
                  <a:srgbClr val="0070C0"/>
                </a:solidFill>
                <a:latin typeface="Arial"/>
                <a:cs typeface="Arial"/>
              </a:rPr>
              <a:t>Ее грамотность, ответственность, аналитический склад ума и умение работать в команде создают крепкий фундамент для финансовой стабильности района», - отзываются сотрудники ее отдела где каждый человек – важная составляющая сложного </a:t>
            </a:r>
            <a:r>
              <a:rPr lang="ru-RU" sz="1400" dirty="0" smtClean="0">
                <a:solidFill>
                  <a:srgbClr val="0070C0"/>
                </a:solidFill>
                <a:latin typeface="Arial"/>
                <a:cs typeface="Arial"/>
              </a:rPr>
              <a:t>механизма..</a:t>
            </a:r>
            <a:r>
              <a:rPr lang="ru-RU" sz="1400" dirty="0" smtClean="0">
                <a:solidFill>
                  <a:srgbClr val="0070C0"/>
                </a:solidFill>
                <a:latin typeface="Arial"/>
                <a:cs typeface="Arial"/>
              </a:rPr>
              <a:t/>
            </a:r>
            <a:br>
              <a:rPr lang="ru-RU" sz="1400" dirty="0" smtClean="0">
                <a:solidFill>
                  <a:srgbClr val="0070C0"/>
                </a:solidFill>
                <a:latin typeface="Arial"/>
                <a:cs typeface="Arial"/>
              </a:rPr>
            </a:br>
            <a:r>
              <a:rPr lang="ru-RU" sz="1400" dirty="0" smtClean="0">
                <a:solidFill>
                  <a:srgbClr val="0070C0"/>
                </a:solidFill>
                <a:latin typeface="Arial"/>
                <a:cs typeface="Arial"/>
              </a:rPr>
              <a:t>	Налоги на имущество – это основной доходный источник бюджетов поселений. Для увеличения уровня собираемости имущественных налогов физических лиц Ольга Викторовна предложила применить индивидуальный подход к каждому налогоплательщику, особенно в сельских населенных пунктов. Благодаря данному подходу, уровень собираемости имущественных налогов за 3 последних года вырос с 85% до 96%. Как результат, налоговые и неналоговые доходы консолидированного бюджета </a:t>
            </a:r>
            <a:r>
              <a:rPr lang="ru-RU" sz="1400" dirty="0" err="1" smtClean="0">
                <a:solidFill>
                  <a:srgbClr val="0070C0"/>
                </a:solidFill>
                <a:latin typeface="Arial"/>
                <a:cs typeface="Arial"/>
              </a:rPr>
              <a:t>Комарического</a:t>
            </a:r>
            <a:r>
              <a:rPr lang="ru-RU" sz="1400" dirty="0" smtClean="0">
                <a:solidFill>
                  <a:srgbClr val="0070C0"/>
                </a:solidFill>
                <a:latin typeface="Arial"/>
                <a:cs typeface="Arial"/>
              </a:rPr>
              <a:t> муниципального района за последние 3 года выросли более чем в 2 раза.</a:t>
            </a:r>
            <a:br>
              <a:rPr lang="ru-RU" sz="1400" dirty="0" smtClean="0">
                <a:solidFill>
                  <a:srgbClr val="0070C0"/>
                </a:solidFill>
                <a:latin typeface="Arial"/>
                <a:cs typeface="Arial"/>
              </a:rPr>
            </a:br>
            <a:r>
              <a:rPr lang="ru-RU" sz="1400" dirty="0" smtClean="0">
                <a:solidFill>
                  <a:srgbClr val="0070C0"/>
                </a:solidFill>
                <a:latin typeface="Arial"/>
                <a:cs typeface="Arial"/>
              </a:rPr>
              <a:t>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8</a:t>
            </a:fld>
            <a:endParaRPr spc="-25" dirty="0"/>
          </a:p>
        </p:txBody>
      </p:sp>
      <p:pic>
        <p:nvPicPr>
          <p:cNvPr id="1026" name="Picture 2"/>
          <p:cNvPicPr>
            <a:picLocks noChangeAspect="1" noChangeArrowheads="1"/>
          </p:cNvPicPr>
          <p:nvPr/>
        </p:nvPicPr>
        <p:blipFill>
          <a:blip r:embed="rId3" cstate="print"/>
          <a:stretch>
            <a:fillRect/>
          </a:stretch>
        </p:blipFill>
        <p:spPr bwMode="auto">
          <a:xfrm>
            <a:off x="7950200" y="1296064"/>
            <a:ext cx="3494515" cy="4208722"/>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7874000" y="5610225"/>
            <a:ext cx="4038600" cy="892552"/>
          </a:xfrm>
          <a:prstGeom prst="rect">
            <a:avLst/>
          </a:prstGeom>
          <a:noFill/>
        </p:spPr>
        <p:txBody>
          <a:bodyPr wrap="square" rtlCol="0">
            <a:spAutoFit/>
          </a:bodyPr>
          <a:lstStyle/>
          <a:p>
            <a:r>
              <a:rPr lang="ru-RU" sz="1600" b="1" dirty="0" smtClean="0">
                <a:solidFill>
                  <a:schemeClr val="tx2"/>
                </a:solidFill>
              </a:rPr>
              <a:t>Хатюшина Ольга Викторовна              </a:t>
            </a:r>
            <a:r>
              <a:rPr lang="ru-RU" sz="1200" b="1" dirty="0" smtClean="0">
                <a:solidFill>
                  <a:srgbClr val="00B0F0"/>
                </a:solidFill>
              </a:rPr>
              <a:t>начальник отдела бюджетной и налоговой политики финансового отдела администрации </a:t>
            </a:r>
            <a:r>
              <a:rPr lang="ru-RU" sz="1200" b="1" dirty="0" err="1" smtClean="0">
                <a:solidFill>
                  <a:srgbClr val="00B0F0"/>
                </a:solidFill>
              </a:rPr>
              <a:t>Комаричского</a:t>
            </a:r>
            <a:r>
              <a:rPr lang="ru-RU" sz="1200" b="1" dirty="0" smtClean="0">
                <a:solidFill>
                  <a:srgbClr val="00B0F0"/>
                </a:solidFill>
              </a:rPr>
              <a:t> муниципального района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797800" y="0"/>
            <a:ext cx="4292600" cy="954107"/>
          </a:xfrm>
          <a:prstGeom prst="rect">
            <a:avLst/>
          </a:prstGeom>
          <a:noFill/>
        </p:spPr>
        <p:txBody>
          <a:bodyPr wrap="square" rtlCol="0">
            <a:spAutoFit/>
          </a:bodyPr>
          <a:lstStyle/>
          <a:p>
            <a:pPr algn="l"/>
            <a:r>
              <a:rPr lang="en-US" sz="2400" dirty="0" smtClean="0">
                <a:solidFill>
                  <a:schemeClr val="tx2"/>
                </a:solidFill>
              </a:rPr>
              <a:t>III</a:t>
            </a:r>
            <a:r>
              <a:rPr lang="ru-RU" sz="2400" dirty="0" smtClean="0">
                <a:solidFill>
                  <a:schemeClr val="tx2"/>
                </a:solidFill>
              </a:rPr>
              <a:t> место </a:t>
            </a:r>
            <a:r>
              <a:rPr lang="ru-RU" sz="1600" dirty="0" smtClean="0">
                <a:solidFill>
                  <a:srgbClr val="0070C0"/>
                </a:solidFill>
              </a:rPr>
              <a:t>в номинации «Лучший специалист в сфере экономики и финансов»</a:t>
            </a:r>
            <a:endParaRPr lang="ru-RU" sz="1600"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3118" y="5939033"/>
            <a:ext cx="1268970" cy="1223323"/>
          </a:xfrm>
          <a:prstGeom prst="rect">
            <a:avLst/>
          </a:prstGeom>
        </p:spPr>
      </p:pic>
      <p:sp>
        <p:nvSpPr>
          <p:cNvPr id="3" name="object 3"/>
          <p:cNvSpPr/>
          <p:nvPr/>
        </p:nvSpPr>
        <p:spPr>
          <a:xfrm>
            <a:off x="0" y="6558354"/>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4" name="object 4"/>
          <p:cNvSpPr txBox="1">
            <a:spLocks noGrp="1"/>
          </p:cNvSpPr>
          <p:nvPr>
            <p:ph type="title"/>
          </p:nvPr>
        </p:nvSpPr>
        <p:spPr>
          <a:xfrm>
            <a:off x="330200" y="1495425"/>
            <a:ext cx="7467600" cy="4796185"/>
          </a:xfrm>
          <a:prstGeom prst="rect">
            <a:avLst/>
          </a:prstGeom>
        </p:spPr>
        <p:txBody>
          <a:bodyPr vert="horz" wrap="square" lIns="0" tIns="12700" rIns="0" bIns="0" rtlCol="0">
            <a:spAutoFit/>
          </a:bodyPr>
          <a:lstStyle/>
          <a:p>
            <a:pPr marL="12700" marR="5080" algn="just">
              <a:lnSpc>
                <a:spcPct val="111100"/>
              </a:lnSpc>
              <a:spcBef>
                <a:spcPts val="100"/>
              </a:spcBef>
            </a:pPr>
            <a:r>
              <a:rPr lang="ru-RU" sz="1400" dirty="0" smtClean="0">
                <a:solidFill>
                  <a:srgbClr val="0070C0"/>
                </a:solidFill>
                <a:latin typeface="Arial"/>
                <a:cs typeface="Arial"/>
              </a:rPr>
              <a:t> 	Свою трудовую деятельность в органах местного самоуправления Брянской области Л.Д. </a:t>
            </a:r>
            <a:r>
              <a:rPr lang="ru-RU" sz="1400" dirty="0" err="1" smtClean="0">
                <a:solidFill>
                  <a:srgbClr val="0070C0"/>
                </a:solidFill>
                <a:latin typeface="Arial"/>
                <a:cs typeface="Arial"/>
              </a:rPr>
              <a:t>Лубская</a:t>
            </a:r>
            <a:r>
              <a:rPr lang="ru-RU" sz="1400" dirty="0" smtClean="0">
                <a:solidFill>
                  <a:srgbClr val="0070C0"/>
                </a:solidFill>
                <a:latin typeface="Arial"/>
                <a:cs typeface="Arial"/>
              </a:rPr>
              <a:t> начала в феврале 2011 года – профессиональная деятельность уже тогда была связана с социальной сферой. На сегодняшний день она является руководителем ряда социальных проектов, большое внимание уделяет проблеме воспитания и социализации подрастающего поколения. «Положительный пример сверстников – один из лучших стимулов к пробуждению внутренней энергии подростка», - считает Людмила Дмитриевна.</a:t>
            </a:r>
            <a:br>
              <a:rPr lang="ru-RU" sz="1400" dirty="0" smtClean="0">
                <a:solidFill>
                  <a:srgbClr val="0070C0"/>
                </a:solidFill>
                <a:latin typeface="Arial"/>
                <a:cs typeface="Arial"/>
              </a:rPr>
            </a:br>
            <a:r>
              <a:rPr lang="ru-RU" sz="1400" dirty="0" smtClean="0">
                <a:solidFill>
                  <a:srgbClr val="0070C0"/>
                </a:solidFill>
                <a:latin typeface="Arial"/>
                <a:cs typeface="Arial"/>
              </a:rPr>
              <a:t> 	В рамках своей компетенции Л.Д. </a:t>
            </a:r>
            <a:r>
              <a:rPr lang="ru-RU" sz="1400" dirty="0" err="1" smtClean="0">
                <a:solidFill>
                  <a:srgbClr val="0070C0"/>
                </a:solidFill>
                <a:latin typeface="Arial"/>
                <a:cs typeface="Arial"/>
              </a:rPr>
              <a:t>Лубская</a:t>
            </a:r>
            <a:r>
              <a:rPr lang="ru-RU" sz="1400" dirty="0" smtClean="0">
                <a:solidFill>
                  <a:srgbClr val="0070C0"/>
                </a:solidFill>
                <a:latin typeface="Arial"/>
                <a:cs typeface="Arial"/>
              </a:rPr>
              <a:t> осуществляет контроль в области образования, опеки и попечительства, занимается вопросами профилактики и предупреждения безнадзорности и беспризорности правонарушений и антиобщественных действий несовершеннолетних, курирует вопросы оказания медицинской помощи населению.  </a:t>
            </a:r>
            <a:br>
              <a:rPr lang="ru-RU" sz="1400" dirty="0" smtClean="0">
                <a:solidFill>
                  <a:srgbClr val="0070C0"/>
                </a:solidFill>
                <a:latin typeface="Arial"/>
                <a:cs typeface="Arial"/>
              </a:rPr>
            </a:br>
            <a:r>
              <a:rPr lang="ru-RU" sz="1400" dirty="0" smtClean="0">
                <a:solidFill>
                  <a:srgbClr val="0070C0"/>
                </a:solidFill>
                <a:latin typeface="Arial"/>
                <a:cs typeface="Arial"/>
              </a:rPr>
              <a:t>	Награждена Почетными грамотами губернатора Брянской области, грамотами </a:t>
            </a:r>
            <a:r>
              <a:rPr lang="ru-RU" sz="1400" dirty="0" err="1" smtClean="0">
                <a:solidFill>
                  <a:srgbClr val="0070C0"/>
                </a:solidFill>
                <a:latin typeface="Arial"/>
                <a:cs typeface="Arial"/>
              </a:rPr>
              <a:t>Клинцовской</a:t>
            </a:r>
            <a:r>
              <a:rPr lang="ru-RU" sz="1400" dirty="0" smtClean="0">
                <a:solidFill>
                  <a:srgbClr val="0070C0"/>
                </a:solidFill>
                <a:latin typeface="Arial"/>
                <a:cs typeface="Arial"/>
              </a:rPr>
              <a:t> городской администрации, департамента культуры и образования Брянской области, грамотами общественных организаций РФ и Республики Беларусь. Является членом Белорусского фонда Мира. 																							</a:t>
            </a:r>
            <a:r>
              <a:rPr lang="ru-RU" sz="1400" dirty="0" smtClean="0">
                <a:solidFill>
                  <a:schemeClr val="tx1"/>
                </a:solidFill>
                <a:latin typeface="Arial"/>
                <a:cs typeface="Arial"/>
              </a:rPr>
              <a:t/>
            </a:r>
            <a:br>
              <a:rPr lang="ru-RU" sz="1400" dirty="0" smtClean="0">
                <a:solidFill>
                  <a:schemeClr val="tx1"/>
                </a:solidFill>
                <a:latin typeface="Arial"/>
                <a:cs typeface="Arial"/>
              </a:rPr>
            </a:br>
            <a:endParaRPr sz="1400" dirty="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760"/>
              </a:lnSpc>
            </a:pPr>
            <a:r>
              <a:rPr spc="-50" dirty="0"/>
              <a:t>Ассоциация</a:t>
            </a:r>
            <a:r>
              <a:rPr spc="-10" dirty="0"/>
              <a:t> </a:t>
            </a:r>
            <a:r>
              <a:rPr spc="-110" dirty="0"/>
              <a:t>«Совет</a:t>
            </a:r>
            <a:r>
              <a:rPr spc="-10" dirty="0"/>
              <a:t> </a:t>
            </a:r>
            <a:r>
              <a:rPr spc="-45" dirty="0"/>
              <a:t>муниципальных</a:t>
            </a:r>
            <a:r>
              <a:rPr spc="-5" dirty="0"/>
              <a:t> </a:t>
            </a:r>
            <a:r>
              <a:rPr spc="-40" dirty="0"/>
              <a:t>образований</a:t>
            </a:r>
            <a:r>
              <a:rPr spc="-10" dirty="0"/>
              <a:t> </a:t>
            </a:r>
            <a:r>
              <a:rPr spc="-40" dirty="0"/>
              <a:t>Брянской</a:t>
            </a:r>
            <a:r>
              <a:rPr spc="-10" dirty="0"/>
              <a:t> </a:t>
            </a:r>
            <a:r>
              <a:rPr spc="-50" dirty="0"/>
              <a:t>области»</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760"/>
              </a:lnSpc>
            </a:pPr>
            <a:fld id="{81D60167-4931-47E6-BA6A-407CBD079E47}" type="slidenum">
              <a:rPr spc="-25" dirty="0"/>
              <a:pPr marL="38100">
                <a:lnSpc>
                  <a:spcPts val="1760"/>
                </a:lnSpc>
              </a:pPr>
              <a:t>9</a:t>
            </a:fld>
            <a:endParaRPr spc="-25" dirty="0"/>
          </a:p>
        </p:txBody>
      </p:sp>
      <p:pic>
        <p:nvPicPr>
          <p:cNvPr id="1026" name="Picture 2"/>
          <p:cNvPicPr>
            <a:picLocks noChangeAspect="1" noChangeArrowheads="1"/>
          </p:cNvPicPr>
          <p:nvPr/>
        </p:nvPicPr>
        <p:blipFill>
          <a:blip r:embed="rId3" cstate="print"/>
          <a:stretch>
            <a:fillRect/>
          </a:stretch>
        </p:blipFill>
        <p:spPr bwMode="auto">
          <a:xfrm>
            <a:off x="8102600" y="1468912"/>
            <a:ext cx="3505200" cy="3987515"/>
          </a:xfrm>
          <a:prstGeom prst="rect">
            <a:avLst/>
          </a:prstGeom>
          <a:noFill/>
          <a:ln w="9525">
            <a:noFill/>
            <a:miter lim="800000"/>
            <a:headEnd/>
            <a:tailEnd/>
          </a:ln>
        </p:spPr>
      </p:pic>
      <p:sp>
        <p:nvSpPr>
          <p:cNvPr id="13" name="object 3"/>
          <p:cNvSpPr/>
          <p:nvPr/>
        </p:nvSpPr>
        <p:spPr>
          <a:xfrm>
            <a:off x="2692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4" name="object 3"/>
          <p:cNvSpPr/>
          <p:nvPr/>
        </p:nvSpPr>
        <p:spPr>
          <a:xfrm>
            <a:off x="3759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5" name="object 3"/>
          <p:cNvSpPr/>
          <p:nvPr/>
        </p:nvSpPr>
        <p:spPr>
          <a:xfrm>
            <a:off x="4826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6" name="TextBox 15"/>
          <p:cNvSpPr txBox="1"/>
          <p:nvPr/>
        </p:nvSpPr>
        <p:spPr>
          <a:xfrm>
            <a:off x="8026400" y="5457825"/>
            <a:ext cx="3962400" cy="707886"/>
          </a:xfrm>
          <a:prstGeom prst="rect">
            <a:avLst/>
          </a:prstGeom>
          <a:noFill/>
        </p:spPr>
        <p:txBody>
          <a:bodyPr wrap="square" rtlCol="0">
            <a:spAutoFit/>
          </a:bodyPr>
          <a:lstStyle/>
          <a:p>
            <a:r>
              <a:rPr lang="ru-RU" sz="1600" b="1" dirty="0" err="1" smtClean="0">
                <a:solidFill>
                  <a:schemeClr val="tx2"/>
                </a:solidFill>
              </a:rPr>
              <a:t>Лубская</a:t>
            </a:r>
            <a:r>
              <a:rPr lang="ru-RU" sz="1600" b="1" dirty="0" smtClean="0">
                <a:solidFill>
                  <a:schemeClr val="tx2"/>
                </a:solidFill>
              </a:rPr>
              <a:t> Людмила Дмитриевна  </a:t>
            </a:r>
            <a:r>
              <a:rPr lang="ru-RU" sz="1200" b="1" dirty="0" smtClean="0">
                <a:solidFill>
                  <a:srgbClr val="00B0F0"/>
                </a:solidFill>
              </a:rPr>
              <a:t>первый заместитель главы </a:t>
            </a:r>
            <a:r>
              <a:rPr lang="ru-RU" sz="1200" b="1" dirty="0" err="1" smtClean="0">
                <a:solidFill>
                  <a:srgbClr val="00B0F0"/>
                </a:solidFill>
              </a:rPr>
              <a:t>Клинцовской</a:t>
            </a:r>
            <a:r>
              <a:rPr lang="ru-RU" sz="1200" b="1" dirty="0" smtClean="0">
                <a:solidFill>
                  <a:srgbClr val="00B0F0"/>
                </a:solidFill>
              </a:rPr>
              <a:t> городской администрации </a:t>
            </a:r>
          </a:p>
        </p:txBody>
      </p:sp>
      <p:sp>
        <p:nvSpPr>
          <p:cNvPr id="17" name="object 3"/>
          <p:cNvSpPr/>
          <p:nvPr/>
        </p:nvSpPr>
        <p:spPr>
          <a:xfrm>
            <a:off x="5740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8" name="object 3"/>
          <p:cNvSpPr/>
          <p:nvPr/>
        </p:nvSpPr>
        <p:spPr>
          <a:xfrm>
            <a:off x="68072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19" name="object 3"/>
          <p:cNvSpPr/>
          <p:nvPr/>
        </p:nvSpPr>
        <p:spPr>
          <a:xfrm>
            <a:off x="78740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0" name="object 3"/>
          <p:cNvSpPr/>
          <p:nvPr/>
        </p:nvSpPr>
        <p:spPr>
          <a:xfrm>
            <a:off x="89408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1" name="object 3"/>
          <p:cNvSpPr/>
          <p:nvPr/>
        </p:nvSpPr>
        <p:spPr>
          <a:xfrm>
            <a:off x="9931400"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2" name="object 3"/>
          <p:cNvSpPr/>
          <p:nvPr/>
        </p:nvSpPr>
        <p:spPr>
          <a:xfrm>
            <a:off x="10959465" y="6524625"/>
            <a:ext cx="1130935" cy="0"/>
          </a:xfrm>
          <a:custGeom>
            <a:avLst/>
            <a:gdLst/>
            <a:ahLst/>
            <a:cxnLst/>
            <a:rect l="l" t="t" r="r" b="b"/>
            <a:pathLst>
              <a:path w="1130935">
                <a:moveTo>
                  <a:pt x="0" y="0"/>
                </a:moveTo>
                <a:lnTo>
                  <a:pt x="1130401" y="0"/>
                </a:lnTo>
              </a:path>
            </a:pathLst>
          </a:custGeom>
          <a:ln w="12700">
            <a:solidFill>
              <a:srgbClr val="00539B"/>
            </a:solidFill>
          </a:ln>
        </p:spPr>
        <p:txBody>
          <a:bodyPr wrap="square" lIns="0" tIns="0" rIns="0" bIns="0" rtlCol="0"/>
          <a:lstStyle/>
          <a:p>
            <a:endParaRPr/>
          </a:p>
        </p:txBody>
      </p:sp>
      <p:sp>
        <p:nvSpPr>
          <p:cNvPr id="24" name="TextBox 23"/>
          <p:cNvSpPr txBox="1"/>
          <p:nvPr/>
        </p:nvSpPr>
        <p:spPr>
          <a:xfrm>
            <a:off x="7950200" y="352425"/>
            <a:ext cx="3962400" cy="738664"/>
          </a:xfrm>
          <a:prstGeom prst="rect">
            <a:avLst/>
          </a:prstGeom>
          <a:noFill/>
        </p:spPr>
        <p:txBody>
          <a:bodyPr wrap="square" rtlCol="0">
            <a:spAutoFit/>
          </a:bodyPr>
          <a:lstStyle/>
          <a:p>
            <a:r>
              <a:rPr lang="en-US" sz="2400" dirty="0" smtClean="0">
                <a:solidFill>
                  <a:schemeClr val="tx2"/>
                </a:solidFill>
              </a:rPr>
              <a:t>I</a:t>
            </a:r>
            <a:r>
              <a:rPr lang="ru-RU" sz="2400" dirty="0" smtClean="0">
                <a:solidFill>
                  <a:schemeClr val="tx2"/>
                </a:solidFill>
              </a:rPr>
              <a:t> место </a:t>
            </a:r>
            <a:r>
              <a:rPr lang="ru-RU" dirty="0" smtClean="0">
                <a:solidFill>
                  <a:srgbClr val="0070C0"/>
                </a:solidFill>
              </a:rPr>
              <a:t>в номинации «Лучший специалист в социальной сфере»</a:t>
            </a:r>
            <a:endParaRPr lang="ru-RU"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4085</TotalTime>
  <Words>1000</Words>
  <Application>Microsoft Office PowerPoint</Application>
  <PresentationFormat>Произвольный</PresentationFormat>
  <Paragraphs>140</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Конкурс «Лучший специалист в сфере местного самоуправления Брянской области»    </vt:lpstr>
      <vt:lpstr>8 номинаций </vt:lpstr>
      <vt:lpstr>Слайд 3</vt:lpstr>
      <vt:lpstr>     Вот уже 14 лет Совет проводит этот конкурс в целях поддержки лучших сотрудников органов местного самоуправления и муниципальных учреждений, депутатов представительных органов муниципальных образований, руководителей территориального общественного  самоуправления, старост сельских населений и ТОС.       При работе и деятельности в сфере местного самоуправления важно чувствовать проблемы другого человека,  воспринимать их как свои собственные. От вашего профессионализма, от уровня вашей квалификации, от качества исполнения возложенных на вас задач зависит и качество жизни людей в муниципалитет. Ежегодно конкурсанты представляют на суд жюри свои лучшие идеи и проекты. Все они разные, но каждый из них демонстрирует не просто добросовестное выполнение должностных или общественных обязанностей, а является примером настоящего служения людям и Отечеству.       От лица Совета муниципальных образований Брянской области благодарю всех, кто принял участие в конкурсе, желаю им дальнейших успехов в работе, заслуженного признания руководства и коллег.                                                   </vt:lpstr>
      <vt:lpstr>     За годы проведения конкурса мы познакомились с сотнями сотрудников органов местного самоуправления, муниципальных учреждений, депутатами, руководителями органов ТОС, сельскими старостами для которых исполнение должностных обязанностей или общественная деятельность – это не просто работа, а служение обществу и государству.       Именно Вы находитесь ближе всего к народу, знаете все его проблемы и помогаете их решать. Именно от вашей ежедневной работы зависит и качество  жизни жителей Брянщины. Представленные на конкурс практики созданы неравнодушными, увлеченными своим делом людьми и для людей.       Наши участники представили интересные проекты, эффективные наработки, которые смогли реализовать на территории своего муниципалитета. Считаю, что такая работа заслуживает самого высокого признания. Желаю всем нашим участникам благополучия и успехов в дальнейшей работе.                                           </vt:lpstr>
      <vt:lpstr> Алла Викторовна работает главным финансистом муниципалитета с 2015 года. Продуктивность коллектива финансового управления администрации Стародубского муниципального округа под руководством Аллы Викторовны не раз отмечалась на региональном уровне, в том числе вручением Почетной грамотой департамента финансов Брянской области.  «Это высокопрофессиональный человек, которого отличают глубокое знание своего дела, умение найти решения самых сложных задач, нестандартно мыслить и оперативно реагировать на динамичные вопросы развития общества», - отмечают руководство и коллеги.  Алла Викторовна подчеркивает, что перед исполнительной и законодательной властью стоит задача не просто сохранить потенциал округа, но и приумножить его экономический статус, в том числе за счет реализации ответственной бюджетной политики и концентрации усилий на росте доходов бюджета и улучшении структуры расходов.    Награждена Почетной грамотой Губернатора Брянской облас ти.   </vt:lpstr>
      <vt:lpstr> Более 10 лет Долгая Ольга Ивановна трудится специалистом на благо Творишинской сельской администрации Гордеевского муниципального района Брянской области. Финансовая деятельность в сельской администрации представляет собой важный аспект управления, который напрямую влияет на уровень жизни населения и развитие сельских территорий.  В рамках своей компетенции Ольга Ивановна анализирует большие объемы данных о финансовых операциях для выявления возможностей оптимизации налоговых выплат и рисков, осуществляет координацию бюджетного процесса.   «В работе требовательна, принципиальна, к исполнению служебных обязанностей относится крайне ответственно», - говорят о ней сослуживцы.  Целью конкурсного проекта, отмеченного конкурсной комиссией, было улучшение финансовой устойчивости и эффективности работы сельской администрации.                                                                 «Разработка и внедрение новых подходов к управлению финансами, обучение сотрудников и вовлечение граждан в процесс принятия решений – все это является залогом успешного функционирования администрации и повышения качества жизни в сельской местности», - отмечает Ольга Ивановна.   </vt:lpstr>
      <vt:lpstr> Хатюшина Ольга Викторовна – настоящий профессионал, способный превратить бюджет Комаричского муниципального района в мощный инструмент, работающий на благо всех жителей. В рамках своих полномочий Ольга Викторовна занимается вопросами разработки и реализации единой финансовой, бюджетной и налоговой политики, планированием и прогнозированием доходов, анализов исполнения бюджета. Это человек, чья работа выходит далеко за рамки простого подсчета цифр.    «Ее грамотность, ответственность, аналитический склад ума и умение работать в команде создают крепкий фундамент для финансовой стабильности района», - отзываются сотрудники ее отдела где каждый человек – важная составляющая сложного механизма..  Налоги на имущество – это основной доходный источник бюджетов поселений. Для увеличения уровня собираемости имущественных налогов физических лиц Ольга Викторовна предложила применить индивидуальный подход к каждому налогоплательщику, особенно в сельских населенных пунктов. Благодаря данному подходу, уровень собираемости имущественных налогов за 3 последних года вырос с 85% до 96%. Как результат, налоговые и неналоговые доходы консолидированного бюджета Комарического муниципального района за последние 3 года выросли более чем в 2 раза.    </vt:lpstr>
      <vt:lpstr>  Свою трудовую деятельность в органах местного самоуправления Брянской области Л.Д. Лубская начала в феврале 2011 года – профессиональная деятельность уже тогда была связана с социальной сферой. На сегодняшний день она является руководителем ряда социальных проектов, большое внимание уделяет проблеме воспитания и социализации подрастающего поколения. «Положительный пример сверстников – один из лучших стимулов к пробуждению внутренней энергии подростка», - считает Людмила Дмитриевна.   В рамках своей компетенции Л.Д. Лубская осуществляет контроль в области образования, опеки и попечительства, занимается вопросами профилактики и предупреждения безнадзорности и беспризорности правонарушений и антиобщественных действий несовершеннолетних, курирует вопросы оказания медицинской помощи населению.    Награждена Почетными грамотами губернатора Брянской области, грамотами Клинцовской городской администрации, департамента культуры и образования Брянской области, грамотами общественных организаций РФ и Республики Беларусь. Является членом Белорусского фонда Мира.                         </vt:lpstr>
      <vt:lpstr>     Свою трудовую деятельность в органах местного самоуправления Оксана Владимировна начала более 10 лет назад. Сегодня её профессиональная деятельность связана с вопросами реализации семейной и демографической политики в Брасовском районе Брянской области.  В пределах своей компетенции Оксана Владимировна занимается  мониторингом демографической ситуации, организует проведение координационного совета по социальному сопровождению семей с детьми, находящимся в трудной жизненной ситуации, оказывает правовую и социальную поддержку материнства, отцовства и детства в рамках «участкового метода работы», взаимодействует с социально-ориентированным некоммерческими организациями.  «Это очень ответственный, болеющий душой за порученное дело специалист, готовый и днем и ночью прийти на помощь семьям, попавшим в сложные жизненные ситуации», - отзываются коллеги о Курашко Оксане.   «Семья – это один из основных социальных институтов общества, важная составляющая человеческой жизни, но, к сожалению, этот институт сейчас переживает глубокий кризис по причине глобальных социальных изменений», - считает Оксана Владимировна. «Именно поэтому так важно сейчас  пропагандировать здоровые семейные ценности».                             </vt:lpstr>
      <vt:lpstr>  Ольга Михайловна зарекомендовала себя грамотным, обладающим высоким уровнем профессионализма специалистом. При непосредственном участии Артемовой О.М. дважды проведен Фестиваль педагогических идей Жуковского округа.        По итогам работы в 2023-2024 году сборная команда обучающихся Жуковского муниципального округа под чутким руководством Ольги Михайловны заняла 1 место в областной комплексной спартакиаде среди обучающихся общеобразовательных организаций Брянской области.    Ежегодно ученики Жуковского муниципального округа становятся победителями и призерами регионального этапа Всероссийской олимпиады школьников по различным предметам. Ольга Михайловна была поощрена Нагрудным знаком «Почетный работник воспитания и просвещения Российской Федерации» 2020г., Наградным Знаком отличия Министерства просвещения Российской Федерации «Отличник просвещения» 2024 г.  Является автором ряда научных публикаций.                      </vt:lpstr>
      <vt:lpstr> «Закон суров, но это закон». Смысл этой известной фразы в том, что закон может казаться несправедливым, но в то же время он обязателен к исполнению. Это утверждение хорошо знакомо со студенческих лет коренному локотчанину  Анатолию Ерохову, более двадцати лет посвятившему себя службе в органах внутренних дел. Руководствуется им он и в настоящее время, возглавляя правовой отдел Брасовского района.   На первый взгляд, кажется, все просто в его работе: давать юридическую оценку всем нормативно-правовым актам администрации – все они должны соответствовать закону. Но эффективность деятельности местной администрации зависит не только от эффективности работы ее подразделений, принимаемых решений и следования букве закона, но и от ее организационной структуры.  Говоря от Анатолии Ерохине, невозможно не осветить еще одну важную страницу его жизни. С февраля по август текущего года он нес службу в отряде «БАРС-Брянск». Он добровольно подписал контракт. На вопрос, какие причины побудили его сделать это, ответил: «принять участие мне было внутренне необходимо. Это мой выбор». Выполнив условия контракта, Анатолий Ерохин вернулся на работу в администрацию района, продолжает служить своему народу.   «Профессионализм, огромный практический опыт, удивительное умение слушать и слышать, давать конструктивную обратную связь и доносить сложную информацию просто и понятно», - так характеризуют Анатолия его коллеги и местные жители. </vt:lpstr>
      <vt:lpstr> «Развитие и улучшение системы государственного и муниципального управления являются ключевым звеном успешного решения проблем, стоящих перед обществом и государством. Именно органы государственной и муниципальной службы способны напрямую повлиять на развитие разрабатываемых в стране реформ и обеспечить их реализацию для эффективной модернизации жизни страны в целом», - считает М.Н. Глушак.  Мария Николаевна – очень опытный сотрудник, более 36 лет в органах власти. В пределах ее компетенции большой спектр вопросов: организационно, кадровое, материально-техническое и транспортное обеспечение деятельности администрации.  Благодаря высокому профессионализму, глубоким знаниям основ делопроизводства, способности принимать взвешенные, обоснованные решения и брать ответственность за последствия своих действий Мария Николаевна пользуется заслуженным уважением коллег и руководящего состава.  Не останавливаясь на достигнутом, Мария Николаевна постоянно обогащает себя новыми знаниями и повышает квалификацию. В 2024 году прошла обучение по основным направлениям противодействия коррупции на муниципальной службе.   Награждена грамотами брянской областной Думы, Благодарностью Губернатора Брянской области.  </vt:lpstr>
      <vt:lpstr> В настоящее время перед органами местного самоуправления стоят неотложные задачи по совершенствованию нормативно-правовой базы местного самоуправления, созданию системы контроля за исполнением и применением нормативных правовых актов, совершенствованию организационных и правовых актов, совершенствованию организационных и правовых механизмов профессиональной служебной деятельности муниципальных служащих.  «Данный уровень власти наиболее приближен к населению, решает вопросы удовлетворения основных жизненных потребностей граждан», - считает Коляева Илона Ильгизовна. Поэтому для успешной деятельности чиновника важны как профессиональные компетенции, так и личностные качества, которые тяжелее всего измерить, оценить, но которые имеют порой наибольшую важность для успеха деятельности государственного служащего.  «Настоящий профессионал, который не только успешно выполняет свои обязанности, но и служит примером для коллег. Благодаря ее чуткости и неравнодушию отдел работает как хорошо отложенный механизм, а жители чувствуют заботу и поддержку», - говорят о Илоне Ильгизовне.    </vt:lpstr>
      <vt:lpstr> Алексей Владимирович избирался депутатом в Совет депутатов Новозыбковского городского округа в 2021 году. В 2022 годуучастник СВО. Член постоянной депутатской комиссии по городскому хозяйству, аграрной политике, землепользованию, экологии и чрезвычайным ситуациям.   В настоящее время много времени в общественной работе уделяет участию в организованном в муниципалитете сборе гуманитарной помощи для военнослужащих в зоне СВО и членов их семей. Неоднократно в составе гуманитарного конвоя лично осуществлял доставку собранного груза в зону проведения специальной военной операции. Еще в ходе предвыборной компании Хулан Алексей определил для себя важные направления деятельности.  На сегодняшний день в результате депутатской деятельности Алексея Владимировича большинство поставленных задач и наказов жителей поселка выполнены.  Награжден медалью Суворов. </vt:lpstr>
      <vt:lpstr> Учитель, депутат, человек твердой жизненной позиции Светлана Владимировна Киселева свою общественную деятельность неразрывно связывает с активной жизнью школы в село Далисичи, где успешно функционирует первичное отделение организации «движение первых».  «Подготовка детей и молодежи к полноценной жизни в обществе, включая формирование их мировоззрения на основе традиционных духовных и нравственных ценностей и традиций в народов Российской Федерации, а также развития у них общественно значимой и творческой активности, высоких нравственных качеств, любви и уважения к Отечеству, трудолюбия, правовой культуры, бережного отношения к окружающей среде, чувства личной ответственности за свою судьбу и судьбу Отечества перед нынешним и будущими поколениями», - ориентир трудовой деятельности Светланы Киселевой как учителя и как депутата. Вместе с учащимися Светлана на регулярной основе принимает участие в акциях «День волонтера», «открытка ветерану», «Письмо солдату», организует уборку памятников воинам, погибшим в годы Великой Отечественной Войны. С начала СВО учувствует в реализации программ по обеспечению участников СВО и их семей необходимой помощью и поддержкой. Совместно с жителями сельского поселения изготавливает маскировочные сети, парафиновые свечи для освещение укрытий бойцов.  Награждена Почетной грамотой отдела образования администрации Суражского района, Благодарственным письмом Брянской областной Думы, Памятной медалью «75 лет освобождения Брянской области», Почетной грамотой департамента образования и науки Брянской области.                  </vt:lpstr>
      <vt:lpstr> Свой трудовой путь Надежда Николаевна начинала на педагогическом поприще – почти 42 года проработала в Староновицкой школе Гордеевского района, из них 25 лет – директором школы. «Я всегда занимала активную жизненную позицию, занималась общественной работой, избиралась депутатом Гордеевского районного совета. Когда предложили работу соцкоординатора, без раздумий согласилась, так как человек я неравнодушный и оказание помощи людям всегда было в приоритете», - рассказывает Надежда Николаевна.  Как депутат, Надежда Николаевна входит в состав комиссии по социальным вопросам, большое внимание уделяет патриотической работе с молодежью. Организует фольклорные праздники и мероприятия для жителей своего округа, бережно хранит наследие малой Родины.  Сегодня, в непростое для нашей страны время, Надежда Лемза совмещает работу депутата с деятельностью социального координатора филиала Государственного фонда поддержки участников специальной военной операции «Защитники Отечества» по Брянской области, занимается вопросами поддержки участников СВО и членов их семей. Проводит большую общественную работу вместе с ветеранами боевых действий, является участников волонтерской группы по изготовлению маскировочных сетей, оказывает материальную поддержку группе «Супы да каши защитникам нашим».  Награждена наградным знаком «Почетный работник общего образования Российской Федерации» за заслуги в области образования, памятной медалью «65 лет освобождения Брянской области».                   </vt:lpstr>
      <vt:lpstr> Для ТОС «Антоновка» 2024 год стал историческим и переломным в формате развития территории и её благоустройства. В рамках реализации национального проекта «Безопасные и качественные дороги» выполнено строительство новой автомобильной дороги, так необходимой жителям товарищества. Это стало ярким примером успешного сотрудничества органов территориального самоуправления и местных властей, а также депутатского корпуса.  В непростое для нашей страны время представители ТОС «Антоновка» на регулярной основе организовывают сбор пожертвований для закупки и отправки гуманитарной помощи бойцам СВО, собранной в соответствии с запросами военнослужащих. Полученная положительная обратная связь от солдат подтверждает значимость и эффективность такой деятельности.  «Неравнодушие –это способность человека чувствовать боль другого человека, сопереживать, помогать, проявлять интерес к другим людям, их проблемам и бедам. Быть неравнодушным – это значит действовать»,- говорит Ирина Валерьевна Зенцова, председатель и идейный вдохновитель ТОС «Антоновка», человек большой души и сердца.  За личный вклад в развитие территориального общественного самоуправления и участие в программе инициативного бюджетирования отмечена Благодарственными письмами АТОС Брянской области.    «Неравнодушие – это способность человека чувствовать боль другого человека, сопереживать, сочувствовать, помогать, проявлять интерес к другим людям, их проблемам и бедам. Быть неравнодушным – это значит действовать»,- говорит » Ирина Валерьевна Зенцова, председатель и идейный вдохновитель ТОС «Антоновка», человек большой души и сердца.  «Неравнодушие – это способность человека чувствовать боль другого человека, сопереживать, сочувствовать, помогать, проявлять интерес к другим людям, их проблемам и бедам. Быть неравнодушным – это значит действовать»,- говорит » Ирина Валерьевна Зенцова, председатель и идейный вдохновитель ТОС «Антоновка», человек большой души и сердца. За личный вклад в развитие территориального общественного самоуправления и участие в программе инициативного бюджетирования отмечена Благодарственными письмами АТОС Брянской области                                                                          </vt:lpstr>
      <vt:lpstr> Развитие территориального общественного самоуправления – одна из актуальных тем в повестке формирования эффективной системы самоуправления граждан. На сегодняшний день ТОС «Наркомзем» под председательством Натальи Фёдоровны Пырусовой – это достойный партнер для власти.    Ярким примером такого сотрудничества можно назвать программу инициативного бюджетирования, когда активисты ТОС разрабатывают проекты благоустройства, представляют их на конкурс  и лучшие предложения получают субсидию из областного бюджета. Так, обустройство детской игровой площадки в Бежицком районе города Брянска – пример успешного взаимодействия ТОС «Наркомзем» и местных властей.   «Благодаря неравнодушию и активности Пырусовой Натальи наш любимый район становится краше и уютнее», - отзываются участники ТОС.  В сложное для всей страны время ТОС «Наркомзем» под руководством Пырусовой Натальи активно учувствует в сборе и отправке гуманитарной помощи военным на приграничные территории. Защитникам передаются продукты питания, предметы первой необходимости, средства личной гигиены, медицинские препараты, теплые вещи.  За личный вклад в развитие территориального общественного самоуправления и участие в программе инициативного бюджетирования Наталья Федоровна отмечена Благодарственными письмами АТОС Брянской области.                                                                         </vt:lpstr>
      <vt:lpstr>   ТОС «Космонавтов» вот уже несколько лет существует в Володарском районе города Брянска. С 2017 года председателем ТОСа, а до этого времени- уличкомом, является Кравцова Зоя Владимировна.   В своей деятельности она старается постоянно привлечь граждан младшего, дошкольного и школьного возрастов для того, чтобы развивать у детей чувства патриотизма, чувства гордости за нашу самую красивую и достойную страну, проводит флеш-мобы и мастер-классы.   По ее инициативе для общения между председателем ТОС и жителями создан общий чат в социальных сетях, который существует уже 3 года. Каждый житель может выразить свою точку зрения, написать о любой просьбе или проблеме, которые позже решаются общими усилиями.  ТОС «Космонавтов» постоянно учувствует в благотворительных акциях: «Передай весточку солдату», гуманитарной помощи участникам СВО, сборе продуктов, одежды.   «Рассказать о деятельности ТОС можно еще очень много, но, в заключении хочется добавить, что мы нацелены на продолжение активной деятельности во благо наших жителей»,- говорит Зоя Владимировна.</vt:lpstr>
      <vt:lpstr> «Информационное информирование населения играет важную роль в жизни муниципалитетов, обеспечивая взаимодействие между муниципалитетов, обеспечивая взаимодействие между органами власти и жителями. Эффективные коммуникации способствуют повышению доверия к местным властям и активизации гражданского участия в местном самоуправлении», - считает Титова Мария Сергеевна.  Свою трудовую деятельность в органах местного самоуправления Брянской области она начала в июле 2024 года в должности главного специалиста управления культуры, молодежной политики и спорта Брянского муниципального района Брянской области и моментально зарекомендовала себя как грамотного, компетентного сотрудника, умело находящего самое важное в больших объёмах информации. В поле профессиональной деятельности Марии Сергеевны была работа по улучшению системы обратной связи с населением в программе «Инцидент-менеджмент» по социально-значимым вопросам и мониторинг  социальных сетей.                         В том числе благодаря её умению выделить главное и профессиональному подходу к освещению событий в конце 2024 года администрация Брянского района получила диплом III степени в номинации «Органы местного самоуправления Брянской области» конкурса «Эффективной госпаблик – 2024».                 </vt:lpstr>
      <vt:lpstr> Татьяна Михайловна работает в администрации Дубровского сельского поселения с 2018 года. За это время зарекомендовала себя как ответственный работник, нацеленный на высокий результат, всегда готовый к быстрому принятию инновационных решений и несению ответственности.   Обладает умением планировать, организовать и контролировать выполнение порученной ею работы, анализировать эффективность работы своего направления. Умеет правильно оценить ситуацию и принять управленческое решение. Может одновременно держать под своим контролем несколько дел, вовремя реагировать на любое отклонение от плана.  Татьяна Суровенко отмечена Благодарностью Министерства сельского хозяйства, грамотой администрации Суражского района, Суражского Совета народных депутатов, Ассоциации «Совет муниципальных образований Брянской области.                  </vt:lpstr>
      <vt:lpstr> МУП «Содружество», единственным учредителем которого выступает муниципальное образование «Мирнинское сельское поселение Клетнянского района Брянской области», управляющее предприятием через сельскую администрацию, работает с 2006 года в сфере водоснабжения для бытовых и промышленных нужд. С 2012 года организацию возглавляет директор Елена Сергеевна Шпаковская.      «Строгий, принципиальный руководитель, нацеленный на результат, профессионал своего дела», - так отзываются о ней коллеги.  Благодаря профессионализму Шпаковской, качественному и ответственному выполнению должностных обязанностей, целеустремлённости и лидерским качествам МУП «Содружество» достигло значительных успехов и заняло достойные позиции на рынке водоснабжения.   Под ее грамотным руководством социально-значимое предприятие демонстрируют устойчивый рост выручки – с 3,6 млн. рублей в 2018 году до 5 млн. в 2024-м. Но главный показатель работы для самой Елены Сергеевны – это улучшающие качество жизни жителей через благоустройство, культуру, участие и вовлеченность.        </vt:lpstr>
      <vt:lpstr> Максим Валерьевич Жильцов более 5 лет работает в администрации Брасовского муниципального района в секторе строительства, архитектуры, транспорта и ЖКХ. За время работы зарекомендовал себя профессиональным специалистом, обладающим практическим опытом и отлично справляющимся с поставленными руководством задачами.    В рамках своих должностных полномочий регулярно принимает участие в заседаниях общественной муниципальной комиссии по обеспечению реализации муниципальной программы «Формирование современной городской среды на территории муниципальное образование «Локотское городское поселение», анализирует заявки по благоустройству дворовых территорий.                               «Обладает обширными знаниями в области жилищно-коммунального хозяйства, прекрасно ориентируется в действующему законодательстве, стремится к самообразованию», - отзываются коллеги.   «В настоящее время необходима новая концепция отношений в жилищно-коммунальном хозяйстве, определение приоритетных направлений государственного регулирования и набор соответствующих им инструментов воздействия на сферу жилищно-коммунального хозяйства, в частности, в сфере тарифного регулирования», - дополняет Максим Валерьевич.   </vt:lpstr>
      <vt:lpstr> В пределах своей компетенции Юлия Николаевна регулярно проводит комиссии, приемы граждан, выездные совещания на объектах капитального строительства. Последние два года были особенно масштабными в отношении реализованных проектов (более 24) на территории Стародубского муниципального округа при непосредственном участии Юлии Николаевны и ее ежедневном контроле.   С начала специальной военной операции и в связи с увеличением опасности для жизни и здоровья населения, рисков разрушения и повреждения домовладений, инженерной инфраструктуры округа круг обязанностей расширился. Появились необходимость в решении задач, связанных с оказанием поддержки военнослужащим, дислоцирующимся на территории округа, с оказанием помощи населению, пострадавшему при обстрелах, присутствовать при ликвидации последствий обстрелов со стороны вооруженных формирований Украины в приграничных населенных пунктов.   Ю. Н. Ермольчик отличает высокая работоспособность, профессионализм, неравнодушие к проблемам граждан.   За годы работы награждена медалью «За безупречный труд и усердие» III степени Министерства строительства и жилищно – коммунального хозяйства РФ, Почетной грамотой Губернатора Брянской области, Благодарственными письма Брянской областной Думы и Губернатора Брянской области.                          </vt:lpstr>
      <vt:lpstr> За время своей работы – более 23 лет – Юлия Александровна внесла существенный вклад в организацию работы как внутри отдела, так и в части его взаимодействия с подведомственными учреждениями.   Постоянно повышая свою квалификацию, в 2022 году                              Юлия Александровна Лушникова закончила с отличием курсы «Муниципальный контроль в сфере земельных отношений».  Профессиональная деятельность ориентирована на результат – своевременное , оперативное и высокое качество выполнения задач сотрудниками управления. Обладает стратегическим мышлением, умением проходить через частности к выявлению ключевых проблем и разработке практических решений, а также способностью эффективного изыскивать ресурсы, в т.ч. мобилизовать других людей для решения масштабных задач. Проявляет высокую работоспособность. Инициатива подчиненных сотрудников всячески ею приветствуется.   Юлия Александровна награждена Почетными грамотами и Благодарственными письмами главы администрации Брасовского района.            </vt:lpstr>
      <vt:lpstr> «Градостроительная  деятельность на уровне муниципальных образований сегодня влияет на размещение и развитие социальной, транспортной, инженерной инфраструктуры», - считает Евгений Васильевич. «но необходимы новые механизмы для развития территорий и реализации градостроительной политики, направленной на формирование, прежде всего, благоприятной для жизни среды с учетом долгосрочных интересов как муниципалитетов и граждан, так и инвесторов».  Сфера градостроительства, архитектуры и землепользования напрямую связана с созданием, развитием и преобразованием городской и сельской среды, а также с планированием и организацией различных объектов и территорий муниципального образования, что на сегодняшний день является социально-значимыми вопросами.                                                                                                                    Е.В. Мельниченко зарекомендовал себя как квалифицированный специалист, добросовестно относящийся к исполнению своих должностных обязанностей и стремящийся к получению новых знаний. В общении с коллегами коммуникабелен и отзывчив.     </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инициативного бюджетирования в развитии гражданских инициатив Брянской области</dc:title>
  <dc:creator>Наталья Пригаро</dc:creator>
  <cp:lastModifiedBy>Hp</cp:lastModifiedBy>
  <cp:revision>353</cp:revision>
  <dcterms:created xsi:type="dcterms:W3CDTF">2024-10-17T12:41:07Z</dcterms:created>
  <dcterms:modified xsi:type="dcterms:W3CDTF">2025-12-05T13:06:13Z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2024-04-10T00:00:00Z</vt:filetime>
  </property>
  <property fmtid="{D5CDD505-2E9C-101B-9397-08002B2CF9AE}" pid="3" name="Creator">
    <vt:lpwstr>Adobe InDesign CS5 (7.0)</vt:lpwstr>
  </property>
  <property fmtid="{D5CDD505-2E9C-101B-9397-08002B2CF9AE}" pid="4" name="LastSaved">
    <vt:filetime>2024-10-17T00:00:00Z</vt:filetime>
  </property>
  <property fmtid="{D5CDD505-2E9C-101B-9397-08002B2CF9AE}" pid="5" name="Producer">
    <vt:lpwstr>3-Heights(TM) PDF Security Shell 4.8.25.2 (http://www.pdf-tools.com)</vt:lpwstr>
  </property>
</Properties>
</file>