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handoutMasterIdLst>
    <p:handoutMasterId r:id="rId40"/>
  </p:handoutMasterIdLst>
  <p:sldIdLst>
    <p:sldId id="263" r:id="rId2"/>
    <p:sldId id="256" r:id="rId3"/>
    <p:sldId id="258" r:id="rId4"/>
    <p:sldId id="286" r:id="rId5"/>
    <p:sldId id="293" r:id="rId6"/>
    <p:sldId id="276" r:id="rId7"/>
    <p:sldId id="261" r:id="rId8"/>
    <p:sldId id="260" r:id="rId9"/>
    <p:sldId id="275" r:id="rId10"/>
    <p:sldId id="257" r:id="rId11"/>
    <p:sldId id="264" r:id="rId12"/>
    <p:sldId id="265" r:id="rId13"/>
    <p:sldId id="274" r:id="rId14"/>
    <p:sldId id="287" r:id="rId15"/>
    <p:sldId id="289" r:id="rId16"/>
    <p:sldId id="284" r:id="rId17"/>
    <p:sldId id="290" r:id="rId18"/>
    <p:sldId id="288" r:id="rId19"/>
    <p:sldId id="291" r:id="rId20"/>
    <p:sldId id="267" r:id="rId21"/>
    <p:sldId id="268" r:id="rId22"/>
    <p:sldId id="269" r:id="rId23"/>
    <p:sldId id="282" r:id="rId24"/>
    <p:sldId id="278" r:id="rId25"/>
    <p:sldId id="279" r:id="rId26"/>
    <p:sldId id="277" r:id="rId27"/>
    <p:sldId id="272" r:id="rId28"/>
    <p:sldId id="266" r:id="rId29"/>
    <p:sldId id="273" r:id="rId30"/>
    <p:sldId id="294" r:id="rId31"/>
    <p:sldId id="271" r:id="rId32"/>
    <p:sldId id="283" r:id="rId33"/>
    <p:sldId id="280" r:id="rId34"/>
    <p:sldId id="281" r:id="rId35"/>
    <p:sldId id="285" r:id="rId36"/>
    <p:sldId id="270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  <p:clrMru>
    <a:srgbClr val="000099"/>
    <a:srgbClr val="3333FF"/>
    <a:srgbClr val="3CA4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80" autoAdjust="0"/>
    <p:restoredTop sz="79658" autoAdjust="0"/>
  </p:normalViewPr>
  <p:slideViewPr>
    <p:cSldViewPr>
      <p:cViewPr>
        <p:scale>
          <a:sx n="100" d="100"/>
          <a:sy n="100" d="100"/>
        </p:scale>
        <p:origin x="-678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37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c:rich>
      </c:tx>
      <c:layout/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 formatCode="#,##0">
                  <c:v>16832</c:v>
                </c:pt>
                <c:pt idx="1">
                  <c:v>18979.16999999998</c:v>
                </c:pt>
                <c:pt idx="2">
                  <c:v>20446.43</c:v>
                </c:pt>
                <c:pt idx="3" formatCode="General">
                  <c:v>0</c:v>
                </c:pt>
              </c:numCache>
            </c:numRef>
          </c:val>
        </c:ser>
        <c:shape val="cone"/>
        <c:axId val="88750336"/>
        <c:axId val="88797184"/>
        <c:axId val="0"/>
      </c:bar3DChart>
      <c:catAx>
        <c:axId val="88750336"/>
        <c:scaling>
          <c:orientation val="minMax"/>
        </c:scaling>
        <c:axPos val="b"/>
        <c:tickLblPos val="nextTo"/>
        <c:crossAx val="88797184"/>
        <c:crosses val="autoZero"/>
        <c:auto val="1"/>
        <c:lblAlgn val="ctr"/>
        <c:lblOffset val="100"/>
      </c:catAx>
      <c:valAx>
        <c:axId val="88797184"/>
        <c:scaling>
          <c:orientation val="minMax"/>
        </c:scaling>
        <c:axPos val="l"/>
        <c:majorGridlines/>
        <c:numFmt formatCode="#,##0" sourceLinked="1"/>
        <c:tickLblPos val="nextTo"/>
        <c:crossAx val="887503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title>
      <c:layout/>
    </c:title>
    <c:plotArea>
      <c:layout/>
      <c:lineChart>
        <c:grouping val="stacked"/>
        <c:marker val="1"/>
        <c:axId val="117494912"/>
        <c:axId val="117496448"/>
      </c:lineChart>
      <c:catAx>
        <c:axId val="117494912"/>
        <c:scaling>
          <c:orientation val="minMax"/>
        </c:scaling>
        <c:axPos val="b"/>
        <c:numFmt formatCode="#,##0.00" sourceLinked="1"/>
        <c:majorTickMark val="none"/>
        <c:tickLblPos val="nextTo"/>
        <c:crossAx val="117496448"/>
        <c:crosses val="autoZero"/>
        <c:auto val="1"/>
        <c:lblAlgn val="ctr"/>
        <c:lblOffset val="100"/>
      </c:catAx>
      <c:valAx>
        <c:axId val="1174964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174949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44A520-828A-4ABF-98A1-08754A3C2766}" type="doc">
      <dgm:prSet loTypeId="urn:microsoft.com/office/officeart/2005/8/layout/pyramid2" loCatId="pyramid" qsTypeId="urn:microsoft.com/office/officeart/2005/8/quickstyle/simple1" qsCatId="simple" csTypeId="urn:microsoft.com/office/officeart/2005/8/colors/colorful3" csCatId="colorful" phldr="1"/>
      <dgm:spPr/>
    </dgm:pt>
    <dgm:pt modelId="{C10AC30D-6A17-42E5-AA6D-D0A99F62EEFB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Глава Медведовского сельского поселения Клинцовского района</a:t>
          </a:r>
          <a:endParaRPr lang="ru-RU" dirty="0"/>
        </a:p>
      </dgm:t>
    </dgm:pt>
    <dgm:pt modelId="{31FA6F7B-EB39-4308-B271-7BB9298460FC}" type="parTrans" cxnId="{3410206B-509D-4B0B-9679-D01DDB09DD7E}">
      <dgm:prSet/>
      <dgm:spPr/>
      <dgm:t>
        <a:bodyPr/>
        <a:lstStyle/>
        <a:p>
          <a:endParaRPr lang="ru-RU"/>
        </a:p>
      </dgm:t>
    </dgm:pt>
    <dgm:pt modelId="{16E9D1B2-F38A-46A7-BE5D-CEEF61FCFC87}" type="sibTrans" cxnId="{3410206B-509D-4B0B-9679-D01DDB09DD7E}">
      <dgm:prSet/>
      <dgm:spPr/>
      <dgm:t>
        <a:bodyPr/>
        <a:lstStyle/>
        <a:p>
          <a:endParaRPr lang="ru-RU"/>
        </a:p>
      </dgm:t>
    </dgm:pt>
    <dgm:pt modelId="{BD70A49D-0B2B-4BAD-90F7-D3629A4A01CC}">
      <dgm:prSet phldrT="[Текст]"/>
      <dgm:spPr/>
      <dgm:t>
        <a:bodyPr/>
        <a:lstStyle/>
        <a:p>
          <a:r>
            <a:rPr lang="ru-RU" dirty="0" smtClean="0"/>
            <a:t>Медведовский сельский Совет народных депутатов Клинцовского района</a:t>
          </a:r>
          <a:endParaRPr lang="ru-RU" dirty="0"/>
        </a:p>
      </dgm:t>
    </dgm:pt>
    <dgm:pt modelId="{4321D43A-2500-4A26-8048-314B8D65F38D}" type="parTrans" cxnId="{64D7B6A5-D66B-475A-BDBC-71EC67BD6206}">
      <dgm:prSet/>
      <dgm:spPr/>
      <dgm:t>
        <a:bodyPr/>
        <a:lstStyle/>
        <a:p>
          <a:endParaRPr lang="ru-RU"/>
        </a:p>
      </dgm:t>
    </dgm:pt>
    <dgm:pt modelId="{BA3DEFA3-CDF2-4B7E-96FB-8F434EED8855}" type="sibTrans" cxnId="{64D7B6A5-D66B-475A-BDBC-71EC67BD6206}">
      <dgm:prSet/>
      <dgm:spPr/>
      <dgm:t>
        <a:bodyPr/>
        <a:lstStyle/>
        <a:p>
          <a:endParaRPr lang="ru-RU"/>
        </a:p>
      </dgm:t>
    </dgm:pt>
    <dgm:pt modelId="{F29E4333-8C4E-4AE0-9BF0-B6BBAC69F707}">
      <dgm:prSet phldrT="[Текст]"/>
      <dgm:spPr/>
      <dgm:t>
        <a:bodyPr/>
        <a:lstStyle/>
        <a:p>
          <a:r>
            <a:rPr lang="ru-RU" dirty="0" smtClean="0"/>
            <a:t>Медведовская сельская администрация Клинцовского района</a:t>
          </a:r>
          <a:endParaRPr lang="ru-RU" dirty="0"/>
        </a:p>
      </dgm:t>
    </dgm:pt>
    <dgm:pt modelId="{E5AD81A4-F4C3-49D6-848B-3A65055F52AC}" type="parTrans" cxnId="{9CF4A8D1-068E-4E78-9B88-85433AB697DF}">
      <dgm:prSet/>
      <dgm:spPr/>
      <dgm:t>
        <a:bodyPr/>
        <a:lstStyle/>
        <a:p>
          <a:endParaRPr lang="ru-RU"/>
        </a:p>
      </dgm:t>
    </dgm:pt>
    <dgm:pt modelId="{421C8278-D50D-4F9A-8907-EA427812649A}" type="sibTrans" cxnId="{9CF4A8D1-068E-4E78-9B88-85433AB697DF}">
      <dgm:prSet/>
      <dgm:spPr/>
      <dgm:t>
        <a:bodyPr/>
        <a:lstStyle/>
        <a:p>
          <a:endParaRPr lang="ru-RU"/>
        </a:p>
      </dgm:t>
    </dgm:pt>
    <dgm:pt modelId="{65F7E7BB-6C3E-4110-8CFB-6ADCDF57DB5A}" type="pres">
      <dgm:prSet presAssocID="{A944A520-828A-4ABF-98A1-08754A3C2766}" presName="compositeShape" presStyleCnt="0">
        <dgm:presLayoutVars>
          <dgm:dir/>
          <dgm:resizeHandles/>
        </dgm:presLayoutVars>
      </dgm:prSet>
      <dgm:spPr/>
    </dgm:pt>
    <dgm:pt modelId="{DE8D279D-E490-42C2-927F-DDE786069E75}" type="pres">
      <dgm:prSet presAssocID="{A944A520-828A-4ABF-98A1-08754A3C2766}" presName="pyramid" presStyleLbl="node1" presStyleIdx="0" presStyleCnt="1"/>
      <dgm:spPr/>
    </dgm:pt>
    <dgm:pt modelId="{921A7144-3A58-45EE-B1C8-97F9E4D5650E}" type="pres">
      <dgm:prSet presAssocID="{A944A520-828A-4ABF-98A1-08754A3C2766}" presName="theList" presStyleCnt="0"/>
      <dgm:spPr/>
    </dgm:pt>
    <dgm:pt modelId="{E4D67C9E-7601-408F-81E5-5ACCC1F95213}" type="pres">
      <dgm:prSet presAssocID="{C10AC30D-6A17-42E5-AA6D-D0A99F62EEFB}" presName="aNode" presStyleLbl="fgAcc1" presStyleIdx="0" presStyleCnt="3" custScaleX="91773" custScaleY="469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67D2A-CB12-4EDF-9A29-99B060A36F20}" type="pres">
      <dgm:prSet presAssocID="{C10AC30D-6A17-42E5-AA6D-D0A99F62EEFB}" presName="aSpace" presStyleCnt="0"/>
      <dgm:spPr/>
    </dgm:pt>
    <dgm:pt modelId="{AB784496-E758-491A-B3CA-561C2B4CB0B2}" type="pres">
      <dgm:prSet presAssocID="{BD70A49D-0B2B-4BAD-90F7-D3629A4A01CC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4B522-01C2-4BE6-8348-BDAA9E293E4D}" type="pres">
      <dgm:prSet presAssocID="{BD70A49D-0B2B-4BAD-90F7-D3629A4A01CC}" presName="aSpace" presStyleCnt="0"/>
      <dgm:spPr/>
    </dgm:pt>
    <dgm:pt modelId="{72871A09-32C1-496D-91E0-37A17231B042}" type="pres">
      <dgm:prSet presAssocID="{F29E4333-8C4E-4AE0-9BF0-B6BBAC69F707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FD0B1-38F5-4F3D-8BB1-F59322A3E323}" type="pres">
      <dgm:prSet presAssocID="{F29E4333-8C4E-4AE0-9BF0-B6BBAC69F707}" presName="aSpace" presStyleCnt="0"/>
      <dgm:spPr/>
    </dgm:pt>
  </dgm:ptLst>
  <dgm:cxnLst>
    <dgm:cxn modelId="{B460B174-A528-4FA8-AAD7-F930E05691CE}" type="presOf" srcId="{A944A520-828A-4ABF-98A1-08754A3C2766}" destId="{65F7E7BB-6C3E-4110-8CFB-6ADCDF57DB5A}" srcOrd="0" destOrd="0" presId="urn:microsoft.com/office/officeart/2005/8/layout/pyramid2"/>
    <dgm:cxn modelId="{3410206B-509D-4B0B-9679-D01DDB09DD7E}" srcId="{A944A520-828A-4ABF-98A1-08754A3C2766}" destId="{C10AC30D-6A17-42E5-AA6D-D0A99F62EEFB}" srcOrd="0" destOrd="0" parTransId="{31FA6F7B-EB39-4308-B271-7BB9298460FC}" sibTransId="{16E9D1B2-F38A-46A7-BE5D-CEEF61FCFC87}"/>
    <dgm:cxn modelId="{D5B815F4-812F-4041-9EBF-F25EB9878F00}" type="presOf" srcId="{C10AC30D-6A17-42E5-AA6D-D0A99F62EEFB}" destId="{E4D67C9E-7601-408F-81E5-5ACCC1F95213}" srcOrd="0" destOrd="0" presId="urn:microsoft.com/office/officeart/2005/8/layout/pyramid2"/>
    <dgm:cxn modelId="{64D7B6A5-D66B-475A-BDBC-71EC67BD6206}" srcId="{A944A520-828A-4ABF-98A1-08754A3C2766}" destId="{BD70A49D-0B2B-4BAD-90F7-D3629A4A01CC}" srcOrd="1" destOrd="0" parTransId="{4321D43A-2500-4A26-8048-314B8D65F38D}" sibTransId="{BA3DEFA3-CDF2-4B7E-96FB-8F434EED8855}"/>
    <dgm:cxn modelId="{F610E569-B198-4318-8C6A-BEBFA888AC87}" type="presOf" srcId="{F29E4333-8C4E-4AE0-9BF0-B6BBAC69F707}" destId="{72871A09-32C1-496D-91E0-37A17231B042}" srcOrd="0" destOrd="0" presId="urn:microsoft.com/office/officeart/2005/8/layout/pyramid2"/>
    <dgm:cxn modelId="{9CF4A8D1-068E-4E78-9B88-85433AB697DF}" srcId="{A944A520-828A-4ABF-98A1-08754A3C2766}" destId="{F29E4333-8C4E-4AE0-9BF0-B6BBAC69F707}" srcOrd="2" destOrd="0" parTransId="{E5AD81A4-F4C3-49D6-848B-3A65055F52AC}" sibTransId="{421C8278-D50D-4F9A-8907-EA427812649A}"/>
    <dgm:cxn modelId="{D893A322-7D72-44C9-832B-0F131BB6A1CD}" type="presOf" srcId="{BD70A49D-0B2B-4BAD-90F7-D3629A4A01CC}" destId="{AB784496-E758-491A-B3CA-561C2B4CB0B2}" srcOrd="0" destOrd="0" presId="urn:microsoft.com/office/officeart/2005/8/layout/pyramid2"/>
    <dgm:cxn modelId="{66973840-50A9-4698-AD70-1AC2421E5AC0}" type="presParOf" srcId="{65F7E7BB-6C3E-4110-8CFB-6ADCDF57DB5A}" destId="{DE8D279D-E490-42C2-927F-DDE786069E75}" srcOrd="0" destOrd="0" presId="urn:microsoft.com/office/officeart/2005/8/layout/pyramid2"/>
    <dgm:cxn modelId="{42482E24-A218-4148-B0B0-ECF01C280FBB}" type="presParOf" srcId="{65F7E7BB-6C3E-4110-8CFB-6ADCDF57DB5A}" destId="{921A7144-3A58-45EE-B1C8-97F9E4D5650E}" srcOrd="1" destOrd="0" presId="urn:microsoft.com/office/officeart/2005/8/layout/pyramid2"/>
    <dgm:cxn modelId="{76C22DA5-BFFF-457E-9CD5-0843D2E108D8}" type="presParOf" srcId="{921A7144-3A58-45EE-B1C8-97F9E4D5650E}" destId="{E4D67C9E-7601-408F-81E5-5ACCC1F95213}" srcOrd="0" destOrd="0" presId="urn:microsoft.com/office/officeart/2005/8/layout/pyramid2"/>
    <dgm:cxn modelId="{101218F3-F27A-4816-B42A-792A1BEE6F6E}" type="presParOf" srcId="{921A7144-3A58-45EE-B1C8-97F9E4D5650E}" destId="{94467D2A-CB12-4EDF-9A29-99B060A36F20}" srcOrd="1" destOrd="0" presId="urn:microsoft.com/office/officeart/2005/8/layout/pyramid2"/>
    <dgm:cxn modelId="{218FB562-2108-4D2A-84E3-D0D613BEE10E}" type="presParOf" srcId="{921A7144-3A58-45EE-B1C8-97F9E4D5650E}" destId="{AB784496-E758-491A-B3CA-561C2B4CB0B2}" srcOrd="2" destOrd="0" presId="urn:microsoft.com/office/officeart/2005/8/layout/pyramid2"/>
    <dgm:cxn modelId="{B51B9966-9D88-4A56-87C3-F67416D23874}" type="presParOf" srcId="{921A7144-3A58-45EE-B1C8-97F9E4D5650E}" destId="{CBB4B522-01C2-4BE6-8348-BDAA9E293E4D}" srcOrd="3" destOrd="0" presId="urn:microsoft.com/office/officeart/2005/8/layout/pyramid2"/>
    <dgm:cxn modelId="{10544E75-975B-433E-B201-774FA7D04ADB}" type="presParOf" srcId="{921A7144-3A58-45EE-B1C8-97F9E4D5650E}" destId="{72871A09-32C1-496D-91E0-37A17231B042}" srcOrd="4" destOrd="0" presId="urn:microsoft.com/office/officeart/2005/8/layout/pyramid2"/>
    <dgm:cxn modelId="{59996EC2-EAC9-45A6-9A5D-9C1CE3A67888}" type="presParOf" srcId="{921A7144-3A58-45EE-B1C8-97F9E4D5650E}" destId="{627FD0B1-38F5-4F3D-8BB1-F59322A3E323}" srcOrd="5" destOrd="0" presId="urn:microsoft.com/office/officeart/2005/8/layout/pyramid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3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0.98333</cdr:y>
    </cdr:to>
    <cdr:pic>
      <cdr:nvPicPr>
        <cdr:cNvPr id="6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71438" y="-500090"/>
          <a:ext cx="4786346" cy="231813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</cdr:pic>
  </cdr:relSizeAnchor>
  <cdr:relSizeAnchor xmlns:cdr="http://schemas.openxmlformats.org/drawingml/2006/chartDrawing">
    <cdr:from>
      <cdr:x>0.55385</cdr:x>
      <cdr:y>0.2658</cdr:y>
    </cdr:from>
    <cdr:to>
      <cdr:x>0.55418</cdr:x>
      <cdr:y>0.60955</cdr:y>
    </cdr:to>
    <cdr:sp macro="" textlink="">
      <cdr:nvSpPr>
        <cdr:cNvPr id="8" name="Прямая соединительная линия 7"/>
        <cdr:cNvSpPr/>
      </cdr:nvSpPr>
      <cdr:spPr>
        <a:xfrm xmlns:a="http://schemas.openxmlformats.org/drawingml/2006/main" rot="5400000">
          <a:off x="2661436" y="1215240"/>
          <a:ext cx="1589" cy="157163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0.625</cdr:y>
    </cdr:from>
    <cdr:to>
      <cdr:x>0.95144</cdr:x>
      <cdr:y>0.62535</cdr:y>
    </cdr:to>
    <cdr:sp macro="" textlink="">
      <cdr:nvSpPr>
        <cdr:cNvPr id="10" name="Прямая соединительная линия 9"/>
        <cdr:cNvSpPr/>
      </cdr:nvSpPr>
      <cdr:spPr>
        <a:xfrm xmlns:a="http://schemas.openxmlformats.org/drawingml/2006/main">
          <a:off x="0" y="2857520"/>
          <a:ext cx="4572032" cy="15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0.20313</cdr:y>
    </cdr:from>
    <cdr:to>
      <cdr:x>0.95144</cdr:x>
      <cdr:y>0.20347</cdr:y>
    </cdr:to>
    <cdr:sp macro="" textlink="">
      <cdr:nvSpPr>
        <cdr:cNvPr id="11" name="Прямая соединительная линия 10"/>
        <cdr:cNvSpPr/>
      </cdr:nvSpPr>
      <cdr:spPr>
        <a:xfrm xmlns:a="http://schemas.openxmlformats.org/drawingml/2006/main">
          <a:off x="0" y="928694"/>
          <a:ext cx="4572032" cy="15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0.1485</cdr:x>
      <cdr:y>0.2033</cdr:y>
    </cdr:from>
    <cdr:to>
      <cdr:x>0.14883</cdr:x>
      <cdr:y>0.62517</cdr:y>
    </cdr:to>
    <cdr:sp macro="" textlink="">
      <cdr:nvSpPr>
        <cdr:cNvPr id="13" name="Прямая соединительная линия 12"/>
        <cdr:cNvSpPr/>
      </cdr:nvSpPr>
      <cdr:spPr>
        <a:xfrm xmlns:a="http://schemas.openxmlformats.org/drawingml/2006/main" rot="5400000">
          <a:off x="713586" y="929488"/>
          <a:ext cx="1589" cy="192882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0.14866</cdr:x>
      <cdr:y>0.29688</cdr:y>
    </cdr:from>
    <cdr:to>
      <cdr:x>0.92171</cdr:x>
      <cdr:y>0.29722</cdr:y>
    </cdr:to>
    <cdr:sp macro="" textlink="">
      <cdr:nvSpPr>
        <cdr:cNvPr id="15" name="Прямая соединительная линия 14"/>
        <cdr:cNvSpPr/>
      </cdr:nvSpPr>
      <cdr:spPr>
        <a:xfrm xmlns:a="http://schemas.openxmlformats.org/drawingml/2006/main">
          <a:off x="714380" y="1357322"/>
          <a:ext cx="3714776" cy="15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0.54989</cdr:x>
      <cdr:y>0.2033</cdr:y>
    </cdr:from>
    <cdr:to>
      <cdr:x>0.55022</cdr:x>
      <cdr:y>0.2658</cdr:y>
    </cdr:to>
    <cdr:sp macro="" textlink="">
      <cdr:nvSpPr>
        <cdr:cNvPr id="19" name="Прямая соединительная линия 18"/>
        <cdr:cNvSpPr/>
      </cdr:nvSpPr>
      <cdr:spPr>
        <a:xfrm xmlns:a="http://schemas.openxmlformats.org/drawingml/2006/main" rot="5400000">
          <a:off x="2500329" y="1071571"/>
          <a:ext cx="285753" cy="158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0.55368</cdr:x>
      <cdr:y>0.60018</cdr:y>
    </cdr:from>
    <cdr:to>
      <cdr:x>0.55402</cdr:x>
      <cdr:y>0.98352</cdr:y>
    </cdr:to>
    <cdr:sp macro="" textlink="">
      <cdr:nvSpPr>
        <cdr:cNvPr id="12" name="Прямая соединительная линия 11"/>
        <cdr:cNvSpPr/>
      </cdr:nvSpPr>
      <cdr:spPr>
        <a:xfrm xmlns:a="http://schemas.openxmlformats.org/drawingml/2006/main" rot="5400000">
          <a:off x="2570974" y="2572538"/>
          <a:ext cx="1589" cy="164307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0.27272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0" y="0"/>
          <a:ext cx="4786346" cy="64291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003">
          <a:schemeClr val="lt2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2.12093E-7</cdr:x>
      <cdr:y>0</cdr:y>
    </cdr:from>
    <cdr:to>
      <cdr:x>0.16667</cdr:x>
      <cdr:y>0.34482</cdr:y>
    </cdr:to>
    <cdr:pic>
      <cdr:nvPicPr>
        <cdr:cNvPr id="17" name="Рисунок 16" descr="logo-footer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1" y="0"/>
          <a:ext cx="785818" cy="71435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ABCB6-DCE8-485B-89F9-868746AEF133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E569D-50C5-4424-8D82-616AC05DB7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110CA-B471-4FE3-A6E5-FB8E52086943}" type="datetimeFigureOut">
              <a:rPr lang="ru-RU" smtClean="0"/>
              <a:pPr/>
              <a:t>09.02.2020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FC832-9B32-4ED9-9AEE-D9790F539A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Таблицу</a:t>
            </a:r>
            <a:r>
              <a:rPr lang="ru-RU" baseline="0" dirty="0" smtClean="0"/>
              <a:t> жителей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baseline="0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Территория Медведовского сельского поселения размером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территории поселения функционирует 3 школы с дошкольными</a:t>
            </a:r>
            <a:r>
              <a:rPr lang="ru-RU" baseline="0" dirty="0" smtClean="0"/>
              <a:t> отделениями: с. </a:t>
            </a:r>
            <a:r>
              <a:rPr lang="ru-RU" baseline="0" dirty="0" err="1" smtClean="0"/>
              <a:t>Медведово-МБОУ</a:t>
            </a:r>
            <a:r>
              <a:rPr lang="ru-RU" baseline="0" dirty="0" smtClean="0"/>
              <a:t> « Медведовская СОШ им. </a:t>
            </a:r>
            <a:r>
              <a:rPr lang="ru-RU" baseline="0" dirty="0" err="1" smtClean="0"/>
              <a:t>Кремка</a:t>
            </a:r>
            <a:r>
              <a:rPr lang="ru-RU" baseline="0" dirty="0" smtClean="0"/>
              <a:t> И.В.  с численностью учащихся 125 чел.; с. </a:t>
            </a:r>
            <a:r>
              <a:rPr lang="ru-RU" baseline="0" dirty="0" err="1" smtClean="0"/>
              <a:t>Киваи-МБОУ</a:t>
            </a:r>
            <a:r>
              <a:rPr lang="ru-RU" baseline="0" dirty="0" smtClean="0"/>
              <a:t> « </a:t>
            </a:r>
            <a:r>
              <a:rPr lang="ru-RU" baseline="0" dirty="0" err="1" smtClean="0"/>
              <a:t>Киваевская</a:t>
            </a:r>
            <a:r>
              <a:rPr lang="ru-RU" baseline="0" dirty="0" smtClean="0"/>
              <a:t> СОШ с численностью учащихся 100 чел.; пос. </a:t>
            </a:r>
            <a:r>
              <a:rPr lang="ru-RU" baseline="0" dirty="0" err="1" smtClean="0"/>
              <a:t>Оболешево</a:t>
            </a:r>
            <a:r>
              <a:rPr lang="ru-RU" baseline="0" dirty="0" smtClean="0"/>
              <a:t>- филиал </a:t>
            </a:r>
            <a:r>
              <a:rPr lang="ru-RU" baseline="0" dirty="0" err="1" smtClean="0"/>
              <a:t>Смотровобудской</a:t>
            </a:r>
            <a:r>
              <a:rPr lang="ru-RU" baseline="0" dirty="0" smtClean="0"/>
              <a:t> СОШ МБОУ « </a:t>
            </a:r>
            <a:r>
              <a:rPr lang="ru-RU" baseline="0" dirty="0" err="1" smtClean="0"/>
              <a:t>Оболешевская</a:t>
            </a:r>
            <a:r>
              <a:rPr lang="ru-RU" baseline="0" dirty="0" smtClean="0"/>
              <a:t> НОШ» с численностью 33 чел.</a:t>
            </a:r>
          </a:p>
          <a:p>
            <a:r>
              <a:rPr lang="ru-RU" dirty="0" smtClean="0"/>
              <a:t> 3 Дома культуры в с. Медведово, с. </a:t>
            </a:r>
            <a:r>
              <a:rPr lang="ru-RU" dirty="0" err="1" smtClean="0"/>
              <a:t>Киваи</a:t>
            </a:r>
            <a:r>
              <a:rPr lang="ru-RU" dirty="0" smtClean="0"/>
              <a:t>, пос. </a:t>
            </a:r>
            <a:r>
              <a:rPr lang="ru-RU" dirty="0" err="1" smtClean="0"/>
              <a:t>Оболешево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baseline="0" dirty="0" smtClean="0"/>
              <a:t> сельские библиотеки в с. Медведово, с. </a:t>
            </a:r>
            <a:r>
              <a:rPr lang="ru-RU" baseline="0" dirty="0" err="1" smtClean="0"/>
              <a:t>Киваи</a:t>
            </a:r>
            <a:r>
              <a:rPr lang="ru-RU" baseline="0" dirty="0" smtClean="0"/>
              <a:t>, пос. </a:t>
            </a:r>
            <a:r>
              <a:rPr lang="ru-RU" baseline="0" dirty="0" err="1" smtClean="0"/>
              <a:t>Оболешево</a:t>
            </a:r>
            <a:r>
              <a:rPr lang="ru-RU" baseline="0" dirty="0" smtClean="0"/>
              <a:t>, с. </a:t>
            </a:r>
            <a:r>
              <a:rPr lang="ru-RU" baseline="0" dirty="0" err="1" smtClean="0"/>
              <a:t>Душкино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4 </a:t>
            </a:r>
            <a:r>
              <a:rPr lang="ru-RU" baseline="0" dirty="0" err="1" smtClean="0"/>
              <a:t>фельдшерско-акушерких</a:t>
            </a:r>
            <a:r>
              <a:rPr lang="ru-RU" baseline="0" dirty="0" smtClean="0"/>
              <a:t> пункта в Медведово, с. </a:t>
            </a:r>
            <a:r>
              <a:rPr lang="ru-RU" baseline="0" dirty="0" err="1" smtClean="0"/>
              <a:t>Киваи</a:t>
            </a:r>
            <a:r>
              <a:rPr lang="ru-RU" baseline="0" dirty="0" smtClean="0"/>
              <a:t>, пос. </a:t>
            </a:r>
            <a:r>
              <a:rPr lang="ru-RU" baseline="0" dirty="0" err="1" smtClean="0"/>
              <a:t>Оболешево</a:t>
            </a:r>
            <a:r>
              <a:rPr lang="ru-RU" baseline="0" dirty="0" smtClean="0"/>
              <a:t>, с. </a:t>
            </a:r>
            <a:r>
              <a:rPr lang="ru-RU" baseline="0" dirty="0" err="1" smtClean="0"/>
              <a:t>Душкино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9 магазинов различных форм собственности в 7 населенных пунктах, в д. </a:t>
            </a:r>
            <a:r>
              <a:rPr lang="ru-RU" baseline="0" dirty="0" err="1" smtClean="0"/>
              <a:t>Кирковка</a:t>
            </a:r>
            <a:r>
              <a:rPr lang="ru-RU" baseline="0" dirty="0" smtClean="0"/>
              <a:t>  работает автолавка.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sz="1200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Применяемая избирательная система, применяемая на выборах депутатов</a:t>
            </a:r>
            <a:r>
              <a:rPr lang="ru-RU" sz="1200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органов местного самоуправления</a:t>
            </a:r>
            <a:r>
              <a:rPr lang="ru-RU" sz="1200" kern="12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: мажоритарная. Глава поселения избирается тайным голосованием депутатского</a:t>
            </a:r>
            <a:r>
              <a:rPr lang="ru-RU" sz="1200" kern="1200" baseline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корпуса представительного органа поселения.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представляет сельское поселение в отношениях с органами местного самоуправления других муниципальных образований, органами государственной власти, гражданами и организациями, без доверенности действует от имени сельского поселения;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2) подписывает и обнародует в порядке, установленном настоящим Уставом, нормативные правовые акты, принятые Советом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3) издает в пределах своих полномочий правовые акты;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4) вносит на рассмотрение в Совет народных депутатов проекты муниципальных нормативных правовых актов;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5) вправе требовать созыва внеочередного заседания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6) предлагает вопросы в повестку дня заседаний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7) заключает договоры и соглашения в рамках межмуниципального сотрудничества в пределах своих полномочий;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8) осуществляет руководство подготовкой заседаний Совета народных депутатов и вопросов, вносимых на рассмотрение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9) созывает заседания Совета народных депутатов, доводит до сведения депутатов время и место их проведения, а также проект повестки дня;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10) ведет в соответствии с порядком, установленным правовыми актами Совета народных депутатов, заседания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11) осуществляет общее руководство работой аппарата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12) оказывает содействие депутатам в осуществлении ими своих полномочий, организует обеспечение их необходимой информацией;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13) принимает меры по обеспечению гласности и учету общественного мнения в работе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14) подписывает протоколы заседаний и иные документы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15) организует в Совете народных депутатов прием граждан, рассмотрение их обращений или предложений;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16) в соответствии с законодательством о труде пользуется правом найма и увольнения работников аппарата Совета народных депутатов, налагает дисциплинарные взыскания на работников аппарата, решает вопросы об их поощрении;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17) координирует деятельность комиссий Совета народных депутатов и депутатских групп;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18) является распорядителем бюджетных средств по расходам, предусмотренным отдельной строкой в местном бюджете поселения на подготовку и проведение заседаний Совета народных депутатов, работу аппарата и его содержание, и по другим расходам, связанным с деятельностью Совета народных депутатов;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19) обеспечивает осуществление органами местного самоуправления полномочий по решению вопросов местного значения и отдельных государственных полномочий, переданных органам местного самоуправления федеральными законами и законами Брянской области.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2. В сфере осуществления исполнительно-распорядительной деятельности глава сельского поселения: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1) осуществляет общее руководство деятельностью сельской администрации, ее структурных подразделений по решению вопросов, отнесенных к компетенции сельской администрации;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2) заключает от имени сельской администрации договоры в пределах своей компетенции;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3) разрабатывает и представляет на утверждение Совета народных депутатов структуру сельской администрации, формирует штат сельской администрации в пределах утвержденных в бюджете средств на содержание сельской администрации;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4) утверждает положения о структурных подразделениях сельской администрации, не наделенными правами юридического лица;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5) осуществляет функции распорядителя бюджетных средств, при исполнении местного бюджета;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6) назначает на должность и освобождает от должности заместителей главы поселения, руководителей структурных подразделений сельской администрации, а также решает вопросы применения к ним мер поощрения и дисциплинарной ответственности;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7) осуществляет иные полномочия в соответствии с федеральными законами, законами Брянской области, настоящим Уставом.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3. Глава поселения должен соблюдать ограничения, запреты, исполнять обязанности, которые установлены Федеральным законом от 25 декабря 2008 года № 273-ФЗ «О противодействии коррупции», Федеральным законом от 3 декабря 2012 года № 230-ФЗ «О контроле за соответствием расходов лиц, замещающих государственные должности, и иных лиц их доходам», Федеральным законом от 7 мая 2013 года № 79-ФЗ «О запрете отдельным категориям лиц открывать и иметь счета (вклады), хранить наличные денежные средства и ценности в иностранных банках, расположенных за пределами территории Российской Федерации, владеть и (или) пользоваться иностранными финансовыми инструментами».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4. Глава поселения в пределах своих полномочий издает постановления и распоряжения, которые вступают в силу с момента их подписания, если иной порядок не установлен действующим законодательством, настоящим Уставом, самим муниципальным правовым актом.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5. Глава поселения несет ответственность за деятельность сельской администрации, структурных подразделений.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6. Глава поселения подконтролен и подотчетен населению и Совету народных депутатов.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dirty="0" smtClean="0">
                <a:cs typeface="Andalus" pitchFamily="18" charset="-78"/>
              </a:rPr>
              <a:t>Доходы  Медведовского сельского поселения в 2017 году планировались</a:t>
            </a:r>
            <a:r>
              <a:rPr lang="ru-RU" sz="1200" b="1" i="1" baseline="0" dirty="0" smtClean="0">
                <a:cs typeface="Andalus" pitchFamily="18" charset="-78"/>
              </a:rPr>
              <a:t> в размере </a:t>
            </a:r>
            <a:r>
              <a:rPr lang="ru-RU" sz="1200" b="1" i="1" dirty="0" smtClean="0">
                <a:cs typeface="Andalus" pitchFamily="18" charset="-78"/>
              </a:rPr>
              <a:t>2 751 044,00  </a:t>
            </a:r>
            <a:r>
              <a:rPr lang="ru-RU" sz="1200" b="1" i="1" dirty="0" err="1" smtClean="0">
                <a:cs typeface="Andalus" pitchFamily="18" charset="-78"/>
              </a:rPr>
              <a:t>руб</a:t>
            </a:r>
            <a:r>
              <a:rPr lang="ru-RU" sz="1200" b="1" i="1" dirty="0" smtClean="0">
                <a:cs typeface="Andalus" pitchFamily="18" charset="-78"/>
              </a:rPr>
              <a:t>, в т.ч. собственные 655 200,0  рублей, фактически же  было получено  </a:t>
            </a:r>
            <a:r>
              <a:rPr lang="ru-RU" sz="1200" b="1" i="1" dirty="0" smtClean="0">
                <a:solidFill>
                  <a:srgbClr val="FFFF00"/>
                </a:solidFill>
                <a:cs typeface="Andalus" pitchFamily="18" charset="-78"/>
              </a:rPr>
              <a:t>6 045 904, 44 рублей, в т.ч. собственных – 2 430 467,08 рублей</a:t>
            </a:r>
            <a:r>
              <a:rPr lang="ru-RU" sz="1200" b="1" i="1" dirty="0" smtClean="0">
                <a:cs typeface="Andalus" pitchFamily="18" charset="-78"/>
              </a:rPr>
              <a:t>;                                                                    </a:t>
            </a:r>
          </a:p>
          <a:p>
            <a:r>
              <a:rPr lang="ru-RU" sz="1200" b="1" i="1" dirty="0" smtClean="0">
                <a:cs typeface="Andalus" pitchFamily="18" charset="-78"/>
              </a:rPr>
              <a:t>                                                    в 2018 году  планировалось получить доходы в размере 3 498 307,0 рублей, в т.ч. Собственных 1 320 600,0 рублей.</a:t>
            </a:r>
            <a:r>
              <a:rPr lang="ru-RU" sz="1200" b="1" i="1" baseline="0" dirty="0" smtClean="0">
                <a:cs typeface="Andalus" pitchFamily="18" charset="-78"/>
              </a:rPr>
              <a:t> Фактически же было получено </a:t>
            </a:r>
            <a:r>
              <a:rPr lang="ru-RU" sz="1200" b="1" i="1" dirty="0" smtClean="0">
                <a:cs typeface="Andalus" pitchFamily="18" charset="-78"/>
              </a:rPr>
              <a:t>8 516 605,10 рублей, </a:t>
            </a:r>
            <a:r>
              <a:rPr lang="ru-RU" sz="1200" b="1" i="1" baseline="0" dirty="0" smtClean="0">
                <a:cs typeface="Andalus" pitchFamily="18" charset="-78"/>
              </a:rPr>
              <a:t> в т. ч. Собственные -</a:t>
            </a:r>
            <a:r>
              <a:rPr lang="ru-RU" sz="1200" b="1" i="1" dirty="0" smtClean="0">
                <a:cs typeface="Andalus" pitchFamily="18" charset="-78"/>
              </a:rPr>
              <a:t>3 093 700,00 рублей</a:t>
            </a:r>
          </a:p>
          <a:p>
            <a:r>
              <a:rPr lang="ru-RU" sz="1200" b="1" i="1" dirty="0" smtClean="0">
                <a:cs typeface="Andalus" pitchFamily="18" charset="-78"/>
              </a:rPr>
              <a:t>                                                    в 2019 году  планировалось 3 537 673,00 рублей, в т.ч. Собственных</a:t>
            </a:r>
            <a:r>
              <a:rPr lang="ru-RU" sz="1200" b="1" i="1" baseline="0" dirty="0" smtClean="0">
                <a:cs typeface="Andalus" pitchFamily="18" charset="-78"/>
              </a:rPr>
              <a:t> доходов –</a:t>
            </a:r>
          </a:p>
          <a:p>
            <a:r>
              <a:rPr lang="ru-RU" sz="1200" b="1" i="1" dirty="0" smtClean="0">
                <a:cs typeface="Andalus" pitchFamily="18" charset="-78"/>
              </a:rPr>
              <a:t>2 011 700,000  рублей, фактически они составили  7 213 687,30 рублей, из них собственные</a:t>
            </a:r>
            <a:r>
              <a:rPr lang="ru-RU" sz="1200" b="1" i="1" baseline="0" dirty="0" smtClean="0">
                <a:cs typeface="Andalus" pitchFamily="18" charset="-78"/>
              </a:rPr>
              <a:t> доходы-</a:t>
            </a:r>
            <a:r>
              <a:rPr lang="ru-RU" sz="1200" b="1" i="1" dirty="0" smtClean="0">
                <a:cs typeface="Andalus" pitchFamily="18" charset="-78"/>
              </a:rPr>
              <a:t>3 996 200,00 рублей.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 smtClean="0">
                <a:cs typeface="Andalus" pitchFamily="18" charset="-78"/>
              </a:rPr>
              <a:t>      Запланировано по состоянию </a:t>
            </a:r>
            <a:r>
              <a:rPr lang="ru-RU" sz="1200" b="1" i="1" baseline="0" dirty="0" smtClean="0">
                <a:cs typeface="Andalus" pitchFamily="18" charset="-78"/>
              </a:rPr>
              <a:t>на  2020 год </a:t>
            </a:r>
            <a:r>
              <a:rPr lang="ru-RU" sz="1200" b="1" i="1" dirty="0" smtClean="0">
                <a:cs typeface="Andalus" pitchFamily="18" charset="-78"/>
              </a:rPr>
              <a:t> 3 855 001,40 рублей, из них собственных доходов - 2 273 400,00 рублей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 smtClean="0">
                <a:cs typeface="Andalus" pitchFamily="18" charset="-78"/>
              </a:rPr>
              <a:t>      запланировано</a:t>
            </a:r>
            <a:r>
              <a:rPr lang="ru-RU" sz="1200" b="1" i="1" baseline="0" dirty="0" smtClean="0">
                <a:cs typeface="Andalus" pitchFamily="18" charset="-78"/>
              </a:rPr>
              <a:t> на 2021 год   всего доходов </a:t>
            </a:r>
            <a:r>
              <a:rPr lang="ru-RU" sz="1200" b="1" i="1" dirty="0" smtClean="0">
                <a:cs typeface="Andalus" pitchFamily="18" charset="-78"/>
              </a:rPr>
              <a:t>3 778 134,72 рублей, в т. Ч. Собственных 2 263 200,00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 smtClean="0">
                <a:cs typeface="Andalus" pitchFamily="18" charset="-78"/>
              </a:rPr>
              <a:t>     запланировано</a:t>
            </a:r>
            <a:r>
              <a:rPr lang="ru-RU" sz="1200" b="1" i="1" baseline="0" dirty="0" smtClean="0">
                <a:cs typeface="Andalus" pitchFamily="18" charset="-78"/>
              </a:rPr>
              <a:t> на 2022 год всего доходов </a:t>
            </a:r>
            <a:r>
              <a:rPr lang="ru-RU" sz="1200" b="1" i="1" dirty="0" smtClean="0">
                <a:cs typeface="Andalus" pitchFamily="18" charset="-78"/>
              </a:rPr>
              <a:t>3 794 916,84рублей, в т. Числе собственных -2 295 200,00 рублей.</a:t>
            </a:r>
          </a:p>
          <a:p>
            <a:endParaRPr lang="ru-RU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Идея</a:t>
            </a:r>
            <a:r>
              <a:rPr lang="ru-RU" baseline="0" dirty="0" smtClean="0"/>
              <a:t> о совместных с населением  мероприятиях по благоустройству населенных пунктов Медведовского сельского поселения  родилась в 2014 году. Поддержало её тогда  и правление  колхоза « Прогресс». Главе поселения удалось довести до населения необходимость включаться в данную работу всем проживающим на селе, что поможет не только экономить бюджетные средства, но вовлекать население в сам творческий процесс, быть инициаторами идей.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протяжении всего времени население с абсолютным</a:t>
            </a:r>
            <a:r>
              <a:rPr lang="ru-RU" baseline="0" dirty="0" smtClean="0"/>
              <a:t> доверием относится  в органам муниципальной власти в части определения необходимости проведения  первоочередных мероприятий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C832-9B32-4ED9-9AEE-D9790F539AC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2527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Tm="2527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r>
              <a:rPr lang="ru-RU" smtClean="0"/>
              <a:t>02.02.2020</a:t>
            </a: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Tm="2527">
    <p:randomBar dir="vert"/>
  </p:transition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User\Downloads\d87278e4f06c28b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chart" Target="../charts/chart2.xm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10" Type="http://schemas.openxmlformats.org/officeDocument/2006/relationships/image" Target="../media/image2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2.pn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0.jpeg"/><Relationship Id="rId4" Type="http://schemas.openxmlformats.org/officeDocument/2006/relationships/image" Target="../media/image105.jpeg"/><Relationship Id="rId9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11" Type="http://schemas.openxmlformats.org/officeDocument/2006/relationships/image" Target="../media/image2.pn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426272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МЕДВЕДОВСКОГО СЕЛЬСКОГО ПОСЕЛЕНИЯ Клинцовского района Брянской области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2910" y="1714488"/>
            <a:ext cx="3624290" cy="390976"/>
          </a:xfrm>
        </p:spPr>
        <p:txBody>
          <a:bodyPr/>
          <a:lstStyle/>
          <a:p>
            <a:r>
              <a:rPr lang="ru-RU" dirty="0" smtClean="0"/>
              <a:t>В рамках заявки на участия конкурса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/>
              <a:t>        «</a:t>
            </a:r>
            <a:r>
              <a:rPr lang="ru-RU" b="1" dirty="0" smtClean="0">
                <a:latin typeface="Gabriola" pitchFamily="82" charset="0"/>
              </a:rPr>
              <a:t>Лучшая муниципальная практика» в номинации «Обеспечение 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</a:t>
            </a:r>
          </a:p>
          <a:p>
            <a:pPr algn="ctr">
              <a:buNone/>
            </a:pPr>
            <a:r>
              <a:rPr lang="ru-RU" b="1" dirty="0" smtClean="0">
                <a:latin typeface="Gabriola" pitchFamily="82" charset="0"/>
              </a:rPr>
              <a:t>    (участию в осуществлении) местного самоуправления </a:t>
            </a:r>
          </a:p>
          <a:p>
            <a:pPr algn="ctr">
              <a:buNone/>
            </a:pPr>
            <a:r>
              <a:rPr lang="ru-RU" b="1" dirty="0" smtClean="0">
                <a:latin typeface="Gabriola" pitchFamily="82" charset="0"/>
              </a:rPr>
              <a:t>в иных формах»</a:t>
            </a:r>
            <a:endParaRPr lang="ru-RU" dirty="0" smtClean="0">
              <a:latin typeface="Gabriola" pitchFamily="82" charset="0"/>
            </a:endParaRPr>
          </a:p>
          <a:p>
            <a:endParaRPr lang="ru-RU" dirty="0">
              <a:latin typeface="Gabriola" pitchFamily="82" charset="0"/>
            </a:endParaRPr>
          </a:p>
        </p:txBody>
      </p:sp>
      <p:pic>
        <p:nvPicPr>
          <p:cNvPr id="6" name="Рисунок 5" descr="logo-foo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142853"/>
            <a:ext cx="1294288" cy="1571635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d87278e4f06c28b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8715404" y="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5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000100" y="285728"/>
          <a:ext cx="7929618" cy="451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47800"/>
            <a:ext cx="6929486" cy="333852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cs typeface="Andalus" pitchFamily="18" charset="-78"/>
              </a:rPr>
              <a:t>Структура </a:t>
            </a:r>
          </a:p>
          <a:p>
            <a:pPr>
              <a:buNone/>
            </a:pPr>
            <a:r>
              <a:rPr lang="ru-RU" dirty="0" smtClean="0">
                <a:cs typeface="Andalus" pitchFamily="18" charset="-78"/>
              </a:rPr>
              <a:t>Органов</a:t>
            </a:r>
          </a:p>
          <a:p>
            <a:pPr>
              <a:buNone/>
            </a:pPr>
            <a:r>
              <a:rPr lang="ru-RU" dirty="0" smtClean="0">
                <a:cs typeface="Andalus" pitchFamily="18" charset="-78"/>
              </a:rPr>
              <a:t>Местного                      </a:t>
            </a:r>
          </a:p>
          <a:p>
            <a:pPr>
              <a:buNone/>
            </a:pPr>
            <a:r>
              <a:rPr lang="ru-RU" dirty="0" smtClean="0">
                <a:cs typeface="Andalus" pitchFamily="18" charset="-78"/>
              </a:rPr>
              <a:t>Самоуправления</a:t>
            </a:r>
          </a:p>
          <a:p>
            <a:pPr>
              <a:buNone/>
            </a:pPr>
            <a:r>
              <a:rPr lang="ru-RU" dirty="0" smtClean="0">
                <a:cs typeface="Andalus" pitchFamily="18" charset="-78"/>
              </a:rPr>
              <a:t>Медведовского</a:t>
            </a:r>
          </a:p>
          <a:p>
            <a:pPr>
              <a:buNone/>
            </a:pPr>
            <a:r>
              <a:rPr lang="ru-RU" dirty="0" smtClean="0">
                <a:cs typeface="Andalus" pitchFamily="18" charset="-78"/>
              </a:rPr>
              <a:t>Сельского поселения</a:t>
            </a:r>
            <a:endParaRPr lang="ru-RU" dirty="0">
              <a:cs typeface="Andalus" pitchFamily="18" charset="-78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928926" y="857232"/>
            <a:ext cx="1643074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3000364" y="2071678"/>
            <a:ext cx="157163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357554" y="3286124"/>
            <a:ext cx="107157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 descr="logo-foot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  <p:cxnSp>
        <p:nvCxnSpPr>
          <p:cNvPr id="14" name="Соединительная линия уступом 13"/>
          <p:cNvCxnSpPr/>
          <p:nvPr/>
        </p:nvCxnSpPr>
        <p:spPr>
          <a:xfrm flipV="1">
            <a:off x="7286644" y="785794"/>
            <a:ext cx="357190" cy="28575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 flipV="1">
            <a:off x="7715272" y="2143116"/>
            <a:ext cx="285752" cy="21431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/>
          <p:nvPr/>
        </p:nvCxnSpPr>
        <p:spPr>
          <a:xfrm flipV="1">
            <a:off x="7786710" y="3286124"/>
            <a:ext cx="500066" cy="3571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643834" y="571480"/>
            <a:ext cx="1214446" cy="7143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Избирается из числа депутатов 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500958" y="1785926"/>
            <a:ext cx="1428760" cy="8572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Избирается на муниципальных выборах 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643834" y="2857496"/>
            <a:ext cx="1285884" cy="9286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Исполнительно-распорядительный орган</a:t>
            </a:r>
            <a:endParaRPr lang="ru-RU" sz="1000" dirty="0"/>
          </a:p>
        </p:txBody>
      </p:sp>
      <p:cxnSp>
        <p:nvCxnSpPr>
          <p:cNvPr id="22" name="Прямая со стрелкой 21"/>
          <p:cNvCxnSpPr>
            <a:endCxn id="21" idx="1"/>
          </p:cNvCxnSpPr>
          <p:nvPr/>
        </p:nvCxnSpPr>
        <p:spPr>
          <a:xfrm flipV="1">
            <a:off x="7500958" y="3321843"/>
            <a:ext cx="142876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3447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290"/>
            <a:ext cx="3503818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14290"/>
            <a:ext cx="2788704" cy="209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571744"/>
            <a:ext cx="3071834" cy="230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J:\единая россия\DSC008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715996" y="-7286700"/>
            <a:ext cx="1920000" cy="1440000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5214942" y="1928802"/>
            <a:ext cx="3929058" cy="50720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Gabriola" pitchFamily="82" charset="0"/>
              </a:rPr>
              <a:t>В результате проведенной совместной с населением и органами местного самоуправления работы по улучшению качества жизни населения и обеспечению комфортных условий  населения и поддержанию авторитета самой главной и значимой  политической партии страны, депутатский корпус  Медведовского сельского Совета народных депутатов на 100% состоит из членов и сторонников Всероссийской политической партии «Единая Россия».</a:t>
            </a:r>
          </a:p>
          <a:p>
            <a:pPr algn="ctr"/>
            <a:endParaRPr lang="ru-RU" b="1" dirty="0">
              <a:latin typeface="Gabriola" pitchFamily="82" charset="0"/>
            </a:endParaRPr>
          </a:p>
        </p:txBody>
      </p:sp>
      <p:pic>
        <p:nvPicPr>
          <p:cNvPr id="7" name="Рисунок 6" descr="DSC0087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5852" y="2643182"/>
            <a:ext cx="2286016" cy="1714512"/>
          </a:xfrm>
          <a:prstGeom prst="rect">
            <a:avLst/>
          </a:prstGeom>
        </p:spPr>
      </p:pic>
      <p:pic>
        <p:nvPicPr>
          <p:cNvPr id="8" name="Рисунок 7" descr="DSC0088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86577" y="214290"/>
            <a:ext cx="2286017" cy="1714512"/>
          </a:xfrm>
          <a:prstGeom prst="rect">
            <a:avLst/>
          </a:prstGeom>
        </p:spPr>
      </p:pic>
      <p:pic>
        <p:nvPicPr>
          <p:cNvPr id="10" name="Рисунок 9" descr="DSC008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14414" y="4429132"/>
            <a:ext cx="3929090" cy="2411033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logo-foo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264" y="1714488"/>
            <a:ext cx="1000131" cy="1040953"/>
          </a:xfrm>
          <a:prstGeom prst="rect">
            <a:avLst/>
          </a:prstGeom>
        </p:spPr>
      </p:pic>
    </p:spTree>
  </p:cSld>
  <p:clrMapOvr>
    <a:masterClrMapping/>
  </p:clrMapOvr>
  <p:transition spd="med" advTm="8596"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500042"/>
            <a:ext cx="2685632" cy="22860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abriola" pitchFamily="82" charset="0"/>
                <a:cs typeface="Andalus" pitchFamily="18" charset="-78"/>
              </a:rPr>
              <a:t>Характеристика  бюджета Медведовского сельского поселения Клинцовского муниципального района Брянской области.</a:t>
            </a:r>
            <a:br>
              <a:rPr lang="ru-RU" dirty="0" smtClean="0">
                <a:latin typeface="Gabriola" pitchFamily="82" charset="0"/>
                <a:cs typeface="Andalus" pitchFamily="18" charset="-78"/>
              </a:rPr>
            </a:br>
            <a:r>
              <a:rPr lang="ru-RU" dirty="0" smtClean="0">
                <a:latin typeface="Gabriola" pitchFamily="82" charset="0"/>
                <a:cs typeface="Andalus" pitchFamily="18" charset="-78"/>
              </a:rPr>
              <a:t/>
            </a:r>
            <a:br>
              <a:rPr lang="ru-RU" dirty="0" smtClean="0">
                <a:latin typeface="Gabriola" pitchFamily="82" charset="0"/>
                <a:cs typeface="Andalus" pitchFamily="18" charset="-78"/>
              </a:rPr>
            </a:br>
            <a:r>
              <a:rPr lang="ru-RU" dirty="0" smtClean="0">
                <a:latin typeface="Gabriola" pitchFamily="82" charset="0"/>
                <a:cs typeface="Andalus" pitchFamily="18" charset="-78"/>
              </a:rPr>
              <a:t/>
            </a:r>
            <a:br>
              <a:rPr lang="ru-RU" dirty="0" smtClean="0">
                <a:latin typeface="Gabriola" pitchFamily="82" charset="0"/>
                <a:cs typeface="Andalus" pitchFamily="18" charset="-78"/>
              </a:rPr>
            </a:br>
            <a:endParaRPr lang="ru-RU" dirty="0">
              <a:latin typeface="Gabriola" pitchFamily="82" charset="0"/>
              <a:cs typeface="Andalus" pitchFamily="18" charset="-78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type="pic" idx="1"/>
          </p:nvPr>
        </p:nvGraphicFramePr>
        <p:xfrm>
          <a:off x="357158" y="0"/>
          <a:ext cx="5286412" cy="207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 flipH="1">
            <a:off x="5500694" y="1857364"/>
            <a:ext cx="3357586" cy="2500330"/>
          </a:xfrm>
        </p:spPr>
        <p:txBody>
          <a:bodyPr>
            <a:noAutofit/>
          </a:bodyPr>
          <a:lstStyle/>
          <a:p>
            <a:endParaRPr lang="ru-RU" sz="1200" dirty="0" smtClean="0">
              <a:solidFill>
                <a:schemeClr val="tx1"/>
              </a:solidFill>
              <a:cs typeface="Andalus" pitchFamily="18" charset="-78"/>
            </a:endParaRPr>
          </a:p>
          <a:p>
            <a:endParaRPr lang="ru-RU" sz="1200" dirty="0" smtClean="0">
              <a:solidFill>
                <a:schemeClr val="tx1"/>
              </a:solidFill>
              <a:cs typeface="Andalus" pitchFamily="18" charset="-78"/>
            </a:endParaRPr>
          </a:p>
          <a:p>
            <a:endParaRPr lang="ru-RU" sz="1200" dirty="0" smtClean="0">
              <a:solidFill>
                <a:schemeClr val="tx1"/>
              </a:solidFill>
              <a:cs typeface="Andalus" pitchFamily="18" charset="-78"/>
            </a:endParaRPr>
          </a:p>
          <a:p>
            <a:r>
              <a:rPr lang="ru-RU" sz="1200" dirty="0" smtClean="0">
                <a:solidFill>
                  <a:schemeClr val="tx1"/>
                </a:solidFill>
                <a:cs typeface="Andalus" pitchFamily="18" charset="-78"/>
              </a:rPr>
              <a:t>На протяжении последних 5 лет бюджет Медведовского сельского поселения </a:t>
            </a:r>
            <a:r>
              <a:rPr lang="ru-RU" sz="1200" dirty="0" err="1" smtClean="0">
                <a:solidFill>
                  <a:schemeClr val="tx1"/>
                </a:solidFill>
                <a:cs typeface="Andalus" pitchFamily="18" charset="-78"/>
              </a:rPr>
              <a:t>профицитный</a:t>
            </a:r>
            <a:r>
              <a:rPr lang="ru-RU" sz="1200" dirty="0" smtClean="0">
                <a:solidFill>
                  <a:schemeClr val="tx1"/>
                </a:solidFill>
                <a:cs typeface="Andalus" pitchFamily="18" charset="-78"/>
              </a:rPr>
              <a:t>, что позволяет направлять дополнительно финансовые средства на благоустройство населенных пунктов поселения. Так с 2016 года продолжается работа по автоматизации уличного освещения в с. Медведово, с. </a:t>
            </a:r>
            <a:r>
              <a:rPr lang="ru-RU" sz="1200" dirty="0" err="1" smtClean="0">
                <a:solidFill>
                  <a:schemeClr val="tx1"/>
                </a:solidFill>
                <a:cs typeface="Andalus" pitchFamily="18" charset="-78"/>
              </a:rPr>
              <a:t>Киваи</a:t>
            </a:r>
            <a:r>
              <a:rPr lang="ru-RU" sz="1200" dirty="0" smtClean="0">
                <a:solidFill>
                  <a:schemeClr val="tx1"/>
                </a:solidFill>
                <a:cs typeface="Andalus" pitchFamily="18" charset="-78"/>
              </a:rPr>
              <a:t>. С. </a:t>
            </a:r>
            <a:r>
              <a:rPr lang="ru-RU" sz="1200" dirty="0" err="1" smtClean="0">
                <a:solidFill>
                  <a:schemeClr val="tx1"/>
                </a:solidFill>
                <a:cs typeface="Andalus" pitchFamily="18" charset="-78"/>
              </a:rPr>
              <a:t>Кневичи</a:t>
            </a:r>
            <a:r>
              <a:rPr lang="ru-RU" sz="1200" dirty="0" smtClean="0">
                <a:solidFill>
                  <a:schemeClr val="tx1"/>
                </a:solidFill>
                <a:cs typeface="Andalus" pitchFamily="18" charset="-78"/>
              </a:rPr>
              <a:t>, пос. </a:t>
            </a:r>
            <a:r>
              <a:rPr lang="ru-RU" sz="1200" dirty="0" err="1" smtClean="0">
                <a:solidFill>
                  <a:schemeClr val="tx1"/>
                </a:solidFill>
                <a:cs typeface="Andalus" pitchFamily="18" charset="-78"/>
              </a:rPr>
              <a:t>Оболешево</a:t>
            </a:r>
            <a:r>
              <a:rPr lang="ru-RU" sz="1200" dirty="0" smtClean="0">
                <a:solidFill>
                  <a:schemeClr val="tx1"/>
                </a:solidFill>
                <a:cs typeface="Andalus" pitchFamily="18" charset="-78"/>
              </a:rPr>
              <a:t>. В последующих годах  она будет продолжена в с. </a:t>
            </a:r>
            <a:r>
              <a:rPr lang="ru-RU" sz="1200" dirty="0" err="1" smtClean="0">
                <a:solidFill>
                  <a:schemeClr val="tx1"/>
                </a:solidFill>
                <a:cs typeface="Andalus" pitchFamily="18" charset="-78"/>
              </a:rPr>
              <a:t>Душкино</a:t>
            </a:r>
            <a:r>
              <a:rPr lang="ru-RU" sz="1200" dirty="0" smtClean="0">
                <a:solidFill>
                  <a:schemeClr val="tx1"/>
                </a:solidFill>
                <a:cs typeface="Andalus" pitchFamily="18" charset="-78"/>
              </a:rPr>
              <a:t>, с. </a:t>
            </a:r>
            <a:r>
              <a:rPr lang="ru-RU" sz="1200" dirty="0" err="1" smtClean="0">
                <a:solidFill>
                  <a:schemeClr val="tx1"/>
                </a:solidFill>
                <a:cs typeface="Andalus" pitchFamily="18" charset="-78"/>
              </a:rPr>
              <a:t>Бутовск</a:t>
            </a:r>
            <a:r>
              <a:rPr lang="ru-RU" sz="1200" dirty="0" smtClean="0">
                <a:solidFill>
                  <a:schemeClr val="tx1"/>
                </a:solidFill>
                <a:cs typeface="Andalus" pitchFamily="18" charset="-78"/>
              </a:rPr>
              <a:t>.</a:t>
            </a:r>
          </a:p>
          <a:p>
            <a:endParaRPr lang="ru-RU" sz="1200" dirty="0" smtClean="0">
              <a:solidFill>
                <a:schemeClr val="tx1"/>
              </a:solidFill>
              <a:cs typeface="Andalus" pitchFamily="18" charset="-78"/>
            </a:endParaRPr>
          </a:p>
          <a:p>
            <a:endParaRPr lang="ru-RU" sz="1200" dirty="0">
              <a:solidFill>
                <a:schemeClr val="tx1"/>
              </a:solidFill>
              <a:cs typeface="Andalus" pitchFamily="18" charset="-78"/>
            </a:endParaRPr>
          </a:p>
        </p:txBody>
      </p:sp>
      <p:pic>
        <p:nvPicPr>
          <p:cNvPr id="7" name="Рисунок 6" descr="свет автоматизац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4429132"/>
            <a:ext cx="2144815" cy="1500198"/>
          </a:xfrm>
          <a:prstGeom prst="rect">
            <a:avLst/>
          </a:prstGeom>
        </p:spPr>
      </p:pic>
      <p:pic>
        <p:nvPicPr>
          <p:cNvPr id="8" name="Рисунок 7" descr="свте 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7" y="4429132"/>
            <a:ext cx="2000265" cy="1500200"/>
          </a:xfrm>
          <a:prstGeom prst="rect">
            <a:avLst/>
          </a:prstGeom>
        </p:spPr>
      </p:pic>
      <p:pic>
        <p:nvPicPr>
          <p:cNvPr id="9" name="Рисунок 8" descr="фото ночь све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4429132"/>
            <a:ext cx="2124218" cy="1500198"/>
          </a:xfrm>
          <a:prstGeom prst="rect">
            <a:avLst/>
          </a:prstGeom>
        </p:spPr>
      </p:pic>
      <p:pic>
        <p:nvPicPr>
          <p:cNvPr id="10" name="Рисунок 9" descr="ночь свет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2198" y="4428506"/>
            <a:ext cx="2309802" cy="1538906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s6vyisN7cnQ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5786" y="2143116"/>
            <a:ext cx="1714512" cy="2286016"/>
          </a:xfrm>
          <a:prstGeom prst="rect">
            <a:avLst/>
          </a:prstGeom>
        </p:spPr>
      </p:pic>
      <p:pic>
        <p:nvPicPr>
          <p:cNvPr id="15" name="Рисунок 14" descr="ruGmIwZjcE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00298" y="2143116"/>
            <a:ext cx="1732353" cy="2309805"/>
          </a:xfrm>
          <a:prstGeom prst="rect">
            <a:avLst/>
          </a:prstGeom>
        </p:spPr>
      </p:pic>
      <p:pic>
        <p:nvPicPr>
          <p:cNvPr id="16" name="Рисунок 15" descr="742EqSBgUf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86181" y="2071678"/>
            <a:ext cx="1750231" cy="2333642"/>
          </a:xfrm>
          <a:prstGeom prst="rect">
            <a:avLst/>
          </a:prstGeom>
        </p:spPr>
      </p:pic>
    </p:spTree>
  </p:cSld>
  <p:clrMapOvr>
    <a:masterClrMapping/>
  </p:clrMapOvr>
  <p:transition spd="med" advTm="9126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6866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000" dirty="0" smtClean="0"/>
              <a:t>Продолжаются работы по обрезке аварийных деревьев  и  дикорастущей поросли в населенных пунктах поселения</a:t>
            </a:r>
            <a:endParaRPr lang="ru-RU" sz="2000" dirty="0"/>
          </a:p>
        </p:txBody>
      </p:sp>
      <p:pic>
        <p:nvPicPr>
          <p:cNvPr id="3" name="Рисунок 2" descr="6kXqu0vR-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071546"/>
            <a:ext cx="1785950" cy="2286016"/>
          </a:xfrm>
          <a:prstGeom prst="rect">
            <a:avLst/>
          </a:prstGeom>
        </p:spPr>
      </p:pic>
      <p:pic>
        <p:nvPicPr>
          <p:cNvPr id="4" name="Рисунок 3" descr="zSA6yxJ7pK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000108"/>
            <a:ext cx="2143141" cy="2449303"/>
          </a:xfrm>
          <a:prstGeom prst="rect">
            <a:avLst/>
          </a:prstGeom>
        </p:spPr>
      </p:pic>
      <p:pic>
        <p:nvPicPr>
          <p:cNvPr id="5" name="Рисунок 4" descr="cM64_U05p8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1000108"/>
            <a:ext cx="2428868" cy="2428868"/>
          </a:xfrm>
          <a:prstGeom prst="rect">
            <a:avLst/>
          </a:prstGeom>
        </p:spPr>
      </p:pic>
      <p:pic>
        <p:nvPicPr>
          <p:cNvPr id="6" name="Рисунок 5" descr="GkB-NklVu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3500438"/>
            <a:ext cx="1643074" cy="2190765"/>
          </a:xfrm>
          <a:prstGeom prst="rect">
            <a:avLst/>
          </a:prstGeom>
        </p:spPr>
      </p:pic>
      <p:pic>
        <p:nvPicPr>
          <p:cNvPr id="7" name="Рисунок 6" descr="YglZRAxypy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3571876"/>
            <a:ext cx="2143139" cy="2199746"/>
          </a:xfrm>
          <a:prstGeom prst="rect">
            <a:avLst/>
          </a:prstGeom>
        </p:spPr>
      </p:pic>
      <p:pic>
        <p:nvPicPr>
          <p:cNvPr id="8" name="Рисунок 7" descr="bhstQmwJ09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00760" y="3429000"/>
            <a:ext cx="2143140" cy="255528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9" name="Скругленный прямоугольник 8"/>
          <p:cNvSpPr/>
          <p:nvPr/>
        </p:nvSpPr>
        <p:spPr>
          <a:xfrm>
            <a:off x="5643570" y="5214950"/>
            <a:ext cx="3286148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При этом самую активную помощь по уборке территории оказывает население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3994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4098" name="Picture 2" descr="C:\Users\User\Desktop\инициативное бюджетирование\инициативное бюджетирование\php9JuVFN_3.jpg"/>
          <p:cNvPicPr>
            <a:picLocks noChangeAspect="1" noChangeArrowheads="1"/>
          </p:cNvPicPr>
          <p:nvPr/>
        </p:nvPicPr>
        <p:blipFill>
          <a:blip r:embed="rId2"/>
          <a:srcRect l="-781" t="9375" r="781"/>
          <a:stretch>
            <a:fillRect/>
          </a:stretch>
        </p:blipFill>
        <p:spPr bwMode="auto">
          <a:xfrm>
            <a:off x="206002" y="785794"/>
            <a:ext cx="8723715" cy="59293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8715436" cy="7143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Gabriola" pitchFamily="82" charset="0"/>
              </a:rPr>
              <a:t>Муниципальная практика Медведовского сельского поселения по вовлечению населения в решение вопросов местного значения </a:t>
            </a:r>
            <a:endParaRPr lang="ru-RU" sz="2400" b="1" dirty="0"/>
          </a:p>
        </p:txBody>
      </p:sp>
    </p:spTree>
  </p:cSld>
  <p:clrMapOvr>
    <a:masterClrMapping/>
  </p:clrMapOvr>
  <p:transition spd="med" advTm="4508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3357554" y="1643050"/>
            <a:ext cx="3429024" cy="857256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cs typeface="DilleniaUPC" pitchFamily="18" charset="-34"/>
              </a:rPr>
              <a:t>Образование инициативной группы граждан</a:t>
            </a:r>
            <a:endParaRPr lang="ru-RU" b="1" dirty="0">
              <a:cs typeface="DilleniaUPC" pitchFamily="18" charset="-3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214290"/>
            <a:ext cx="571504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cs typeface="DilleniaUPC" pitchFamily="18" charset="-34"/>
              </a:rPr>
              <a:t>АЛГОРИТМ ДЕЙСТВИЙ ПО ВНЕДРЕНИЮ МУНИЦИПАЛЬНОЙ ПРАКТИКИ на территории Медведовского сельского поселения</a:t>
            </a:r>
            <a:endParaRPr lang="ru-RU" sz="1200" b="1" dirty="0">
              <a:cs typeface="DilleniaUPC" pitchFamily="18" charset="-34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3500430" y="2643182"/>
            <a:ext cx="3214710" cy="928694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Установление границ ТОС</a:t>
            </a:r>
            <a:endParaRPr lang="ru-RU" dirty="0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3428992" y="4857760"/>
            <a:ext cx="3214710" cy="1571636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Проведение собрания участников ТОС  по определению целей и задач</a:t>
            </a:r>
            <a:endParaRPr lang="ru-RU" dirty="0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3428992" y="3786190"/>
            <a:ext cx="3214710" cy="9144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Регистрация Устава ТОС</a:t>
            </a:r>
            <a:endParaRPr lang="ru-RU" dirty="0"/>
          </a:p>
        </p:txBody>
      </p:sp>
      <p:pic>
        <p:nvPicPr>
          <p:cNvPr id="11" name="Рисунок 10" descr="logo-foo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8237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0"/>
            <a:ext cx="7643866" cy="7857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/>
          </a:p>
          <a:p>
            <a:pPr algn="ctr"/>
            <a:endParaRPr lang="ru-RU" sz="1200" b="1" dirty="0" smtClean="0"/>
          </a:p>
          <a:p>
            <a:pPr algn="ctr"/>
            <a:r>
              <a:rPr lang="ru-RU" sz="1200" b="1" dirty="0" smtClean="0"/>
              <a:t>Алгоритм обеспечения </a:t>
            </a:r>
            <a:br>
              <a:rPr lang="ru-RU" sz="1200" b="1" dirty="0" smtClean="0"/>
            </a:br>
            <a:r>
              <a:rPr lang="ru-RU" sz="1200" b="1" dirty="0" smtClean="0"/>
              <a:t>эффективной «обратной связи» с жителями муниципальных образований, развитие территориального общественного самоуправления и привлечение граждан к осуществлению   местного самоуправления    </a:t>
            </a:r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214414" y="2428868"/>
            <a:ext cx="2286016" cy="157163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Собрание участников  ТОС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357818" y="2000240"/>
            <a:ext cx="2714644" cy="228601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Заседание Совета депутатов совместно с руководителем ТОС, определение финансового участия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715008" y="2071678"/>
            <a:ext cx="35719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3214678" y="2000240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ятно 1 9"/>
          <p:cNvSpPr/>
          <p:nvPr/>
        </p:nvSpPr>
        <p:spPr>
          <a:xfrm>
            <a:off x="3214678" y="3357562"/>
            <a:ext cx="2643206" cy="1928826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Сход населения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928794" y="3786190"/>
            <a:ext cx="1428760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5786446" y="3786190"/>
            <a:ext cx="64294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ятно 1 15"/>
          <p:cNvSpPr/>
          <p:nvPr/>
        </p:nvSpPr>
        <p:spPr>
          <a:xfrm>
            <a:off x="428596" y="4214794"/>
            <a:ext cx="2714644" cy="2643206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Принятие решения, назначение ответственных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Пятно 1 16"/>
          <p:cNvSpPr/>
          <p:nvPr/>
        </p:nvSpPr>
        <p:spPr>
          <a:xfrm>
            <a:off x="5286380" y="4357694"/>
            <a:ext cx="4000528" cy="2857520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Информационное </a:t>
            </a:r>
            <a:r>
              <a:rPr lang="ru-RU" sz="1200" dirty="0" smtClean="0">
                <a:solidFill>
                  <a:schemeClr val="tx1"/>
                </a:solidFill>
              </a:rPr>
              <a:t>обеспечение: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Размещение информации в сети Интернет;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Публикация  в Вестнике   Медведовского сельского поселения;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Информационных щитах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7554" y="5500702"/>
            <a:ext cx="228601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Достижение цели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 flipV="1">
            <a:off x="2714612" y="4643446"/>
            <a:ext cx="571504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928926" y="5286388"/>
            <a:ext cx="50006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357818" y="4643446"/>
            <a:ext cx="714380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8" idx="3"/>
          </p:cNvCxnSpPr>
          <p:nvPr/>
        </p:nvCxnSpPr>
        <p:spPr>
          <a:xfrm>
            <a:off x="5643570" y="5685368"/>
            <a:ext cx="71438" cy="29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5000628" y="5286388"/>
            <a:ext cx="64294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инициативное бюджетирование\фото сх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430568"/>
            <a:ext cx="1928826" cy="1284052"/>
          </a:xfrm>
          <a:prstGeom prst="rect">
            <a:avLst/>
          </a:prstGeom>
          <a:noFill/>
        </p:spPr>
      </p:pic>
      <p:sp>
        <p:nvSpPr>
          <p:cNvPr id="23" name="Управляющая кнопка: справка 22">
            <a:hlinkClick r:id="" action="ppaction://noaction" highlightClick="1"/>
          </p:cNvPr>
          <p:cNvSpPr/>
          <p:nvPr/>
        </p:nvSpPr>
        <p:spPr>
          <a:xfrm>
            <a:off x="3428992" y="928670"/>
            <a:ext cx="2500330" cy="1500198"/>
          </a:xfrm>
          <a:prstGeom prst="actionButtonHelp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Цели и задачи, определенные участниками ТОС</a:t>
            </a:r>
          </a:p>
          <a:p>
            <a:pPr algn="ctr"/>
            <a:endParaRPr lang="ru-RU" dirty="0"/>
          </a:p>
        </p:txBody>
      </p:sp>
      <p:pic>
        <p:nvPicPr>
          <p:cNvPr id="2051" name="Picture 3" descr="J:\p5yik9Ul54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121052"/>
            <a:ext cx="1571636" cy="1095859"/>
          </a:xfrm>
          <a:prstGeom prst="rect">
            <a:avLst/>
          </a:prstGeom>
          <a:noFill/>
        </p:spPr>
      </p:pic>
      <p:pic>
        <p:nvPicPr>
          <p:cNvPr id="2052" name="Picture 4" descr="J:\image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857496"/>
            <a:ext cx="1285884" cy="1080447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3643314"/>
            <a:ext cx="1283838" cy="96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00504"/>
            <a:ext cx="1214446" cy="105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6-конечная звезда 27"/>
          <p:cNvSpPr/>
          <p:nvPr/>
        </p:nvSpPr>
        <p:spPr>
          <a:xfrm>
            <a:off x="3428992" y="5857892"/>
            <a:ext cx="285752" cy="285752"/>
          </a:xfrm>
          <a:prstGeom prst="star6">
            <a:avLst>
              <a:gd name="adj" fmla="val 15535"/>
              <a:gd name="hf" fmla="val 11547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6-конечная звезда 31"/>
          <p:cNvSpPr/>
          <p:nvPr/>
        </p:nvSpPr>
        <p:spPr>
          <a:xfrm>
            <a:off x="3786182" y="5857892"/>
            <a:ext cx="214314" cy="285752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6-конечная звезда 32"/>
          <p:cNvSpPr/>
          <p:nvPr/>
        </p:nvSpPr>
        <p:spPr>
          <a:xfrm>
            <a:off x="4143372" y="5929330"/>
            <a:ext cx="214314" cy="214314"/>
          </a:xfrm>
          <a:prstGeom prst="star6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6-конечная звезда 33"/>
          <p:cNvSpPr/>
          <p:nvPr/>
        </p:nvSpPr>
        <p:spPr>
          <a:xfrm>
            <a:off x="4500562" y="5929330"/>
            <a:ext cx="214314" cy="214314"/>
          </a:xfrm>
          <a:prstGeom prst="star6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6-конечная звезда 34"/>
          <p:cNvSpPr/>
          <p:nvPr/>
        </p:nvSpPr>
        <p:spPr>
          <a:xfrm>
            <a:off x="4857752" y="5857892"/>
            <a:ext cx="357190" cy="285752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logo-foot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9438"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42852"/>
            <a:ext cx="7429552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РИСКИ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внедрения муниципальной практики по развитию гражданской активности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44" y="928670"/>
          <a:ext cx="9001156" cy="6118804"/>
        </p:xfrm>
        <a:graphic>
          <a:graphicData uri="http://schemas.openxmlformats.org/drawingml/2006/table">
            <a:tbl>
              <a:tblPr/>
              <a:tblGrid>
                <a:gridCol w="4500107"/>
                <a:gridCol w="4501049"/>
              </a:tblGrid>
              <a:tr h="3733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Риски  </a:t>
                      </a:r>
                      <a:endParaRPr lang="ru-RU" sz="20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Как минимизировать </a:t>
                      </a:r>
                      <a:endParaRPr lang="ru-RU" sz="18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91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Равнодушие  и нежелание и 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граждан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Проведение собраний населения, где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будут обозначены:  четкая  программа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цель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развития гражданской активности;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проведение рекламных  акций; разъяснительная работа;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информирование жителей путем публикаций в сети Интернет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, на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информационных досках, в печатных изданиях;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Стимулирование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участников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муниципальной практики.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4895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Нежелание   оказывать финансовую поддержку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Стимулирование участников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муниципальной практики.</a:t>
                      </a:r>
                      <a:endParaRPr lang="ru-RU" sz="12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Презентации мероприятий, проводимых на территории Российской Федерации инициативными группами( ТОС)</a:t>
                      </a:r>
                      <a:endParaRPr lang="ru-RU" sz="12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повышение их заинтересованности в осуществлении (участии в осуществлении) местного самоуправления, выстраивание с ними партнерских 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отношенийПривлечение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 том числе финансовых средств  субъектов малого и среднего предпринимательства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119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Неготовность, боязнь  инициировать 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Презентации мероприятий, проводимых на территории Российской Федерации инициативными группами( ТОС)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повышение их заинтересованности в осуществлении (участии в осуществлении) местного самоуправления, выстраивание с ними партнерских отношений;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1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Превышение полномочий участников ТОС  в области организации работы, соучастниками в которой является  бюджет органов  местного самоуправления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Четкое распределение  ролей для каждой из групп участников.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23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Временные риски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Продление сроков реализации проекта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47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Конфликтные напряженные отношения между участниками проекта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Обеспечение постоянной  открытой обратной  связи и публичности проводимых мероприятий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454" marR="324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Tm="8362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 descr="поддержка ТОС.jpg"/>
          <p:cNvPicPr>
            <a:picLocks noChangeAspect="1"/>
          </p:cNvPicPr>
          <p:nvPr/>
        </p:nvPicPr>
        <p:blipFill>
          <a:blip r:embed="rId2"/>
          <a:srcRect t="22917"/>
          <a:stretch>
            <a:fillRect/>
          </a:stretch>
        </p:blipFill>
        <p:spPr>
          <a:xfrm>
            <a:off x="1142976" y="1714488"/>
            <a:ext cx="8001023" cy="51256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0100" y="142852"/>
            <a:ext cx="8001056" cy="15716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ВИДЫ ПОДДЕРЖКИ    ТОС  ОРГАНАМИ МЕСТНОГО САМОУПРАВЛЕНИЯ МЕДВЕДОВСКОГО СЕЛЬСКОГО </a:t>
            </a:r>
            <a:r>
              <a:rPr lang="ru-RU" dirty="0" smtClean="0"/>
              <a:t>ПОСЕЛЕНИЯ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0100" y="1785926"/>
            <a:ext cx="8001056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Поддержка </a:t>
            </a:r>
            <a:r>
              <a:rPr lang="ru-RU" dirty="0" err="1" smtClean="0"/>
              <a:t>ТОС-это</a:t>
            </a:r>
            <a:r>
              <a:rPr lang="ru-RU" dirty="0" smtClean="0"/>
              <a:t> содействие формированию и деятельности самих ТОС,  где органы местного самоуправления выступают только, как  источник ресурсов для ТОС.</a:t>
            </a:r>
          </a:p>
          <a:p>
            <a:r>
              <a:rPr lang="ru-RU" dirty="0" smtClean="0"/>
              <a:t>Содействие населению в осуществлении  МСУ и в участии в местном самоуправлении –обязанность органов и должностных лиц местного самоуправления ( ст.33 ФЗ № 131)</a:t>
            </a:r>
            <a:endParaRPr lang="ru-RU" dirty="0"/>
          </a:p>
        </p:txBody>
      </p:sp>
      <p:pic>
        <p:nvPicPr>
          <p:cNvPr id="8" name="Рисунок 7" descr="logo-foo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8783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A466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214291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Ресурсы, необходимые для внедрения муниципальной практики</a:t>
            </a:r>
            <a:endParaRPr lang="ru-RU" b="1" dirty="0"/>
          </a:p>
        </p:txBody>
      </p:sp>
      <p:sp>
        <p:nvSpPr>
          <p:cNvPr id="5" name="Волна 4"/>
          <p:cNvSpPr/>
          <p:nvPr/>
        </p:nvSpPr>
        <p:spPr>
          <a:xfrm>
            <a:off x="714348" y="2500306"/>
            <a:ext cx="2143140" cy="1571636"/>
          </a:xfrm>
          <a:prstGeom prst="wav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Юридический</a:t>
            </a:r>
            <a:endParaRPr lang="ru-RU" dirty="0"/>
          </a:p>
        </p:txBody>
      </p:sp>
      <p:sp>
        <p:nvSpPr>
          <p:cNvPr id="6" name="Волна 5"/>
          <p:cNvSpPr/>
          <p:nvPr/>
        </p:nvSpPr>
        <p:spPr>
          <a:xfrm>
            <a:off x="6572264" y="2714620"/>
            <a:ext cx="2143140" cy="1357322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Экономический</a:t>
            </a:r>
            <a:endParaRPr lang="ru-RU" dirty="0"/>
          </a:p>
        </p:txBody>
      </p:sp>
      <p:sp>
        <p:nvSpPr>
          <p:cNvPr id="8" name="Волна 7"/>
          <p:cNvSpPr/>
          <p:nvPr/>
        </p:nvSpPr>
        <p:spPr>
          <a:xfrm>
            <a:off x="3786182" y="3714752"/>
            <a:ext cx="2143140" cy="142876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Информационно- организационный</a:t>
            </a:r>
            <a:endParaRPr lang="ru-RU" dirty="0"/>
          </a:p>
        </p:txBody>
      </p:sp>
      <p:sp>
        <p:nvSpPr>
          <p:cNvPr id="9" name="Волна 8"/>
          <p:cNvSpPr/>
          <p:nvPr/>
        </p:nvSpPr>
        <p:spPr>
          <a:xfrm>
            <a:off x="3071802" y="714356"/>
            <a:ext cx="3214710" cy="2000264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Человеческий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9" idx="3"/>
          </p:cNvCxnSpPr>
          <p:nvPr/>
        </p:nvCxnSpPr>
        <p:spPr>
          <a:xfrm>
            <a:off x="6286512" y="1714488"/>
            <a:ext cx="785818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9" idx="2"/>
          </p:cNvCxnSpPr>
          <p:nvPr/>
        </p:nvCxnSpPr>
        <p:spPr>
          <a:xfrm rot="16200000" flipH="1">
            <a:off x="4000495" y="3143248"/>
            <a:ext cx="1393041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9" idx="1"/>
          </p:cNvCxnSpPr>
          <p:nvPr/>
        </p:nvCxnSpPr>
        <p:spPr>
          <a:xfrm rot="10800000" flipV="1">
            <a:off x="1928794" y="1714488"/>
            <a:ext cx="1143008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logo-foo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6489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359898"/>
            <a:ext cx="7696224" cy="17117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Segoe Print" pitchFamily="2" charset="0"/>
              </a:rPr>
              <a:t>Общая характеристика муниципального образования </a:t>
            </a:r>
            <a:br>
              <a:rPr lang="ru-RU" sz="2000" b="1" dirty="0" smtClean="0">
                <a:solidFill>
                  <a:schemeClr val="tx1"/>
                </a:solidFill>
                <a:latin typeface="Segoe Print" pitchFamily="2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Segoe Print" pitchFamily="2" charset="0"/>
              </a:rPr>
              <a:t>« Медведовское сельское поселение Клинцовского муниципального района Брянской области»</a:t>
            </a:r>
            <a:endParaRPr lang="ru-RU" sz="2000" b="1" dirty="0">
              <a:solidFill>
                <a:schemeClr val="tx1"/>
              </a:solidFill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2285992"/>
            <a:ext cx="7696224" cy="37147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Медведовское сельское поселение  образовано 14.12.2005 года в юго-восточной части Клинцовского района Брянской области. Административный центр — село Медведово. </a:t>
            </a: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Образовано в результате проведения муниципальной реформы в 2005 году; включает территории дореформенных Медвёдовского,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Душкинского</a:t>
            </a:r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 и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Киваёвского</a:t>
            </a:r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 сельсоветов и включает 9 населенных пунктов:</a:t>
            </a: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С. Медведово</a:t>
            </a: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С.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Бутовск</a:t>
            </a:r>
            <a:endParaRPr lang="ru-RU" sz="29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С.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Киваи</a:t>
            </a:r>
            <a:endParaRPr lang="ru-RU" sz="29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С.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Кневичи</a:t>
            </a:r>
            <a:endParaRPr lang="ru-RU" sz="29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Пос. Красный Пахарь</a:t>
            </a: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пос.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Оболешево</a:t>
            </a:r>
            <a:endParaRPr lang="ru-RU" sz="29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Пос. Пчела</a:t>
            </a: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С.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Душкино</a:t>
            </a:r>
            <a:endParaRPr lang="ru-RU" sz="29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Д. </a:t>
            </a:r>
            <a:r>
              <a:rPr lang="ru-RU" sz="2900" b="1" i="1" dirty="0" err="1" smtClean="0">
                <a:solidFill>
                  <a:schemeClr val="tx1"/>
                </a:solidFill>
                <a:latin typeface="Bookman Old Style" pitchFamily="18" charset="0"/>
              </a:rPr>
              <a:t>Кирковка</a:t>
            </a:r>
            <a:endParaRPr lang="ru-RU" sz="29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/>
            </a:r>
            <a:b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</a:br>
            <a: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  <a:t>Численность населения  по состоянию на  01.01.2020г. составляет- 2204 жителя , из них активным избирательным правом обладают 1583 чел.</a:t>
            </a:r>
            <a:br>
              <a:rPr lang="ru-RU" sz="2900" b="1" i="1" dirty="0" smtClean="0">
                <a:solidFill>
                  <a:schemeClr val="tx1"/>
                </a:solidFill>
                <a:latin typeface="Bookman Old Style" pitchFamily="18" charset="0"/>
              </a:rPr>
            </a:br>
            <a:endParaRPr lang="ru-RU" sz="2900" b="1" i="1" dirty="0" smtClean="0">
              <a:solidFill>
                <a:schemeClr val="tx1"/>
              </a:solidFill>
              <a:latin typeface="Bookman Old Style" pitchFamily="18" charset="0"/>
            </a:endParaRPr>
          </a:p>
          <a:p>
            <a:endParaRPr lang="ru-RU" b="1" i="1" dirty="0">
              <a:latin typeface="Bookman Old Style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logo-foo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0588"/>
            <a:ext cx="928694" cy="1002396"/>
          </a:xfrm>
          <a:prstGeom prst="rect">
            <a:avLst/>
          </a:prstGeom>
        </p:spPr>
      </p:pic>
    </p:spTree>
  </p:cSld>
  <p:clrMapOvr>
    <a:masterClrMapping/>
  </p:clrMapOvr>
  <p:transition spd="med" advTm="8549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90000" sy="90000" flip="xy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17859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Gabriola" pitchFamily="82" charset="0"/>
              </a:rPr>
              <a:t>Муниципальная практика Медведовского сельского поселения по вовлечению населения в решение вопросов местного значения </a:t>
            </a:r>
            <a:endParaRPr lang="ru-RU" dirty="0">
              <a:latin typeface="Gabriola" pitchFamily="82" charset="0"/>
            </a:endParaRPr>
          </a:p>
        </p:txBody>
      </p:sp>
      <p:pic>
        <p:nvPicPr>
          <p:cNvPr id="27650" name="Picture 2" descr="J:\работа поселения\дорога рябуха\IMG_20160705_085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4813849" y="-7665151"/>
            <a:ext cx="2317298" cy="1440000"/>
          </a:xfrm>
          <a:prstGeom prst="rect">
            <a:avLst/>
          </a:prstGeom>
          <a:noFill/>
        </p:spPr>
      </p:pic>
      <p:pic>
        <p:nvPicPr>
          <p:cNvPr id="9" name="Рисунок 8" descr="IMG_20160705_0859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285851" y="2357431"/>
            <a:ext cx="3857654" cy="3429024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929190" y="1785926"/>
            <a:ext cx="4214810" cy="271464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</a:t>
            </a: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</a:t>
            </a:r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первый совместный  с населением проект    « Ремонт аварийного  участка автомобильной дороги в с. Медведово ул. Рябуха- Зеленая» .</a:t>
            </a:r>
            <a:endParaRPr lang="ru-RU" sz="1400" dirty="0" smtClean="0">
              <a:solidFill>
                <a:schemeClr val="tx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2014 -2015 году средства  поселения 640 тыс. рублей</a:t>
            </a:r>
          </a:p>
          <a:p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софинансирования  из внебюджетных источников составила 600 тыс. рублей.</a:t>
            </a:r>
          </a:p>
          <a:p>
            <a:pPr algn="ctr"/>
            <a:endParaRPr lang="ru-RU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1538" y="4500570"/>
            <a:ext cx="5000660" cy="13430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71538" y="4286257"/>
            <a:ext cx="7286676" cy="258532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Идея о совместных с населением  мероприятиях по благоустройству населенных пунктов Медведовского сельского поселения  зародилась еще  в 2014 году. Поддержало её тогда  и правление  колхоза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« Прогресс». На сходе граждан главе поселения удалось довести до населения необходимость включаться в данную работу всем проживающим на селе, что поможет не только экономить бюджетные средства, но вовлекать население в сам творческий процесс, быть инициаторами идей.    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logo-foot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1103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500042"/>
            <a:ext cx="2743200" cy="100013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000" i="1" dirty="0" smtClean="0">
                <a:solidFill>
                  <a:schemeClr val="tx1"/>
                </a:solidFill>
                <a:latin typeface="Gabriola" pitchFamily="82" charset="0"/>
              </a:rPr>
              <a:t>Создание детской игровой площадки в с. Медведово  в 2015 году</a:t>
            </a:r>
            <a:endParaRPr lang="ru-RU" sz="2000" i="1" dirty="0">
              <a:solidFill>
                <a:schemeClr val="tx1"/>
              </a:solidFill>
              <a:latin typeface="Gabriola" pitchFamily="82" charset="0"/>
            </a:endParaRPr>
          </a:p>
        </p:txBody>
      </p:sp>
      <p:pic>
        <p:nvPicPr>
          <p:cNvPr id="5" name="Рисунок 4" descr="2OsjDlImipQ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0178" b="20178"/>
          <a:stretch>
            <a:fillRect/>
          </a:stretch>
        </p:blipFill>
        <p:spPr>
          <a:xfrm>
            <a:off x="571472" y="214290"/>
            <a:ext cx="4929222" cy="369255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3429000"/>
            <a:ext cx="4786346" cy="2928958"/>
          </a:xfrm>
        </p:spPr>
        <p:txBody>
          <a:bodyPr>
            <a:no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     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       Следующим шагом  в 2015 году стало создание            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обустройство детской игровой площадки в с.      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Медведово  по федеральной программе « Устойчивое                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развитие сельских территорий»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Здесь были в качестве софинансирования          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задействованы и трудовые и финансовые ресурсы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</a:t>
            </a:r>
            <a:r>
              <a:rPr lang="ru-RU" dirty="0" err="1" smtClean="0">
                <a:solidFill>
                  <a:schemeClr val="tx1"/>
                </a:solidFill>
              </a:rPr>
              <a:t>жителей.Общая</a:t>
            </a:r>
            <a:r>
              <a:rPr lang="ru-RU" dirty="0" smtClean="0">
                <a:solidFill>
                  <a:schemeClr val="tx1"/>
                </a:solidFill>
              </a:rPr>
              <a:t> сумма по проекту  500 тыс. рублей, из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  них более половины доля населения. За счет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     внебюджетных средств проведена доставка и монтаж игрового оборудования, а также работы по планировке участка</a:t>
            </a:r>
          </a:p>
          <a:p>
            <a:endParaRPr lang="ru-RU" dirty="0"/>
          </a:p>
        </p:txBody>
      </p:sp>
      <p:pic>
        <p:nvPicPr>
          <p:cNvPr id="6" name="Рисунок 5" descr="C:\Users\User\Desktop\инициаьтивное бюджетирование\для паспорта\m5EyS3HR9f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643050"/>
            <a:ext cx="357190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4618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убботник 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7686" y="928671"/>
            <a:ext cx="2528869" cy="2214578"/>
          </a:xfrm>
        </p:spPr>
      </p:pic>
      <p:pic>
        <p:nvPicPr>
          <p:cNvPr id="29699" name="Picture 3" descr="J:\кладбища\Оболешево\IMG_20170403_110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29584" y="-5857940"/>
            <a:ext cx="2560000" cy="1440000"/>
          </a:xfrm>
          <a:prstGeom prst="rect">
            <a:avLst/>
          </a:prstGeom>
          <a:noFill/>
        </p:spPr>
      </p:pic>
      <p:pic>
        <p:nvPicPr>
          <p:cNvPr id="29700" name="Picture 4" descr="J:\кладбища\Оболешево\IMG_20170403_110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930574" y="-7572452"/>
            <a:ext cx="1024000" cy="576000"/>
          </a:xfrm>
          <a:prstGeom prst="rect">
            <a:avLst/>
          </a:prstGeom>
          <a:noFill/>
        </p:spPr>
      </p:pic>
      <p:pic>
        <p:nvPicPr>
          <p:cNvPr id="29701" name="Picture 5" descr="J:\AF31reo6Nq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3168" y="2428868"/>
            <a:ext cx="2360832" cy="3357586"/>
          </a:xfrm>
          <a:prstGeom prst="rect">
            <a:avLst/>
          </a:prstGeom>
          <a:noFill/>
        </p:spPr>
      </p:pic>
      <p:pic>
        <p:nvPicPr>
          <p:cNvPr id="29702" name="Picture 6" descr="J:\субботник киваи\IMG-ee7fa1ef228533f49ef803c70cc5ab78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3571876"/>
            <a:ext cx="2286016" cy="3000396"/>
          </a:xfrm>
          <a:prstGeom prst="rect">
            <a:avLst/>
          </a:prstGeom>
          <a:noFill/>
        </p:spPr>
      </p:pic>
      <p:pic>
        <p:nvPicPr>
          <p:cNvPr id="10" name="Рисунок 9" descr="субботник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0430" y="3643314"/>
            <a:ext cx="2232438" cy="29765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254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Gabriola" pitchFamily="82" charset="0"/>
              </a:rPr>
              <a:t>Регулярная  организация и проведение    с участием жителей и инициативных  групп, ТОС,  субботников  по наведению чистоты на территориях поселения</a:t>
            </a:r>
            <a:endParaRPr lang="ru-RU" sz="2000" dirty="0">
              <a:latin typeface="Gabriola" pitchFamily="82" charset="0"/>
            </a:endParaRPr>
          </a:p>
        </p:txBody>
      </p:sp>
      <p:pic>
        <p:nvPicPr>
          <p:cNvPr id="11" name="Рисунок 10" descr="uMuY233W3A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85852" y="1071547"/>
            <a:ext cx="2939164" cy="2571768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IMG_20170405_1013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0983" y="1000108"/>
            <a:ext cx="2413017" cy="1571636"/>
          </a:xfrm>
          <a:prstGeom prst="rect">
            <a:avLst/>
          </a:prstGeom>
        </p:spPr>
      </p:pic>
      <p:pic>
        <p:nvPicPr>
          <p:cNvPr id="15" name="Рисунок 14" descr="IMG_20170320_17192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4810" y="2643182"/>
            <a:ext cx="2571768" cy="1714512"/>
          </a:xfrm>
          <a:prstGeom prst="rect">
            <a:avLst/>
          </a:prstGeom>
        </p:spPr>
      </p:pic>
      <p:pic>
        <p:nvPicPr>
          <p:cNvPr id="16" name="Рисунок 15" descr="IMG_20170315_09445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57818" y="4429132"/>
            <a:ext cx="3786182" cy="2285997"/>
          </a:xfrm>
          <a:prstGeom prst="rect">
            <a:avLst/>
          </a:prstGeom>
        </p:spPr>
      </p:pic>
      <p:pic>
        <p:nvPicPr>
          <p:cNvPr id="17" name="Рисунок 16" descr="logo-footer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8409"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кладбища\киваи\Киваи 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30574" y="-7572452"/>
            <a:ext cx="10214400" cy="57456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4787698" y="-2643230"/>
            <a:ext cx="1000132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Жители села </a:t>
            </a:r>
            <a:r>
              <a:rPr lang="ru-RU" dirty="0" err="1" smtClean="0">
                <a:solidFill>
                  <a:schemeClr val="tx1"/>
                </a:solidFill>
              </a:rPr>
              <a:t>Киваи</a:t>
            </a:r>
            <a:r>
              <a:rPr lang="ru-RU" dirty="0" smtClean="0">
                <a:solidFill>
                  <a:schemeClr val="tx1"/>
                </a:solidFill>
              </a:rPr>
              <a:t> самостоятельно  с 2015 года проводят работу по сбору средств и ограждению сельского кладбища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Киваи 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79437"/>
            <a:ext cx="8143932" cy="55213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14348" y="5929330"/>
            <a:ext cx="8143932" cy="92867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 2015 года жители инициативная группа  населения с. </a:t>
            </a:r>
            <a:r>
              <a:rPr lang="ru-RU" dirty="0" err="1" smtClean="0"/>
              <a:t>Киваи</a:t>
            </a:r>
            <a:r>
              <a:rPr lang="ru-RU" dirty="0" smtClean="0"/>
              <a:t>  ( с 2019 года </a:t>
            </a:r>
          </a:p>
          <a:p>
            <a:pPr algn="ctr"/>
            <a:r>
              <a:rPr lang="ru-RU" dirty="0" smtClean="0"/>
              <a:t>ТОС « </a:t>
            </a:r>
            <a:r>
              <a:rPr lang="ru-RU" dirty="0" err="1" smtClean="0"/>
              <a:t>Киваевский</a:t>
            </a:r>
            <a:r>
              <a:rPr lang="ru-RU" dirty="0" smtClean="0"/>
              <a:t>») самостоятельно проводят работу по сбору средств и ограждению сельского кладбища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9" name="Рисунок 8" descr="Sy8CXkq7qI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2666995"/>
            <a:ext cx="2500330" cy="3333773"/>
          </a:xfrm>
          <a:prstGeom prst="rect">
            <a:avLst/>
          </a:prstGeom>
        </p:spPr>
      </p:pic>
    </p:spTree>
  </p:cSld>
  <p:clrMapOvr>
    <a:masterClrMapping/>
  </p:clrMapOvr>
  <p:transition spd="med" advTm="6692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686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Gabriola" pitchFamily="82" charset="0"/>
              </a:rPr>
              <a:t>Ремонт автомобильной  дороги и местного значения</a:t>
            </a:r>
            <a:br>
              <a:rPr lang="ru-RU" sz="3200" dirty="0" smtClean="0">
                <a:latin typeface="Gabriola" pitchFamily="82" charset="0"/>
              </a:rPr>
            </a:br>
            <a:r>
              <a:rPr lang="ru-RU" sz="3200" dirty="0" smtClean="0">
                <a:latin typeface="Gabriola" pitchFamily="82" charset="0"/>
              </a:rPr>
              <a:t>в с. Медведово ул. Долиновка</a:t>
            </a:r>
            <a:endParaRPr lang="ru-RU" sz="3200" dirty="0">
              <a:latin typeface="Gabriola" pitchFamily="82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428728" y="1500174"/>
            <a:ext cx="7286676" cy="5214974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Совместно с населением на очередном из сходов в январе 2019 года  было принято решение о необходимости ремонта аварийной      автомобильной дороги по ул. Долиновка в с. Медведово . Но в связи с недостаточностью финансовых средств в бюджете поселения населением было принято решение обратиться в правление колхоза </a:t>
            </a:r>
          </a:p>
          <a:p>
            <a:pPr algn="ctr"/>
            <a:r>
              <a:rPr lang="ru-RU" dirty="0" smtClean="0"/>
              <a:t>« Прогресс» об оказании  посильной помощи. </a:t>
            </a:r>
          </a:p>
          <a:p>
            <a:pPr algn="ctr"/>
            <a:r>
              <a:rPr lang="ru-RU" dirty="0" smtClean="0"/>
              <a:t>В результате  174 м. дороги было отремонтировано за счет средств дорожного фонда поселения,</a:t>
            </a:r>
          </a:p>
          <a:p>
            <a:pPr algn="ctr"/>
            <a:r>
              <a:rPr lang="ru-RU" dirty="0" smtClean="0"/>
              <a:t>Остальная же часть более 220 м. отремонтирована за счет колхоза</a:t>
            </a:r>
          </a:p>
          <a:p>
            <a:pPr algn="ctr"/>
            <a:r>
              <a:rPr lang="ru-RU" dirty="0" smtClean="0"/>
              <a:t> « Прогресс». Стоимость работ  по объекту составила более 1 млн. 900 тыс. рублей, из них 728 тыс. –средства бюджета поселения, более 1 млн. 200 тыс.- финансовые средства </a:t>
            </a:r>
          </a:p>
          <a:p>
            <a:pPr algn="ctr"/>
            <a:r>
              <a:rPr lang="ru-RU" dirty="0" smtClean="0"/>
              <a:t>« Прогресса».</a:t>
            </a:r>
          </a:p>
          <a:p>
            <a:pPr algn="ctr"/>
            <a:r>
              <a:rPr lang="ru-RU" dirty="0" smtClean="0"/>
              <a:t>Уборку обочин от убранных для этой цели деревьев взяли на себя жители ул. Долиновка.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61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C0V6Wn1OK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214422"/>
            <a:ext cx="2428892" cy="2428892"/>
          </a:xfrm>
          <a:prstGeom prst="rect">
            <a:avLst/>
          </a:prstGeom>
        </p:spPr>
      </p:pic>
      <p:pic>
        <p:nvPicPr>
          <p:cNvPr id="3" name="Рисунок 2" descr="zy8mOFEDEs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214290"/>
            <a:ext cx="3071834" cy="2303876"/>
          </a:xfrm>
          <a:prstGeom prst="rect">
            <a:avLst/>
          </a:prstGeom>
        </p:spPr>
      </p:pic>
      <p:pic>
        <p:nvPicPr>
          <p:cNvPr id="4" name="Рисунок 3" descr="IMG_0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1" y="214290"/>
            <a:ext cx="1809763" cy="1357322"/>
          </a:xfrm>
          <a:prstGeom prst="rect">
            <a:avLst/>
          </a:prstGeom>
        </p:spPr>
      </p:pic>
      <p:pic>
        <p:nvPicPr>
          <p:cNvPr id="5" name="Рисунок 4" descr="F_w0Xsz3qq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-214338"/>
            <a:ext cx="3071835" cy="2724080"/>
          </a:xfrm>
          <a:prstGeom prst="rect">
            <a:avLst/>
          </a:prstGeom>
        </p:spPr>
      </p:pic>
      <p:sp>
        <p:nvSpPr>
          <p:cNvPr id="6" name="Пятно 1 5"/>
          <p:cNvSpPr/>
          <p:nvPr/>
        </p:nvSpPr>
        <p:spPr>
          <a:xfrm>
            <a:off x="4786282" y="428604"/>
            <a:ext cx="4357718" cy="2928958"/>
          </a:xfrm>
          <a:prstGeom prst="irregularSeal1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Ремонт дорог - наша безопасность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J:\работа поселения\дорога молодежная\IMG_20170427_141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643182"/>
            <a:ext cx="5484097" cy="4071942"/>
          </a:xfrm>
          <a:prstGeom prst="rect">
            <a:avLst/>
          </a:prstGeom>
          <a:noFill/>
        </p:spPr>
      </p:pic>
      <p:pic>
        <p:nvPicPr>
          <p:cNvPr id="3075" name="Picture 3" descr="J:\работа поселения\2019\подъездная дорога\KHUlZDgUt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29" y="3571876"/>
            <a:ext cx="2464611" cy="3286148"/>
          </a:xfrm>
          <a:prstGeom prst="rect">
            <a:avLst/>
          </a:prstGeom>
          <a:noFill/>
        </p:spPr>
      </p:pic>
      <p:pic>
        <p:nvPicPr>
          <p:cNvPr id="3076" name="Picture 4" descr="J:\работа поселения\2018\1-дорога гористая\n1LdEakVzik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489" y="2571743"/>
            <a:ext cx="3482574" cy="4643433"/>
          </a:xfrm>
          <a:prstGeom prst="rect">
            <a:avLst/>
          </a:prstGeom>
          <a:noFill/>
        </p:spPr>
      </p:pic>
      <p:pic>
        <p:nvPicPr>
          <p:cNvPr id="12" name="Рисунок 11" descr="logo-foote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6724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2018 год создание и обустройство детской игровой площадки в пос. </a:t>
            </a:r>
            <a:r>
              <a:rPr lang="ru-RU" dirty="0" err="1" smtClean="0"/>
              <a:t>Оболешево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 descr="-9B1QDxRk_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4357694"/>
            <a:ext cx="1714512" cy="2286015"/>
          </a:xfrm>
          <a:prstGeom prst="rect">
            <a:avLst/>
          </a:prstGeom>
        </p:spPr>
      </p:pic>
      <p:pic>
        <p:nvPicPr>
          <p:cNvPr id="4" name="Рисунок 3" descr="IMG_0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00108"/>
            <a:ext cx="2286016" cy="1714512"/>
          </a:xfrm>
          <a:prstGeom prst="rect">
            <a:avLst/>
          </a:prstGeom>
        </p:spPr>
      </p:pic>
      <p:pic>
        <p:nvPicPr>
          <p:cNvPr id="5" name="Рисунок 4" descr="U-PMxZB3FB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714620"/>
            <a:ext cx="1982405" cy="2643206"/>
          </a:xfrm>
          <a:prstGeom prst="rect">
            <a:avLst/>
          </a:prstGeom>
        </p:spPr>
      </p:pic>
      <p:pic>
        <p:nvPicPr>
          <p:cNvPr id="6" name="Рисунок 5" descr="UzZluY391BQ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2000240"/>
            <a:ext cx="3857620" cy="2573756"/>
          </a:xfrm>
          <a:prstGeom prst="rect">
            <a:avLst/>
          </a:prstGeom>
        </p:spPr>
      </p:pic>
      <p:pic>
        <p:nvPicPr>
          <p:cNvPr id="7" name="Рисунок 6" descr="DyqdrDByhA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58" y="4643446"/>
            <a:ext cx="3072973" cy="2050249"/>
          </a:xfrm>
          <a:prstGeom prst="rect">
            <a:avLst/>
          </a:prstGeom>
        </p:spPr>
      </p:pic>
      <p:pic>
        <p:nvPicPr>
          <p:cNvPr id="8" name="Рисунок 7" descr="bXyHf1oiJn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71868" y="785794"/>
            <a:ext cx="2714644" cy="2035983"/>
          </a:xfrm>
          <a:prstGeom prst="rect">
            <a:avLst/>
          </a:prstGeom>
        </p:spPr>
      </p:pic>
      <p:pic>
        <p:nvPicPr>
          <p:cNvPr id="9" name="Рисунок 8" descr="4j_meT5lIw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00694" y="3857628"/>
            <a:ext cx="3928555" cy="2857520"/>
          </a:xfrm>
          <a:prstGeom prst="rect">
            <a:avLst/>
          </a:prstGeom>
        </p:spPr>
      </p:pic>
      <p:pic>
        <p:nvPicPr>
          <p:cNvPr id="10" name="Рисунок 9" descr="h2f-QS0U6o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71604" y="785795"/>
            <a:ext cx="2619427" cy="1571636"/>
          </a:xfrm>
          <a:prstGeom prst="rect">
            <a:avLst/>
          </a:prstGeom>
        </p:spPr>
      </p:pic>
      <p:sp>
        <p:nvSpPr>
          <p:cNvPr id="11" name="Пятно 1 10"/>
          <p:cNvSpPr/>
          <p:nvPr/>
        </p:nvSpPr>
        <p:spPr>
          <a:xfrm>
            <a:off x="5429256" y="357166"/>
            <a:ext cx="4429156" cy="5000660"/>
          </a:xfrm>
          <a:prstGeom prst="irregularSeal1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 2018 году в рамках участия в программе « Устойчивое развитие сельских территорий» совместно с жителям пос. </a:t>
            </a:r>
            <a:r>
              <a:rPr lang="ru-RU" sz="1200" b="1" dirty="0" err="1" smtClean="0"/>
              <a:t>Оболешево</a:t>
            </a:r>
            <a:r>
              <a:rPr lang="ru-RU" sz="1200" b="1" dirty="0" smtClean="0"/>
              <a:t> реализован проект по обустройству детской игровой площадки . Стоимость трудовых ресурсов  и частично стоимость оборудования  профинансировали  жители.</a:t>
            </a:r>
          </a:p>
          <a:p>
            <a:pPr algn="ctr"/>
            <a:r>
              <a:rPr lang="ru-RU" sz="1200" b="1" dirty="0" smtClean="0"/>
              <a:t>С 2019 года на территории поселка организован ТОС</a:t>
            </a:r>
          </a:p>
          <a:p>
            <a:pPr algn="ctr"/>
            <a:r>
              <a:rPr lang="ru-RU" sz="1200" b="1" dirty="0" smtClean="0"/>
              <a:t>» </a:t>
            </a:r>
            <a:r>
              <a:rPr lang="ru-RU" sz="1200" b="1" dirty="0" err="1" smtClean="0"/>
              <a:t>Оболешевский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Рисунок 13" descr="logo-foo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720" y="0"/>
            <a:ext cx="1214427" cy="1357274"/>
          </a:xfrm>
          <a:prstGeom prst="rect">
            <a:avLst/>
          </a:prstGeom>
        </p:spPr>
      </p:pic>
    </p:spTree>
  </p:cSld>
  <p:clrMapOvr>
    <a:masterClrMapping/>
  </p:clrMapOvr>
  <p:transition spd="med" advTm="8845">
    <p:checke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1071546"/>
            <a:ext cx="7406640" cy="55007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</a:t>
            </a:r>
            <a:endParaRPr lang="ru-RU" dirty="0"/>
          </a:p>
        </p:txBody>
      </p:sp>
      <p:pic>
        <p:nvPicPr>
          <p:cNvPr id="4" name="Рисунок 3" descr="xuMHj8byD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642918"/>
            <a:ext cx="2428892" cy="1714512"/>
          </a:xfrm>
          <a:prstGeom prst="rect">
            <a:avLst/>
          </a:prstGeom>
        </p:spPr>
      </p:pic>
      <p:pic>
        <p:nvPicPr>
          <p:cNvPr id="5" name="Рисунок 4" descr="nEJGsCKuY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071678"/>
            <a:ext cx="2190765" cy="1643074"/>
          </a:xfrm>
          <a:prstGeom prst="rect">
            <a:avLst/>
          </a:prstGeom>
        </p:spPr>
      </p:pic>
      <p:pic>
        <p:nvPicPr>
          <p:cNvPr id="6" name="Рисунок 5" descr="wj7U1AGRCl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571744"/>
            <a:ext cx="2190765" cy="1643074"/>
          </a:xfrm>
          <a:prstGeom prst="rect">
            <a:avLst/>
          </a:prstGeom>
        </p:spPr>
      </p:pic>
      <p:pic>
        <p:nvPicPr>
          <p:cNvPr id="7" name="Рисунок 6" descr="DSTnX6Fsw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3042" y="142852"/>
            <a:ext cx="1750109" cy="178592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285852" y="2114541"/>
            <a:ext cx="2928958" cy="214314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Благодаря активному участию населения проводятся все культурно- массовые мероприятия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4" descr="DSCF22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738472" y="4071942"/>
            <a:ext cx="2619478" cy="2049285"/>
          </a:xfrm>
          <a:prstGeom prst="rect">
            <a:avLst/>
          </a:prstGeom>
          <a:noFill/>
        </p:spPr>
      </p:pic>
      <p:pic>
        <p:nvPicPr>
          <p:cNvPr id="10" name="Содержимое 5" descr="вол 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715140" y="4572008"/>
            <a:ext cx="1639633" cy="1224000"/>
          </a:xfrm>
          <a:prstGeom prst="rect">
            <a:avLst/>
          </a:prstGeom>
        </p:spPr>
      </p:pic>
      <p:pic>
        <p:nvPicPr>
          <p:cNvPr id="11" name="Содержимое 3" descr="День России 201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714480" y="4500570"/>
            <a:ext cx="1733823" cy="1294314"/>
          </a:xfrm>
          <a:prstGeom prst="rect">
            <a:avLst/>
          </a:prstGeom>
        </p:spPr>
      </p:pic>
      <p:pic>
        <p:nvPicPr>
          <p:cNvPr id="12" name="Содержимое 3" descr="День России Киваевская школа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6429388" y="714356"/>
            <a:ext cx="2447099" cy="1826780"/>
          </a:xfr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 descr="logo-foot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6302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age (1)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085" r="8085"/>
          <a:stretch>
            <a:fillRect/>
          </a:stretch>
        </p:blipFill>
        <p:spPr>
          <a:xfrm>
            <a:off x="357158" y="428605"/>
            <a:ext cx="4900642" cy="422893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4572008"/>
            <a:ext cx="8358246" cy="207170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Бег времени не остановишь, и не изменишь ничего…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ctr"/>
            <a:r>
              <a:rPr lang="ru-RU" sz="1600" i="1" dirty="0" smtClean="0">
                <a:solidFill>
                  <a:srgbClr val="C00000"/>
                </a:solidFill>
              </a:rPr>
              <a:t>    Нет с нами тех, кто дорог сердцу, чей образ в памяти ещё… </a:t>
            </a:r>
          </a:p>
          <a:p>
            <a:r>
              <a:rPr lang="ru-RU" sz="1600" i="1" dirty="0" smtClean="0">
                <a:solidFill>
                  <a:schemeClr val="tx1"/>
                </a:solidFill>
              </a:rPr>
              <a:t>Из села </a:t>
            </a:r>
            <a:r>
              <a:rPr lang="ru-RU" sz="1600" i="1" dirty="0" err="1" smtClean="0">
                <a:solidFill>
                  <a:schemeClr val="tx1"/>
                </a:solidFill>
              </a:rPr>
              <a:t>Киваи</a:t>
            </a:r>
            <a:r>
              <a:rPr lang="ru-RU" sz="1600" i="1" dirty="0" smtClean="0">
                <a:solidFill>
                  <a:schemeClr val="tx1"/>
                </a:solidFill>
              </a:rPr>
              <a:t> ушли на фронт 309 человек,  погибли 159 человек.</a:t>
            </a:r>
          </a:p>
          <a:p>
            <a:r>
              <a:rPr lang="ru-RU" sz="1600" i="1" dirty="0" smtClean="0">
                <a:solidFill>
                  <a:schemeClr val="tx1"/>
                </a:solidFill>
              </a:rPr>
              <a:t>С помощью КФХ </a:t>
            </a:r>
            <a:r>
              <a:rPr lang="ru-RU" sz="1600" i="1" dirty="0" err="1" smtClean="0">
                <a:solidFill>
                  <a:schemeClr val="tx1"/>
                </a:solidFill>
              </a:rPr>
              <a:t>Стародубец</a:t>
            </a:r>
            <a:r>
              <a:rPr lang="ru-RU" sz="1600" i="1" dirty="0" smtClean="0">
                <a:solidFill>
                  <a:schemeClr val="tx1"/>
                </a:solidFill>
              </a:rPr>
              <a:t> В.В, населения  и инициативных групп, поработавших с архивными данными с. </a:t>
            </a:r>
            <a:r>
              <a:rPr lang="ru-RU" sz="1600" i="1" dirty="0" err="1" smtClean="0">
                <a:solidFill>
                  <a:schemeClr val="tx1"/>
                </a:solidFill>
              </a:rPr>
              <a:t>Киваи</a:t>
            </a:r>
            <a:r>
              <a:rPr lang="ru-RU" sz="1600" i="1" dirty="0" smtClean="0">
                <a:solidFill>
                  <a:schemeClr val="tx1"/>
                </a:solidFill>
              </a:rPr>
              <a:t> мы  провели реконструкцию  аварийного памятника воинам, погибшим в годы ВОВ 1941-1945 г.г.</a:t>
            </a:r>
          </a:p>
          <a:p>
            <a:r>
              <a:rPr lang="ru-RU" sz="1600" i="1" dirty="0" smtClean="0">
                <a:solidFill>
                  <a:schemeClr val="tx1"/>
                </a:solidFill>
              </a:rPr>
              <a:t>За счет внебюджетных средств уложена тротуарная плитка на всей территории объекта.</a:t>
            </a:r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/>
          </a:p>
        </p:txBody>
      </p:sp>
      <p:pic>
        <p:nvPicPr>
          <p:cNvPr id="7" name="Рисунок 6" descr="W0_91lwf92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5" y="357166"/>
            <a:ext cx="3036113" cy="2143140"/>
          </a:xfrm>
          <a:prstGeom prst="rect">
            <a:avLst/>
          </a:prstGeom>
        </p:spPr>
      </p:pic>
      <p:pic>
        <p:nvPicPr>
          <p:cNvPr id="8" name="Рисунок 7" descr="CLmQBz-1Ia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2643181"/>
            <a:ext cx="2857520" cy="1688549"/>
          </a:xfrm>
          <a:prstGeom prst="rect">
            <a:avLst/>
          </a:prstGeom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logo-foot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44" y="0"/>
            <a:ext cx="1000113" cy="12144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139"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120016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Gabriola" pitchFamily="82" charset="0"/>
              </a:rPr>
              <a:t>Реконструкция памятник погибшим воинам- односельчанам в годы ВОВ 1941-1945 г.г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Gabriola" pitchFamily="82" charset="0"/>
              </a:rPr>
              <a:t>2018 год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Gabriola" pitchFamily="82" charset="0"/>
              </a:rPr>
              <a:t>Участие приняли : колхоз « Прогресс», учащиеся школы, население, органы местного самоуправления</a:t>
            </a:r>
            <a:endParaRPr lang="ru-RU" sz="1600" dirty="0">
              <a:solidFill>
                <a:schemeClr val="tx1"/>
              </a:solidFill>
              <a:latin typeface="Gabriola" pitchFamily="82" charset="0"/>
            </a:endParaRPr>
          </a:p>
        </p:txBody>
      </p:sp>
      <p:pic>
        <p:nvPicPr>
          <p:cNvPr id="5" name="Рисунок 4" descr="F:\памятник\obelisk020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2970" r="297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памятник\dPeBp5K-FD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071546"/>
            <a:ext cx="31432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-конечная звезда 6"/>
          <p:cNvSpPr/>
          <p:nvPr/>
        </p:nvSpPr>
        <p:spPr>
          <a:xfrm>
            <a:off x="4429124" y="3000372"/>
            <a:ext cx="4714876" cy="385762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Общая стоимость проекта 45 0 тыс. рублей, из них  более 100 тыс.  Источники внебюджетного софинансирования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logo-foo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3" y="142852"/>
            <a:ext cx="928695" cy="1214422"/>
          </a:xfrm>
          <a:prstGeom prst="rect">
            <a:avLst/>
          </a:prstGeom>
        </p:spPr>
      </p:pic>
    </p:spTree>
  </p:cSld>
  <p:clrMapOvr>
    <a:masterClrMapping/>
  </p:clrMapOvr>
  <p:transition spd="med" advTm="8299"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Gabriola" pitchFamily="82" charset="0"/>
              </a:rPr>
              <a:t>Транспортно-географическое расположение 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4" name="Содержимое 3" descr="Screenshot_2020-02-01 Медвёдовское сельское поселение (Брянская область) — Википедия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4862" y="1285860"/>
            <a:ext cx="7336227" cy="507209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logo-foo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8736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2088" y="480679"/>
            <a:ext cx="7039002" cy="528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2527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Gabriola" pitchFamily="82" charset="0"/>
              </a:rPr>
              <a:t>В 2019 году благодаря совместному участию в местном проекте « Память, облаченная в гранит» проведена реконструкция  могилы неизвестного солдата и лейтенанта Сидорова Б.П., погибших за Родину в Великой отечественной войне.</a:t>
            </a:r>
            <a:endParaRPr lang="ru-RU" sz="2000" dirty="0">
              <a:latin typeface="Gabriola" pitchFamily="82" charset="0"/>
            </a:endParaRPr>
          </a:p>
        </p:txBody>
      </p:sp>
      <p:pic>
        <p:nvPicPr>
          <p:cNvPr id="9" name="Рисунок 8" descr="7VfwR9r1A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4214818"/>
            <a:ext cx="2906002" cy="2046965"/>
          </a:xfrm>
          <a:prstGeom prst="rect">
            <a:avLst/>
          </a:prstGeom>
        </p:spPr>
      </p:pic>
      <p:pic>
        <p:nvPicPr>
          <p:cNvPr id="10" name="Рисунок 9" descr="F:\братская могила\nvqo6mLmOu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428736"/>
            <a:ext cx="20002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братская могила\AQf8RDxKJ0k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500174"/>
            <a:ext cx="2857520" cy="478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братская могила\98bN_8AC4r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357298"/>
            <a:ext cx="228601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братская могила\1d-ZlcDymz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000504"/>
            <a:ext cx="271464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 descr="logo-foo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75335" y="1285860"/>
            <a:ext cx="3268665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ser\Desktop\комплексное развитие\kmedvedovo0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98550" y="1214422"/>
            <a:ext cx="1845450" cy="158181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783"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lviJLqyA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2476517"/>
            <a:ext cx="3286112" cy="4381483"/>
          </a:xfrm>
          <a:prstGeom prst="rect">
            <a:avLst/>
          </a:prstGeom>
        </p:spPr>
      </p:pic>
      <p:pic>
        <p:nvPicPr>
          <p:cNvPr id="3" name="Рисунок 2" descr="rYPCeBWcA_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0"/>
            <a:ext cx="1821669" cy="2428892"/>
          </a:xfrm>
          <a:prstGeom prst="rect">
            <a:avLst/>
          </a:prstGeom>
        </p:spPr>
      </p:pic>
      <p:pic>
        <p:nvPicPr>
          <p:cNvPr id="4" name="Рисунок 3" descr="XIF2DbNjDu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14290"/>
            <a:ext cx="1875230" cy="2500306"/>
          </a:xfrm>
          <a:prstGeom prst="rect">
            <a:avLst/>
          </a:prstGeom>
        </p:spPr>
      </p:pic>
      <p:pic>
        <p:nvPicPr>
          <p:cNvPr id="5" name="Рисунок 4" descr="9JkgTvODlN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64" y="142852"/>
            <a:ext cx="2089544" cy="2786058"/>
          </a:xfrm>
          <a:prstGeom prst="rect">
            <a:avLst/>
          </a:prstGeom>
        </p:spPr>
      </p:pic>
      <p:pic>
        <p:nvPicPr>
          <p:cNvPr id="8" name="Рисунок 7" descr="HDNTZtajOs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86" y="1952614"/>
            <a:ext cx="2232419" cy="2976560"/>
          </a:xfrm>
          <a:prstGeom prst="rect">
            <a:avLst/>
          </a:prstGeom>
        </p:spPr>
      </p:pic>
      <p:pic>
        <p:nvPicPr>
          <p:cNvPr id="9" name="Рисунок 8" descr="1UWWu5YJU6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786" y="3976691"/>
            <a:ext cx="2428892" cy="2881309"/>
          </a:xfrm>
          <a:prstGeom prst="rect">
            <a:avLst/>
          </a:prstGeom>
        </p:spPr>
      </p:pic>
      <p:pic>
        <p:nvPicPr>
          <p:cNvPr id="10" name="Рисунок 9" descr="kbhwJf46xK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5074" y="3000372"/>
            <a:ext cx="1928826" cy="2143140"/>
          </a:xfrm>
          <a:prstGeom prst="rect">
            <a:avLst/>
          </a:prstGeom>
        </p:spPr>
      </p:pic>
      <p:pic>
        <p:nvPicPr>
          <p:cNvPr id="11" name="Рисунок 10" descr="Ri39L95W1M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57488" y="142852"/>
            <a:ext cx="1833966" cy="2571768"/>
          </a:xfrm>
          <a:prstGeom prst="rect">
            <a:avLst/>
          </a:prstGeom>
        </p:spPr>
      </p:pic>
      <p:pic>
        <p:nvPicPr>
          <p:cNvPr id="14" name="Рисунок 13" descr="DImrGuYc4tQ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43636" y="2786058"/>
            <a:ext cx="2500330" cy="276226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143240" y="4929198"/>
            <a:ext cx="5500726" cy="192880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2019 году благодаря  участию населения и ИП « Глава КФХ </a:t>
            </a:r>
            <a:r>
              <a:rPr lang="ru-RU" sz="1400" dirty="0" err="1" smtClean="0"/>
              <a:t>Стародубец</a:t>
            </a:r>
            <a:r>
              <a:rPr lang="ru-RU" sz="1400" dirty="0" smtClean="0"/>
              <a:t> В.В»   на месте  дикорастущих зарослей  создана детская  игровая  площадка  в с. </a:t>
            </a:r>
            <a:r>
              <a:rPr lang="ru-RU" sz="1400" dirty="0" err="1" smtClean="0"/>
              <a:t>Киваи</a:t>
            </a:r>
            <a:r>
              <a:rPr lang="ru-RU" sz="1400" dirty="0" smtClean="0"/>
              <a:t>. КФХ профинансировало выкорчевку деревьев и планировку участка. Население организовало многочисленные субботники. В 2019 году гражданами принято решение о создании ТОС « </a:t>
            </a:r>
            <a:r>
              <a:rPr lang="ru-RU" sz="1400" dirty="0" err="1" smtClean="0"/>
              <a:t>Киваевский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Рисунок 17" descr="logo-foot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8658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214282" y="0"/>
            <a:ext cx="8715436" cy="39290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/>
              <a:t>Регулярно в рамках совместной   работы на заседания депутатского корпуса приглашаются участники ТОС, которые вместе с  народными избранниками обсуждают вопросы, касающиеся жизни на селе. Нередко в проекты решений вносятся    предложения в части мероприятий по благоустройству ( в том числе определение первоочередных целей).</a:t>
            </a:r>
          </a:p>
          <a:p>
            <a:pPr algn="just"/>
            <a:r>
              <a:rPr lang="ru-RU" sz="1600" dirty="0" smtClean="0"/>
              <a:t>Так  2017 году на территории поселения был создан ТОС </a:t>
            </a:r>
          </a:p>
          <a:p>
            <a:pPr algn="just"/>
            <a:r>
              <a:rPr lang="ru-RU" sz="1600" dirty="0" smtClean="0"/>
              <a:t>« Медведовский», который и  сейчас помогает органам местного самоуправления. Особо значимыми проектами стали: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Создание </a:t>
            </a:r>
            <a:r>
              <a:rPr lang="ru-RU" sz="1600" dirty="0" err="1" smtClean="0"/>
              <a:t>фотозоны</a:t>
            </a:r>
            <a:r>
              <a:rPr lang="ru-RU" sz="1600" dirty="0" smtClean="0"/>
              <a:t> « Я люблю Медведово» в 2019 году;</a:t>
            </a:r>
          </a:p>
          <a:p>
            <a:pPr marL="342900" indent="-342900" algn="just">
              <a:buAutoNum type="arabicPeriod"/>
            </a:pPr>
            <a:r>
              <a:rPr lang="ru-RU" sz="1600" dirty="0" smtClean="0"/>
              <a:t>Создание и обустройство « Площади Славы в с. Медведово».</a:t>
            </a:r>
          </a:p>
          <a:p>
            <a:pPr marL="342900" indent="-342900" algn="just"/>
            <a:r>
              <a:rPr lang="ru-RU" sz="1600" dirty="0" smtClean="0"/>
              <a:t>В 2019 году в рамках проекта инициативного бюджетирования данный проект прошел  областной конкурсный отбор.</a:t>
            </a:r>
          </a:p>
          <a:p>
            <a:pPr marL="342900" indent="-342900" algn="just"/>
            <a:r>
              <a:rPr lang="ru-RU" sz="1600" dirty="0" smtClean="0"/>
              <a:t>    Уже в 2019 году в Медведовскую сельскую администрацию поступили  заявления о создании ТОС « </a:t>
            </a:r>
            <a:r>
              <a:rPr lang="ru-RU" sz="1600" dirty="0" err="1" smtClean="0"/>
              <a:t>Киваевский</a:t>
            </a:r>
            <a:r>
              <a:rPr lang="ru-RU" sz="1600" dirty="0" smtClean="0"/>
              <a:t>» и ТОС « </a:t>
            </a:r>
            <a:r>
              <a:rPr lang="ru-RU" sz="1600" dirty="0" err="1" smtClean="0"/>
              <a:t>Оболешевский</a:t>
            </a:r>
            <a:r>
              <a:rPr lang="ru-RU" sz="1600" dirty="0" smtClean="0"/>
              <a:t>» </a:t>
            </a:r>
          </a:p>
          <a:p>
            <a:pPr algn="ctr"/>
            <a:endParaRPr lang="ru-RU" dirty="0" smtClean="0"/>
          </a:p>
        </p:txBody>
      </p:sp>
      <p:pic>
        <p:nvPicPr>
          <p:cNvPr id="4" name="Рисунок 3" descr="C:\Users\User\Desktop\инициаьтивное бюджетирование\для паспорта\jsXLOng9jk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43314"/>
            <a:ext cx="2071702" cy="2000264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C:\Users\User\Desktop\инициаьтивное бюджетирование\для паспорта\d6Gg6x9UFC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22" y="3214686"/>
            <a:ext cx="2214578" cy="228599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User\Desktop\инициаьтивное бюджетирование\для паспорта\фото площадь славы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929066"/>
            <a:ext cx="42862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y5ohFBemzR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929174"/>
            <a:ext cx="1875248" cy="1928826"/>
          </a:xfrm>
          <a:prstGeom prst="rect">
            <a:avLst/>
          </a:prstGeom>
        </p:spPr>
      </p:pic>
      <p:pic>
        <p:nvPicPr>
          <p:cNvPr id="8" name="Рисунок 7" descr="T4dp57sTNL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5357826"/>
            <a:ext cx="2243936" cy="1260057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инициативное бюджетирование\для паспорта\srTfHQJj7W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5286388"/>
            <a:ext cx="1071570" cy="142876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095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99764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Создание </a:t>
            </a:r>
            <a:r>
              <a:rPr lang="ru-RU" dirty="0" err="1" smtClean="0"/>
              <a:t>фотозоны</a:t>
            </a:r>
            <a:r>
              <a:rPr lang="ru-RU" dirty="0" smtClean="0"/>
              <a:t> в с. Медведово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xIwzmPnuQL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3286124"/>
            <a:ext cx="2928958" cy="3454668"/>
          </a:xfrm>
        </p:spPr>
      </p:pic>
      <p:pic>
        <p:nvPicPr>
          <p:cNvPr id="6" name="Рисунок 5" descr="9AwlEt82S_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736"/>
            <a:ext cx="1730749" cy="1857388"/>
          </a:xfrm>
          <a:prstGeom prst="rect">
            <a:avLst/>
          </a:prstGeom>
        </p:spPr>
      </p:pic>
      <p:pic>
        <p:nvPicPr>
          <p:cNvPr id="7" name="Рисунок 6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642918"/>
            <a:ext cx="2053843" cy="2714644"/>
          </a:xfrm>
          <a:prstGeom prst="rect">
            <a:avLst/>
          </a:prstGeom>
        </p:spPr>
      </p:pic>
      <p:pic>
        <p:nvPicPr>
          <p:cNvPr id="8" name="Рисунок 7" descr="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794" y="1265449"/>
            <a:ext cx="1571636" cy="2020675"/>
          </a:xfrm>
          <a:prstGeom prst="rect">
            <a:avLst/>
          </a:prstGeom>
        </p:spPr>
      </p:pic>
      <p:pic>
        <p:nvPicPr>
          <p:cNvPr id="9" name="Рисунок 8" descr="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1142984"/>
            <a:ext cx="1643074" cy="2190764"/>
          </a:xfrm>
          <a:prstGeom prst="rect">
            <a:avLst/>
          </a:prstGeom>
        </p:spPr>
      </p:pic>
      <p:pic>
        <p:nvPicPr>
          <p:cNvPr id="10" name="Рисунок 9" descr="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2066" y="904858"/>
            <a:ext cx="1857388" cy="2476518"/>
          </a:xfrm>
          <a:prstGeom prst="rect">
            <a:avLst/>
          </a:prstGeom>
        </p:spPr>
      </p:pic>
      <p:pic>
        <p:nvPicPr>
          <p:cNvPr id="11" name="Рисунок 10" descr="pKbfWaK9E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596" y="3500438"/>
            <a:ext cx="2357454" cy="3143272"/>
          </a:xfrm>
          <a:prstGeom prst="rect">
            <a:avLst/>
          </a:prstGeom>
        </p:spPr>
      </p:pic>
      <p:pic>
        <p:nvPicPr>
          <p:cNvPr id="12" name="Рисунок 11" descr="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0760" y="3357561"/>
            <a:ext cx="2500330" cy="3333773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6287">
    <p:push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0"/>
            <a:ext cx="857252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В 2019 году проведено 6  сходов населения по вопросам:</a:t>
            </a:r>
          </a:p>
          <a:p>
            <a:pPr lvl="0" algn="ctr"/>
            <a:r>
              <a:rPr lang="ru-RU" dirty="0" smtClean="0"/>
              <a:t>1. </a:t>
            </a:r>
            <a:r>
              <a:rPr lang="ru-RU" dirty="0" smtClean="0">
                <a:solidFill>
                  <a:srgbClr val="FF0000"/>
                </a:solidFill>
              </a:rPr>
              <a:t>Ремонт автомобильной дороги  по ул. Долиновка в с. Медведово Клинцовского района Брянской области;</a:t>
            </a:r>
          </a:p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2. Участие Медведовского сельского поселения в проекте инициативного бюджетирования « Создание и обустройство Площади Славы в с. Медведово Клинцовского района Брянской области в 2019 году»</a:t>
            </a:r>
          </a:p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3. Совместное участие  в проекте « Память, облаченная в гранит» по реконструкции объекта регионального значения «Могила лейтенанта Сидорова Б.П.»</a:t>
            </a:r>
          </a:p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4. Организация и проведение субботников на территориях кладбищ Медведовского сельского поселения.</a:t>
            </a:r>
          </a:p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5. Создание </a:t>
            </a:r>
            <a:r>
              <a:rPr lang="ru-RU" dirty="0" err="1" smtClean="0">
                <a:solidFill>
                  <a:srgbClr val="FF0000"/>
                </a:solidFill>
              </a:rPr>
              <a:t>фотозоны</a:t>
            </a:r>
            <a:r>
              <a:rPr lang="ru-RU" dirty="0" smtClean="0">
                <a:solidFill>
                  <a:srgbClr val="FF0000"/>
                </a:solidFill>
              </a:rPr>
              <a:t> « Я люблю Медведово»</a:t>
            </a:r>
          </a:p>
          <a:p>
            <a:pPr lvl="0" algn="ctr"/>
            <a:r>
              <a:rPr lang="ru-RU" dirty="0" smtClean="0">
                <a:solidFill>
                  <a:srgbClr val="FF0000"/>
                </a:solidFill>
              </a:rPr>
              <a:t>6. Создание и обустройство детской игровой площадки  и благоустройство территории под игровую детскую площадку в с. </a:t>
            </a:r>
            <a:r>
              <a:rPr lang="ru-RU" dirty="0" err="1" smtClean="0">
                <a:solidFill>
                  <a:srgbClr val="FF0000"/>
                </a:solidFill>
              </a:rPr>
              <a:t>Киваи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lvl="0" algn="ctr"/>
            <a:r>
              <a:rPr lang="ru-RU" dirty="0" smtClean="0"/>
              <a:t>Все мероприятия реализованы в том числе при финансовой и трудовой поддержке органов местного самоуправления Медведовского сельского поселения.</a:t>
            </a:r>
          </a:p>
          <a:p>
            <a:pPr lvl="0" algn="ctr"/>
            <a:r>
              <a:rPr lang="ru-RU" dirty="0" smtClean="0"/>
              <a:t>Общая сумма соучастия бюджета поселения  составила  более 1 млн. 700 тыс. рублей, при этом финансовое и трудовое участие граждан ( в том числе  </a:t>
            </a:r>
            <a:r>
              <a:rPr lang="ru-RU" dirty="0" err="1" smtClean="0"/>
              <a:t>сельхозсубъектов</a:t>
            </a:r>
            <a:r>
              <a:rPr lang="ru-RU" dirty="0" smtClean="0"/>
              <a:t>)  составило  более 3 млн. руб.</a:t>
            </a:r>
          </a:p>
          <a:p>
            <a:pPr lvl="0" algn="ctr"/>
            <a:r>
              <a:rPr lang="ru-RU" dirty="0" smtClean="0"/>
              <a:t>В органы местного самоуправления за 2019 год поступило    3204 устных и письменных обращений. Все обращения рассмотрены в установленные законодательством Российской Федерации порядке и  сроки.   Муниципальные правовые акты в области благоустройства территорий были приняты с учетом мнения  </a:t>
            </a:r>
            <a:r>
              <a:rPr lang="ru-RU" dirty="0" err="1" smtClean="0"/>
              <a:t>населения.Так</a:t>
            </a:r>
            <a:r>
              <a:rPr lang="ru-RU" dirty="0" smtClean="0"/>
              <a:t> в течение 2019 года 3 раза вносились изменения в программу социально –экономического развития поселения до 2021 года» путем дополнения  мероприятий  по благоустройству. </a:t>
            </a:r>
            <a:endParaRPr lang="ru-RU" dirty="0"/>
          </a:p>
        </p:txBody>
      </p:sp>
    </p:spTree>
  </p:cSld>
  <p:clrMapOvr>
    <a:masterClrMapping/>
  </p:clrMapOvr>
  <p:transition spd="med" advTm="11060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22672" cy="79722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7200" dirty="0" smtClean="0">
                <a:latin typeface="Gabriola" pitchFamily="82" charset="0"/>
              </a:rPr>
              <a:t>Наши награды</a:t>
            </a:r>
            <a:endParaRPr lang="ru-RU" sz="7200" dirty="0">
              <a:latin typeface="Gabriola" pitchFamily="82" charset="0"/>
            </a:endParaRPr>
          </a:p>
        </p:txBody>
      </p:sp>
      <p:pic>
        <p:nvPicPr>
          <p:cNvPr id="4" name="Рисунок 3" descr="dD6gyaLdmo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3643314"/>
            <a:ext cx="3217850" cy="2000264"/>
          </a:xfrm>
          <a:prstGeom prst="rect">
            <a:avLst/>
          </a:prstGeom>
        </p:spPr>
      </p:pic>
      <p:pic>
        <p:nvPicPr>
          <p:cNvPr id="5" name="Рисунок 4" descr="og_ebtzdwpcy0zuit2shd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357298"/>
            <a:ext cx="3304089" cy="1857388"/>
          </a:xfrm>
          <a:prstGeom prst="rect">
            <a:avLst/>
          </a:prstGeom>
        </p:spPr>
      </p:pic>
      <p:pic>
        <p:nvPicPr>
          <p:cNvPr id="31746" name="Picture 2" descr="C:\Users\User\Desktop\комплексное развитие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428736"/>
            <a:ext cx="2000264" cy="2000264"/>
          </a:xfrm>
          <a:prstGeom prst="rect">
            <a:avLst/>
          </a:prstGeom>
          <a:noFill/>
        </p:spPr>
      </p:pic>
      <p:pic>
        <p:nvPicPr>
          <p:cNvPr id="31747" name="Picture 3" descr="C:\Users\User\Desktop\комплексное развитие\dCuCH1QwxT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000240"/>
            <a:ext cx="2151538" cy="1500198"/>
          </a:xfrm>
          <a:prstGeom prst="rect">
            <a:avLst/>
          </a:prstGeom>
          <a:noFill/>
        </p:spPr>
      </p:pic>
      <p:pic>
        <p:nvPicPr>
          <p:cNvPr id="31748" name="Picture 4" descr="C:\Users\User\Desktop\комплексное развитие\hTB0QEZnhz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500570"/>
            <a:ext cx="3259260" cy="1928826"/>
          </a:xfrm>
          <a:prstGeom prst="rect">
            <a:avLst/>
          </a:prstGeom>
          <a:noFill/>
        </p:spPr>
      </p:pic>
      <p:pic>
        <p:nvPicPr>
          <p:cNvPr id="9" name="Рисунок 8" descr="DSC002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42908" y="4286232"/>
            <a:ext cx="3740754" cy="2571768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 descr="logo-foo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142852"/>
            <a:ext cx="1000132" cy="1214422"/>
          </a:xfrm>
          <a:prstGeom prst="rect">
            <a:avLst/>
          </a:prstGeom>
        </p:spPr>
      </p:pic>
    </p:spTree>
  </p:cSld>
  <p:clrMapOvr>
    <a:masterClrMapping/>
  </p:clrMapOvr>
  <p:transition spd="med" advTm="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6778"/>
            <a:ext cx="3481414" cy="9262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стих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75492"/>
            <a:ext cx="8619277" cy="6468218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071810"/>
            <a:ext cx="8643966" cy="10001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000099"/>
                </a:solidFill>
              </a:rPr>
              <a:t>Благодарим за внимание</a:t>
            </a:r>
            <a:endParaRPr lang="ru-RU" sz="3600" b="1" i="1" dirty="0">
              <a:solidFill>
                <a:srgbClr val="000099"/>
              </a:solidFill>
            </a:endParaRPr>
          </a:p>
        </p:txBody>
      </p:sp>
      <p:pic>
        <p:nvPicPr>
          <p:cNvPr id="9" name="Рисунок 8" descr="logo-foo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2527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42847" y="142851"/>
          <a:ext cx="8786869" cy="6715151"/>
        </p:xfrm>
        <a:graphic>
          <a:graphicData uri="http://schemas.openxmlformats.org/drawingml/2006/table">
            <a:tbl>
              <a:tblPr/>
              <a:tblGrid>
                <a:gridCol w="575766"/>
                <a:gridCol w="1671963"/>
                <a:gridCol w="575766"/>
                <a:gridCol w="575766"/>
                <a:gridCol w="575766"/>
                <a:gridCol w="575766"/>
                <a:gridCol w="575766"/>
                <a:gridCol w="575766"/>
                <a:gridCol w="647639"/>
                <a:gridCol w="647639"/>
                <a:gridCol w="621204"/>
                <a:gridCol w="584031"/>
                <a:gridCol w="584031"/>
              </a:tblGrid>
              <a:tr h="2988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Структура населения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Численность населения на 1 января 2020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года и плановый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период 2021-2029 г.г.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2029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98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4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Медведовское сельское поселение Клинцовского района Брянской области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5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Всего населения, чел.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2200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2204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2216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2224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2226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2250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2258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2300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2355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2400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2440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2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2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до 6 лет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188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224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234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275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311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2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от 6 до 14 лет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219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226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241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258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270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316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333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350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372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4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от 15 до 17 лет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185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14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от 18 до 65 лет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1299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1308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1468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1475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1501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1515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1539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1560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1574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1578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1580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2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1.5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старше 65 лет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275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278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283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288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296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300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303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310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313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98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Экономически активное население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1612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1618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1622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1630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1635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1641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1647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1655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1657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1658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1660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8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Трудоспособное население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1450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1454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1458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1464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1470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1474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1480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1485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1487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1490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1493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88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Занятое население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1430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1434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1438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1444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1449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1454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1460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1464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1468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1475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1479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4596" marR="14596" marT="24012" marB="2401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Tm="9142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7472386" cy="135483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Рост заработной платы по учреждениям и организациям Медведовского сельского поселения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714348" y="1714488"/>
          <a:ext cx="8153400" cy="4421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 spd="med" advTm="2527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21478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Рисунок 51"/>
          <p:cNvPicPr>
            <a:picLocks noGrp="1" noChangeArrowheads="1"/>
          </p:cNvPicPr>
          <p:nvPr>
            <p:ph type="pic" idx="1"/>
          </p:nvPr>
        </p:nvPicPr>
        <p:blipFill>
          <a:blip r:embed="rId2"/>
          <a:srcRect l="1498" r="1498"/>
          <a:stretch>
            <a:fillRect/>
          </a:stretch>
        </p:blipFill>
        <p:spPr bwMode="auto">
          <a:xfrm>
            <a:off x="4143372" y="0"/>
            <a:ext cx="400049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3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3276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2643182"/>
            <a:ext cx="279082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Рисунок 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429132"/>
            <a:ext cx="3071834" cy="230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Рисунок 41"/>
          <p:cNvPicPr>
            <a:picLocks noChangeArrowheads="1"/>
          </p:cNvPicPr>
          <p:nvPr/>
        </p:nvPicPr>
        <p:blipFill>
          <a:blip r:embed="rId6"/>
          <a:srcRect l="-119" t="-519" r="-148" b="-758"/>
          <a:stretch>
            <a:fillRect/>
          </a:stretch>
        </p:blipFill>
        <p:spPr bwMode="auto">
          <a:xfrm>
            <a:off x="0" y="2500306"/>
            <a:ext cx="31432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Рисунок 3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2714621"/>
            <a:ext cx="300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68" y="4643446"/>
            <a:ext cx="3143272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J:\работа поселения\50 лет дк\50 лет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2264" y="4786322"/>
            <a:ext cx="2890980" cy="192882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428596" y="2143116"/>
            <a:ext cx="2428892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Дом культуры с. Медведово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57752" y="2000240"/>
            <a:ext cx="2500330" cy="571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Дом культуры пос. </a:t>
            </a:r>
            <a:r>
              <a:rPr lang="ru-RU" dirty="0" err="1" smtClean="0"/>
              <a:t>Оболешево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348" y="6286520"/>
            <a:ext cx="242889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Дом культуры </a:t>
            </a:r>
            <a:r>
              <a:rPr lang="ru-RU" dirty="0" err="1" smtClean="0"/>
              <a:t>с.Киваи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4368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омплексное развитие\24987573a1183c5cd4e2afff900fa0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0000">
            <a:off x="5083447" y="773655"/>
            <a:ext cx="3725217" cy="2477269"/>
          </a:xfrm>
          <a:prstGeom prst="rect">
            <a:avLst/>
          </a:prstGeom>
          <a:noFill/>
        </p:spPr>
      </p:pic>
      <p:pic>
        <p:nvPicPr>
          <p:cNvPr id="2051" name="Picture 3" descr="C:\Users\User\Desktop\комплексное развитие\оболешевкая школ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420000">
            <a:off x="1075496" y="417676"/>
            <a:ext cx="3498236" cy="2623677"/>
          </a:xfrm>
          <a:prstGeom prst="rect">
            <a:avLst/>
          </a:prstGeom>
          <a:noFill/>
        </p:spPr>
      </p:pic>
      <p:pic>
        <p:nvPicPr>
          <p:cNvPr id="2052" name="Picture 4" descr="C:\Users\User\Desktop\комплексное развитие\киваи школ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571876"/>
            <a:ext cx="3929090" cy="26193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1146212">
            <a:off x="1432562" y="3120591"/>
            <a:ext cx="2967245" cy="83113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МБОУ «Филиал </a:t>
            </a:r>
            <a:r>
              <a:rPr lang="ru-RU" dirty="0" err="1" smtClean="0">
                <a:solidFill>
                  <a:schemeClr val="tx1"/>
                </a:solidFill>
              </a:rPr>
              <a:t>Смотровобудской</a:t>
            </a:r>
            <a:r>
              <a:rPr lang="ru-RU" dirty="0" smtClean="0">
                <a:solidFill>
                  <a:schemeClr val="tx1"/>
                </a:solidFill>
              </a:rPr>
              <a:t> СОШ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 </a:t>
            </a:r>
            <a:r>
              <a:rPr lang="ru-RU" dirty="0" err="1" smtClean="0">
                <a:solidFill>
                  <a:schemeClr val="tx1"/>
                </a:solidFill>
              </a:rPr>
              <a:t>Оболешевская</a:t>
            </a:r>
            <a:r>
              <a:rPr lang="ru-RU" dirty="0" smtClean="0">
                <a:solidFill>
                  <a:schemeClr val="tx1"/>
                </a:solidFill>
              </a:rPr>
              <a:t> НОШ»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7223">
            <a:off x="4818560" y="3229993"/>
            <a:ext cx="3855608" cy="7143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МБОУ « Медведовская СОШ им. </a:t>
            </a:r>
            <a:r>
              <a:rPr lang="ru-RU" dirty="0" err="1" smtClean="0">
                <a:solidFill>
                  <a:schemeClr val="tx1"/>
                </a:solidFill>
              </a:rPr>
              <a:t>И.В.Кремка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5918" y="5857892"/>
            <a:ext cx="5572164" cy="7143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МБОУ «</a:t>
            </a:r>
            <a:r>
              <a:rPr lang="ru-RU" dirty="0" err="1" smtClean="0">
                <a:solidFill>
                  <a:schemeClr val="tx1"/>
                </a:solidFill>
              </a:rPr>
              <a:t>Киваевская</a:t>
            </a:r>
            <a:r>
              <a:rPr lang="ru-RU" dirty="0" smtClean="0">
                <a:solidFill>
                  <a:schemeClr val="tx1"/>
                </a:solidFill>
              </a:rPr>
              <a:t> СОШ»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3869"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320"/>
            <a:ext cx="7647836" cy="2225986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На территории Медведовского сельского поселения зарегистрированы и  успешно развиваются сельскохозяйственные предприятия: колхоз</a:t>
            </a:r>
            <a:br>
              <a:rPr lang="ru-RU" sz="1800" dirty="0" smtClean="0"/>
            </a:br>
            <a:r>
              <a:rPr lang="ru-RU" sz="1800" dirty="0" smtClean="0"/>
              <a:t> « Прогресс»  и ИП « Глава КФХ </a:t>
            </a:r>
            <a:r>
              <a:rPr lang="ru-RU" sz="1800" dirty="0" err="1" smtClean="0"/>
              <a:t>Стародубец</a:t>
            </a:r>
            <a:r>
              <a:rPr lang="ru-RU" sz="1800" dirty="0" smtClean="0"/>
              <a:t> В.В». , вклад во внутренний муниципальный продукт которых составил более 35%. Оба хозяйства  </a:t>
            </a:r>
            <a:r>
              <a:rPr lang="ru-RU" sz="1800" dirty="0" err="1" smtClean="0"/>
              <a:t>специализирутся</a:t>
            </a:r>
            <a:r>
              <a:rPr lang="ru-RU" sz="1800" dirty="0" smtClean="0"/>
              <a:t> на растениеводстве   и животноводстве.  Средняя заработная плата  по хозяйствам  33 000 рублей, количество занятых -175 человек.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1026" name="Picture 2" descr="C:\Users\User\Desktop\комплексное развитие\item_34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785926"/>
            <a:ext cx="3214710" cy="2830326"/>
          </a:xfrm>
          <a:prstGeom prst="rect">
            <a:avLst/>
          </a:prstGeom>
          <a:noFill/>
        </p:spPr>
      </p:pic>
      <p:sp>
        <p:nvSpPr>
          <p:cNvPr id="5" name="Облако 4"/>
          <p:cNvSpPr/>
          <p:nvPr/>
        </p:nvSpPr>
        <p:spPr>
          <a:xfrm>
            <a:off x="5143504" y="1857364"/>
            <a:ext cx="3286148" cy="142876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43109" y="4429133"/>
            <a:ext cx="2214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Gabriola" pitchFamily="82" charset="0"/>
              </a:rPr>
              <a:t> .</a:t>
            </a:r>
          </a:p>
          <a:p>
            <a:r>
              <a:rPr lang="ru-RU" sz="2000" dirty="0" smtClean="0">
                <a:latin typeface="Gabriola" pitchFamily="82" charset="0"/>
              </a:rPr>
              <a:t> </a:t>
            </a:r>
            <a:endParaRPr lang="ru-RU" sz="2000" dirty="0">
              <a:latin typeface="Gabriola" pitchFamily="82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0" y="1857364"/>
            <a:ext cx="4357718" cy="19288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Gabriola" pitchFamily="82" charset="0"/>
              </a:rPr>
              <a:t>. </a:t>
            </a:r>
            <a:endParaRPr lang="ru-RU" dirty="0"/>
          </a:p>
        </p:txBody>
      </p:sp>
      <p:pic>
        <p:nvPicPr>
          <p:cNvPr id="8" name="Рисунок 7" descr="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4286256"/>
            <a:ext cx="1714512" cy="1875703"/>
          </a:xfrm>
          <a:prstGeom prst="rect">
            <a:avLst/>
          </a:prstGeom>
        </p:spPr>
      </p:pic>
      <p:pic>
        <p:nvPicPr>
          <p:cNvPr id="9" name="Рисунок 8" descr="progre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3" y="4357694"/>
            <a:ext cx="2068301" cy="1857388"/>
          </a:xfrm>
          <a:prstGeom prst="rect">
            <a:avLst/>
          </a:prstGeom>
        </p:spPr>
      </p:pic>
      <p:pic>
        <p:nvPicPr>
          <p:cNvPr id="10" name="Рисунок 9" descr="maxresdefaul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1" y="4357694"/>
            <a:ext cx="3429025" cy="1928826"/>
          </a:xfrm>
          <a:prstGeom prst="rect">
            <a:avLst/>
          </a:prstGeom>
        </p:spPr>
      </p:pic>
      <p:sp>
        <p:nvSpPr>
          <p:cNvPr id="12" name="Облако 11"/>
          <p:cNvSpPr/>
          <p:nvPr/>
        </p:nvSpPr>
        <p:spPr>
          <a:xfrm>
            <a:off x="4714876" y="1785926"/>
            <a:ext cx="4214842" cy="25717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Gabriola" pitchFamily="82" charset="0"/>
              </a:rPr>
              <a:t>Колхоз « Прогресс» является </a:t>
            </a:r>
            <a:r>
              <a:rPr lang="ru-RU" dirty="0" err="1" smtClean="0">
                <a:latin typeface="Gabriola" pitchFamily="82" charset="0"/>
              </a:rPr>
              <a:t>племзаводом</a:t>
            </a:r>
            <a:r>
              <a:rPr lang="ru-RU" dirty="0" smtClean="0">
                <a:latin typeface="Gabriola" pitchFamily="82" charset="0"/>
              </a:rPr>
              <a:t> по разведению КРС черно- пестрой породы и градообразующим предприятием поселения с численностью работающих 136 человек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 descr="logo-foot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</p:spTree>
  </p:cSld>
  <p:clrMapOvr>
    <a:masterClrMapping/>
  </p:clrMapOvr>
  <p:transition spd="med" advTm="8611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320"/>
            <a:ext cx="7643866" cy="6543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ИП « Глава КФХ </a:t>
            </a:r>
            <a:r>
              <a:rPr lang="ru-RU" dirty="0" err="1" smtClean="0"/>
              <a:t>Стародубец</a:t>
            </a:r>
            <a:r>
              <a:rPr lang="ru-RU" dirty="0" smtClean="0"/>
              <a:t> В.В.» </a:t>
            </a:r>
            <a:endParaRPr lang="ru-RU" dirty="0"/>
          </a:p>
        </p:txBody>
      </p:sp>
      <p:pic>
        <p:nvPicPr>
          <p:cNvPr id="3" name="Picture 3" descr="C:\Users\User\Desktop\на конкурс\стародубе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2357454" cy="202595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000108"/>
            <a:ext cx="2586034" cy="193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143380"/>
            <a:ext cx="1885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572008"/>
            <a:ext cx="2071702" cy="217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643314"/>
            <a:ext cx="23145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Рисунок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15074" y="928670"/>
            <a:ext cx="27241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блако 10"/>
          <p:cNvSpPr/>
          <p:nvPr/>
        </p:nvSpPr>
        <p:spPr>
          <a:xfrm>
            <a:off x="3000364" y="2428868"/>
            <a:ext cx="4429156" cy="27146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работающих на предприятии 29 человек. К 2021 году планируется увеличение рабочих мест на 175 человек.</a:t>
            </a:r>
            <a:endParaRPr lang="ru-RU" dirty="0"/>
          </a:p>
        </p:txBody>
      </p:sp>
      <p:pic>
        <p:nvPicPr>
          <p:cNvPr id="1032" name="Рисунок 20"/>
          <p:cNvPicPr>
            <a:picLocks noChangeArrowheads="1"/>
          </p:cNvPicPr>
          <p:nvPr/>
        </p:nvPicPr>
        <p:blipFill>
          <a:blip r:embed="rId8"/>
          <a:srcRect l="-10316" r="-1126"/>
          <a:stretch>
            <a:fillRect/>
          </a:stretch>
        </p:blipFill>
        <p:spPr bwMode="auto">
          <a:xfrm>
            <a:off x="6143604" y="2500306"/>
            <a:ext cx="300039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2714620"/>
            <a:ext cx="3000396" cy="18360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34" y="4643446"/>
            <a:ext cx="344943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Рисунок 16" descr="logo-foote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2852"/>
            <a:ext cx="1000113" cy="1214422"/>
          </a:xfrm>
          <a:prstGeom prst="rect">
            <a:avLst/>
          </a:prstGeom>
        </p:spPr>
      </p:pic>
      <p:pic>
        <p:nvPicPr>
          <p:cNvPr id="18" name="Рисунок 17" descr="невостреб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7620" y="4643446"/>
            <a:ext cx="2357453" cy="2071702"/>
          </a:xfrm>
          <a:prstGeom prst="rect">
            <a:avLst/>
          </a:prstGeom>
        </p:spPr>
      </p:pic>
    </p:spTree>
  </p:cSld>
  <p:clrMapOvr>
    <a:masterClrMapping/>
  </p:clrMapOvr>
  <p:transition spd="med" advTm="4617">
    <p:comb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1548</TotalTime>
  <Words>3037</Words>
  <PresentationFormat>Экран (4:3)</PresentationFormat>
  <Paragraphs>421</Paragraphs>
  <Slides>37</Slides>
  <Notes>10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Солнцестояние</vt:lpstr>
      <vt:lpstr>ПРЕЗЕНТАЦИЯ МЕДВЕДОВСКОГО СЕЛЬСКОГО ПОСЕЛЕНИЯ Клинцовского района Брянской области</vt:lpstr>
      <vt:lpstr>Общая характеристика муниципального образования  « Медведовское сельское поселение Клинцовского муниципального района Брянской области»</vt:lpstr>
      <vt:lpstr>Транспортно-географическое расположение </vt:lpstr>
      <vt:lpstr>Слайд 4</vt:lpstr>
      <vt:lpstr>Рост заработной платы по учреждениям и организациям Медведовского сельского поселения </vt:lpstr>
      <vt:lpstr>Слайд 6</vt:lpstr>
      <vt:lpstr>Слайд 7</vt:lpstr>
      <vt:lpstr>На территории Медведовского сельского поселения зарегистрированы и  успешно развиваются сельскохозяйственные предприятия: колхоз  « Прогресс»  и ИП « Глава КФХ Стародубец В.В». , вклад во внутренний муниципальный продукт которых составил более 35%. Оба хозяйства  специализирутся на растениеводстве   и животноводстве.  Средняя заработная плата  по хозяйствам  33 000 рублей, количество занятых -175 человек.   </vt:lpstr>
      <vt:lpstr>ИП « Глава КФХ Стародубец В.В.» </vt:lpstr>
      <vt:lpstr>Слайд 10</vt:lpstr>
      <vt:lpstr>Слайд 11</vt:lpstr>
      <vt:lpstr>Характеристика  бюджета Медведовского сельского поселения Клинцовского муниципального района Брянской области.   </vt:lpstr>
      <vt:lpstr>Продолжаются работы по обрезке аварийных деревьев  и  дикорастущей поросли в населенных пунктах поселения</vt:lpstr>
      <vt:lpstr>Слайд 14</vt:lpstr>
      <vt:lpstr>Слайд 15</vt:lpstr>
      <vt:lpstr>Слайд 16</vt:lpstr>
      <vt:lpstr>Слайд 17</vt:lpstr>
      <vt:lpstr>Слайд 18</vt:lpstr>
      <vt:lpstr>Слайд 19</vt:lpstr>
      <vt:lpstr>Муниципальная практика Медведовского сельского поселения по вовлечению населения в решение вопросов местного значения </vt:lpstr>
      <vt:lpstr>Создание детской игровой площадки в с. Медведово  в 2015 году</vt:lpstr>
      <vt:lpstr>Регулярная  организация и проведение    с участием жителей и инициативных  групп, ТОС,  субботников  по наведению чистоты на территориях поселения</vt:lpstr>
      <vt:lpstr>Слайд 23</vt:lpstr>
      <vt:lpstr>Ремонт автомобильной  дороги и местного значения в с. Медведово ул. Долиновка</vt:lpstr>
      <vt:lpstr>Слайд 25</vt:lpstr>
      <vt:lpstr>Слайд 26</vt:lpstr>
      <vt:lpstr>Слайд 27</vt:lpstr>
      <vt:lpstr>Слайд 28</vt:lpstr>
      <vt:lpstr>Слайд 29</vt:lpstr>
      <vt:lpstr>Слайд 30</vt:lpstr>
      <vt:lpstr>В 2019 году благодаря совместному участию в местном проекте « Память, облаченная в гранит» проведена реконструкция  могилы неизвестного солдата и лейтенанта Сидорова Б.П., погибших за Родину в Великой отечественной войне.</vt:lpstr>
      <vt:lpstr>Слайд 32</vt:lpstr>
      <vt:lpstr>Слайд 33</vt:lpstr>
      <vt:lpstr>Создание фотозоны в с. Медведово </vt:lpstr>
      <vt:lpstr>Слайд 35</vt:lpstr>
      <vt:lpstr>Наши награды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характеристика муниципального образования  « Медведовское сельское поселение Клинцовского муниципального района Брянской области»</dc:title>
  <dc:creator>User</dc:creator>
  <cp:lastModifiedBy>User</cp:lastModifiedBy>
  <cp:revision>143</cp:revision>
  <dcterms:created xsi:type="dcterms:W3CDTF">2020-01-27T08:18:37Z</dcterms:created>
  <dcterms:modified xsi:type="dcterms:W3CDTF">2020-02-09T07:32:52Z</dcterms:modified>
</cp:coreProperties>
</file>