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7" r:id="rId2"/>
    <p:sldId id="270" r:id="rId3"/>
    <p:sldId id="268" r:id="rId4"/>
  </p:sldIdLst>
  <p:sldSz cx="12192000" cy="6858000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AA69"/>
    <a:srgbClr val="DEEBFF"/>
    <a:srgbClr val="F3F8FF"/>
    <a:srgbClr val="CFE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28" autoAdjust="0"/>
    <p:restoredTop sz="96387" autoAdjust="0"/>
  </p:normalViewPr>
  <p:slideViewPr>
    <p:cSldViewPr>
      <p:cViewPr varScale="1">
        <p:scale>
          <a:sx n="111" d="100"/>
          <a:sy n="111" d="100"/>
        </p:scale>
        <p:origin x="106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1458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510" y="0"/>
            <a:ext cx="4301543" cy="341458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r">
              <a:defRPr sz="1100"/>
            </a:lvl1pPr>
          </a:lstStyle>
          <a:p>
            <a:fld id="{24EBFCA0-41D5-4656-93E8-29689B8065BF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5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275" tIns="40138" rIns="80275" bIns="4013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4" y="3271382"/>
            <a:ext cx="7941310" cy="2676584"/>
          </a:xfrm>
          <a:prstGeom prst="rect">
            <a:avLst/>
          </a:prstGeom>
        </p:spPr>
        <p:txBody>
          <a:bodyPr vert="horz" lIns="80275" tIns="40138" rIns="80275" bIns="4013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219"/>
            <a:ext cx="4301543" cy="341457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510" y="6456219"/>
            <a:ext cx="4301543" cy="341457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r">
              <a:defRPr sz="1100"/>
            </a:lvl1pPr>
          </a:lstStyle>
          <a:p>
            <a:fld id="{37621C8B-101C-495E-8E8A-EC2B5B7438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52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1C8B-101C-495E-8E8A-EC2B5B7438F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513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1C8B-101C-495E-8E8A-EC2B5B7438F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450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1C8B-101C-495E-8E8A-EC2B5B7438F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260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2D2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302D2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339340" cy="6858000"/>
          </a:xfrm>
          <a:custGeom>
            <a:avLst/>
            <a:gdLst/>
            <a:ahLst/>
            <a:cxnLst/>
            <a:rect l="l" t="t" r="r" b="b"/>
            <a:pathLst>
              <a:path w="2339340" h="6858000">
                <a:moveTo>
                  <a:pt x="2339340" y="0"/>
                </a:moveTo>
                <a:lnTo>
                  <a:pt x="0" y="0"/>
                </a:lnTo>
                <a:lnTo>
                  <a:pt x="0" y="6858000"/>
                </a:lnTo>
                <a:lnTo>
                  <a:pt x="2339340" y="6858000"/>
                </a:lnTo>
                <a:lnTo>
                  <a:pt x="2339340" y="0"/>
                </a:lnTo>
                <a:close/>
              </a:path>
            </a:pathLst>
          </a:custGeom>
          <a:solidFill>
            <a:srgbClr val="CFE3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4923" y="416051"/>
            <a:ext cx="1269491" cy="128625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2D2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2D2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39339" y="0"/>
            <a:ext cx="2343912" cy="2282952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39339" y="1135380"/>
            <a:ext cx="2343912" cy="342900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39339" y="3428998"/>
            <a:ext cx="2343912" cy="3429000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0"/>
            <a:ext cx="2339340" cy="6858000"/>
          </a:xfrm>
          <a:custGeom>
            <a:avLst/>
            <a:gdLst/>
            <a:ahLst/>
            <a:cxnLst/>
            <a:rect l="l" t="t" r="r" b="b"/>
            <a:pathLst>
              <a:path w="2339340" h="6858000">
                <a:moveTo>
                  <a:pt x="2339340" y="0"/>
                </a:moveTo>
                <a:lnTo>
                  <a:pt x="0" y="0"/>
                </a:lnTo>
                <a:lnTo>
                  <a:pt x="0" y="6858000"/>
                </a:lnTo>
                <a:lnTo>
                  <a:pt x="2339340" y="6858000"/>
                </a:lnTo>
                <a:lnTo>
                  <a:pt x="2339340" y="0"/>
                </a:lnTo>
                <a:close/>
              </a:path>
            </a:pathLst>
          </a:custGeom>
          <a:solidFill>
            <a:srgbClr val="CFE3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339340" cy="6858000"/>
          </a:xfrm>
          <a:custGeom>
            <a:avLst/>
            <a:gdLst/>
            <a:ahLst/>
            <a:cxnLst/>
            <a:rect l="l" t="t" r="r" b="b"/>
            <a:pathLst>
              <a:path w="2339340" h="6858000">
                <a:moveTo>
                  <a:pt x="2339340" y="0"/>
                </a:moveTo>
                <a:lnTo>
                  <a:pt x="0" y="0"/>
                </a:lnTo>
                <a:lnTo>
                  <a:pt x="0" y="6858000"/>
                </a:lnTo>
                <a:lnTo>
                  <a:pt x="2339340" y="6858000"/>
                </a:lnTo>
                <a:lnTo>
                  <a:pt x="2339340" y="0"/>
                </a:lnTo>
                <a:close/>
              </a:path>
            </a:pathLst>
          </a:custGeom>
          <a:solidFill>
            <a:srgbClr val="CFE3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2080" y="452704"/>
            <a:ext cx="11927839" cy="1336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302D2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29510" y="2915158"/>
            <a:ext cx="7332979" cy="2769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302D2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hyperlink" Target="https://pruffme.com/landing/u2745133/tmp1689068842" TargetMode="Externa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s://forms.yandex.ru/admin/64ad5dd5c417f30ff7515129/edi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517139" y="533400"/>
            <a:ext cx="7236461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r>
              <a:rPr lang="ru-RU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ВЕБИНАР </a:t>
            </a:r>
            <a:r>
              <a:rPr lang="ru-RU" sz="4000" u="sng" dirty="0">
                <a:solidFill>
                  <a:srgbClr val="CFAA69"/>
                </a:solidFill>
              </a:rPr>
              <a:t>19 </a:t>
            </a:r>
            <a:r>
              <a:rPr lang="ru-RU" sz="4000" u="sng" dirty="0" smtClean="0">
                <a:solidFill>
                  <a:srgbClr val="CFAA69"/>
                </a:solidFill>
              </a:rPr>
              <a:t>июля 2023 г. 10:00</a:t>
            </a:r>
            <a:endParaRPr lang="ru-RU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962709" y="0"/>
            <a:ext cx="2229608" cy="2199131"/>
          </a:xfrm>
          <a:prstGeom prst="rect">
            <a:avLst/>
          </a:prstGeom>
        </p:spPr>
      </p:pic>
      <p:sp>
        <p:nvSpPr>
          <p:cNvPr id="25" name="Прямоугольник: скругленные углы 29">
            <a:extLst>
              <a:ext uri="{FF2B5EF4-FFF2-40B4-BE49-F238E27FC236}">
                <a16:creationId xmlns:a16="http://schemas.microsoft.com/office/drawing/2014/main" id="{F9185F42-FB0F-120E-B83A-42F3FCE467A0}"/>
              </a:ext>
            </a:extLst>
          </p:cNvPr>
          <p:cNvSpPr/>
          <p:nvPr/>
        </p:nvSpPr>
        <p:spPr>
          <a:xfrm>
            <a:off x="2478725" y="1676400"/>
            <a:ext cx="7274875" cy="3886200"/>
          </a:xfrm>
          <a:prstGeom prst="roundRect">
            <a:avLst>
              <a:gd name="adj" fmla="val 12438"/>
            </a:avLst>
          </a:prstGeom>
          <a:gradFill>
            <a:gsLst>
              <a:gs pos="0">
                <a:srgbClr val="CFE3FF"/>
              </a:gs>
              <a:gs pos="100000">
                <a:srgbClr val="F3F8FF"/>
              </a:gs>
            </a:gsLst>
            <a:lin ang="5400000" scaled="1"/>
          </a:gradFill>
        </p:spPr>
        <p:txBody>
          <a:bodyPr wrap="square" lIns="0" tIns="0" rIns="0" bIns="0" rtlCol="0"/>
          <a:lstStyle/>
          <a:p>
            <a:r>
              <a:rPr lang="ru-RU" sz="2800" b="1" u="sng" dirty="0" smtClean="0">
                <a:solidFill>
                  <a:srgbClr val="CFAA69"/>
                </a:solidFill>
                <a:latin typeface="Calibri"/>
                <a:cs typeface="Calibri"/>
              </a:rPr>
              <a:t>ТЕМА</a:t>
            </a:r>
          </a:p>
          <a:p>
            <a:r>
              <a:rPr lang="ru-RU" sz="3200" b="1" dirty="0">
                <a:cs typeface="Calibri"/>
              </a:rPr>
              <a:t>Подготовка заявки на конкурс </a:t>
            </a:r>
            <a:r>
              <a:rPr lang="ru-RU" sz="3200" b="1" dirty="0" smtClean="0">
                <a:cs typeface="Calibri"/>
              </a:rPr>
              <a:t>«</a:t>
            </a:r>
            <a:r>
              <a:rPr lang="ru-RU" sz="3200" b="1" dirty="0">
                <a:cs typeface="Calibri"/>
              </a:rPr>
              <a:t>Лучшая муниципальная практика» в номинации «Градостроительная политика, обеспечение благоприятной среды жизнедеятельности и развитие жилищно-коммунального хозяйства</a:t>
            </a:r>
            <a:endParaRPr lang="ru-RU" sz="3200" b="1" dirty="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0"/>
            <a:ext cx="2339340" cy="6934200"/>
            <a:chOff x="0" y="-76200"/>
            <a:chExt cx="2339340" cy="6934200"/>
          </a:xfrm>
        </p:grpSpPr>
        <p:sp>
          <p:nvSpPr>
            <p:cNvPr id="9" name="object 9"/>
            <p:cNvSpPr/>
            <p:nvPr/>
          </p:nvSpPr>
          <p:spPr>
            <a:xfrm>
              <a:off x="0" y="0"/>
              <a:ext cx="2339340" cy="6858000"/>
            </a:xfrm>
            <a:custGeom>
              <a:avLst/>
              <a:gdLst/>
              <a:ahLst/>
              <a:cxnLst/>
              <a:rect l="l" t="t" r="r" b="b"/>
              <a:pathLst>
                <a:path w="2339340" h="6858000">
                  <a:moveTo>
                    <a:pt x="233934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2339340" y="6858000"/>
                  </a:lnTo>
                  <a:lnTo>
                    <a:pt x="2339340" y="0"/>
                  </a:lnTo>
                  <a:close/>
                </a:path>
              </a:pathLst>
            </a:custGeom>
            <a:solidFill>
              <a:srgbClr val="CFE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4424" y="-76200"/>
              <a:ext cx="2241541" cy="2122931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2514599" y="5873032"/>
            <a:ext cx="9372601" cy="830997"/>
          </a:xfrm>
          <a:prstGeom prst="rect">
            <a:avLst/>
          </a:prstGeom>
          <a:gradFill>
            <a:gsLst>
              <a:gs pos="0">
                <a:srgbClr val="CFAA69"/>
              </a:gs>
              <a:gs pos="100000">
                <a:schemeClr val="bg1"/>
              </a:gs>
            </a:gsLst>
            <a:lin ang="5400000" scaled="1"/>
          </a:gra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Ссылка на регистрацию и подключение:</a:t>
            </a:r>
          </a:p>
          <a:p>
            <a:r>
              <a:rPr lang="ru-RU" sz="2400" b="1" dirty="0" smtClean="0"/>
              <a:t> </a:t>
            </a:r>
            <a:r>
              <a:rPr lang="en-US" sz="2400" b="1" dirty="0">
                <a:hlinkClick r:id="rId5"/>
              </a:rPr>
              <a:t>https://</a:t>
            </a:r>
            <a:r>
              <a:rPr lang="en-US" sz="2400" b="1" dirty="0" smtClean="0">
                <a:hlinkClick r:id="rId5"/>
              </a:rPr>
              <a:t>pruffme.com/landing/u2745133/tmp1689068842</a:t>
            </a:r>
            <a:r>
              <a:rPr lang="ru-RU" sz="2400" b="1" dirty="0" smtClean="0"/>
              <a:t> </a:t>
            </a:r>
            <a:endParaRPr lang="ru-RU" sz="2400" dirty="0"/>
          </a:p>
        </p:txBody>
      </p:sp>
      <p:grpSp>
        <p:nvGrpSpPr>
          <p:cNvPr id="4" name="Группа 3"/>
          <p:cNvGrpSpPr>
            <a:grpSpLocks noChangeAspect="1"/>
          </p:cNvGrpSpPr>
          <p:nvPr/>
        </p:nvGrpSpPr>
        <p:grpSpPr>
          <a:xfrm>
            <a:off x="533400" y="4724400"/>
            <a:ext cx="1295400" cy="1796119"/>
            <a:chOff x="228598" y="3237495"/>
            <a:chExt cx="2593056" cy="3595363"/>
          </a:xfrm>
        </p:grpSpPr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D8C3E948-9734-4C80-B551-08B0085A1F21}"/>
                </a:ext>
              </a:extLst>
            </p:cNvPr>
            <p:cNvSpPr txBox="1"/>
            <p:nvPr/>
          </p:nvSpPr>
          <p:spPr>
            <a:xfrm>
              <a:off x="381131" y="5851219"/>
              <a:ext cx="2209802" cy="578867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>
                <a:lnSpc>
                  <a:spcPct val="100000"/>
                </a:lnSpc>
                <a:spcBef>
                  <a:spcPts val="95"/>
                </a:spcBef>
              </a:pPr>
              <a:r>
                <a:rPr lang="en-US" b="1" dirty="0">
                  <a:solidFill>
                    <a:srgbClr val="CFAA69"/>
                  </a:solidFill>
                  <a:latin typeface="Calibri"/>
                  <a:cs typeface="Calibri"/>
                </a:rPr>
                <a:t>@VARMSU</a:t>
              </a:r>
              <a:endParaRPr b="1" dirty="0">
                <a:solidFill>
                  <a:srgbClr val="CFAA69"/>
                </a:solidFill>
                <a:latin typeface="Calibri"/>
                <a:cs typeface="Calibri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57A0AC7-7814-4B62-98B8-5DD676B2096D}"/>
                </a:ext>
              </a:extLst>
            </p:cNvPr>
            <p:cNvSpPr txBox="1"/>
            <p:nvPr/>
          </p:nvSpPr>
          <p:spPr>
            <a:xfrm>
              <a:off x="228598" y="6278378"/>
              <a:ext cx="2438403" cy="5544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1460"/>
                </a:spcBef>
              </a:pPr>
              <a:r>
                <a:rPr lang="en-US" sz="1200" b="1" spc="-10" dirty="0" smtClean="0">
                  <a:solidFill>
                    <a:srgbClr val="302D29"/>
                  </a:solidFill>
                  <a:latin typeface="Calibri"/>
                  <a:cs typeface="Calibri"/>
                </a:rPr>
                <a:t>Telegram</a:t>
              </a:r>
              <a:r>
                <a:rPr lang="ru-RU" sz="1200" b="1" spc="-10" dirty="0">
                  <a:solidFill>
                    <a:srgbClr val="302D29"/>
                  </a:solidFill>
                  <a:latin typeface="Calibri"/>
                  <a:cs typeface="Calibri"/>
                </a:rPr>
                <a:t>-</a:t>
              </a:r>
              <a:r>
                <a:rPr lang="ru-RU" sz="1200" b="1" spc="-10" dirty="0" smtClean="0">
                  <a:solidFill>
                    <a:srgbClr val="302D29"/>
                  </a:solidFill>
                  <a:latin typeface="Calibri"/>
                  <a:cs typeface="Calibri"/>
                </a:rPr>
                <a:t>канал</a:t>
              </a:r>
              <a:endParaRPr lang="ru-RU" sz="1200" b="1" dirty="0">
                <a:latin typeface="Calibri"/>
                <a:cs typeface="Calibri"/>
              </a:endParaRPr>
            </a:p>
          </p:txBody>
        </p:sp>
        <p:pic>
          <p:nvPicPr>
            <p:cNvPr id="18" name="Рисунок 17">
              <a:extLst>
                <a:ext uri="{FF2B5EF4-FFF2-40B4-BE49-F238E27FC236}">
                  <a16:creationId xmlns:a16="http://schemas.microsoft.com/office/drawing/2014/main" id="{485294EF-74BA-4FA8-95F5-F442A437CBF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600" y="3237495"/>
              <a:ext cx="2593054" cy="2593054"/>
            </a:xfrm>
            <a:prstGeom prst="rect">
              <a:avLst/>
            </a:prstGeom>
          </p:spPr>
        </p:pic>
      </p:grpSp>
      <p:pic>
        <p:nvPicPr>
          <p:cNvPr id="1026" name="Picture 2" descr="https://npapc.ru/wp-content/uploads/2022/08/%D0%B8%D0%B7%D0%BE%D0%B1%D1%80%D0%B0%D0%B6%D0%B5%D0%BD%D0%B8%D0%B5_2022-08-18_104705689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81" y="2282371"/>
            <a:ext cx="1901825" cy="190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29">
            <a:extLst>
              <a:ext uri="{FF2B5EF4-FFF2-40B4-BE49-F238E27FC236}">
                <a16:creationId xmlns:a16="http://schemas.microsoft.com/office/drawing/2014/main" id="{F9185F42-FB0F-120E-B83A-42F3FCE467A0}"/>
              </a:ext>
            </a:extLst>
          </p:cNvPr>
          <p:cNvSpPr/>
          <p:nvPr/>
        </p:nvSpPr>
        <p:spPr>
          <a:xfrm>
            <a:off x="2438400" y="1066800"/>
            <a:ext cx="9525000" cy="2286000"/>
          </a:xfrm>
          <a:prstGeom prst="roundRect">
            <a:avLst>
              <a:gd name="adj" fmla="val 12438"/>
            </a:avLst>
          </a:prstGeom>
          <a:gradFill flip="none" rotWithShape="0">
            <a:gsLst>
              <a:gs pos="0">
                <a:srgbClr val="DEEBFF"/>
              </a:gs>
              <a:gs pos="100000">
                <a:schemeClr val="bg1"/>
              </a:gs>
            </a:gsLst>
            <a:lin ang="2700000" scaled="1"/>
            <a:tileRect/>
          </a:gradFill>
        </p:spPr>
        <p:txBody>
          <a:bodyPr wrap="square" lIns="0" tIns="0" rIns="0" bIns="0" rtlCol="0"/>
          <a:lstStyle/>
          <a:p>
            <a:r>
              <a:rPr lang="ru-RU" sz="2800" b="1" u="sng" dirty="0" smtClean="0">
                <a:solidFill>
                  <a:srgbClr val="CFAA69"/>
                </a:solidFill>
                <a:latin typeface="Calibri"/>
                <a:cs typeface="Calibri"/>
              </a:rPr>
              <a:t>МОДЕРАТОР </a:t>
            </a:r>
            <a:r>
              <a:rPr lang="ru-RU" sz="2800" b="1" dirty="0" err="1" smtClean="0">
                <a:cs typeface="Calibri"/>
              </a:rPr>
              <a:t>Сурманидзе</a:t>
            </a:r>
            <a:r>
              <a:rPr lang="ru-RU" sz="2800" b="1" dirty="0" smtClean="0">
                <a:cs typeface="Calibri"/>
              </a:rPr>
              <a:t> </a:t>
            </a:r>
            <a:r>
              <a:rPr lang="ru-RU" sz="2800" b="1" dirty="0" err="1">
                <a:cs typeface="Calibri"/>
              </a:rPr>
              <a:t>Джемал</a:t>
            </a:r>
            <a:r>
              <a:rPr lang="ru-RU" sz="2800" b="1" dirty="0">
                <a:cs typeface="Calibri"/>
              </a:rPr>
              <a:t> </a:t>
            </a:r>
            <a:r>
              <a:rPr lang="ru-RU" sz="2800" b="1" dirty="0" err="1" smtClean="0">
                <a:cs typeface="Calibri"/>
              </a:rPr>
              <a:t>Элдарович</a:t>
            </a:r>
            <a:endParaRPr lang="ru-RU" sz="2800" b="1" dirty="0" smtClean="0">
              <a:cs typeface="Calibri"/>
            </a:endParaRPr>
          </a:p>
          <a:p>
            <a:r>
              <a:rPr lang="ru-RU" sz="2800" dirty="0" smtClean="0">
                <a:cs typeface="Calibri"/>
              </a:rPr>
              <a:t>руководитель </a:t>
            </a:r>
            <a:r>
              <a:rPr lang="ru-RU" sz="2800" dirty="0">
                <a:cs typeface="Calibri"/>
              </a:rPr>
              <a:t>управления </a:t>
            </a:r>
            <a:r>
              <a:rPr lang="ru-RU" sz="2800" dirty="0" smtClean="0">
                <a:cs typeface="Calibri"/>
              </a:rPr>
              <a:t>нормативно-</a:t>
            </a:r>
            <a:br>
              <a:rPr lang="ru-RU" sz="2800" dirty="0" smtClean="0">
                <a:cs typeface="Calibri"/>
              </a:rPr>
            </a:br>
            <a:r>
              <a:rPr lang="ru-RU" sz="2800" dirty="0" smtClean="0">
                <a:cs typeface="Calibri"/>
              </a:rPr>
              <a:t>методической </a:t>
            </a:r>
            <a:r>
              <a:rPr lang="ru-RU" sz="2800" dirty="0">
                <a:cs typeface="Calibri"/>
              </a:rPr>
              <a:t>работы федерального проекта «Формирование комфортной городской среды» ФАУ «Проектная дирекция </a:t>
            </a:r>
            <a:r>
              <a:rPr lang="ru-RU" sz="2800" dirty="0" smtClean="0">
                <a:cs typeface="Calibri"/>
              </a:rPr>
              <a:t>Минстроя России»</a:t>
            </a:r>
            <a:endParaRPr lang="ru-RU" sz="2800" dirty="0" smtClean="0">
              <a:latin typeface="Calibri"/>
              <a:cs typeface="Calibri"/>
            </a:endParaRPr>
          </a:p>
        </p:txBody>
      </p:sp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962709" y="0"/>
            <a:ext cx="2229608" cy="2199131"/>
          </a:xfrm>
          <a:prstGeom prst="rect">
            <a:avLst/>
          </a:prstGeom>
        </p:spPr>
      </p:pic>
      <p:sp>
        <p:nvSpPr>
          <p:cNvPr id="26" name="Прямоугольник: скругленные углы 29">
            <a:extLst>
              <a:ext uri="{FF2B5EF4-FFF2-40B4-BE49-F238E27FC236}">
                <a16:creationId xmlns:a16="http://schemas.microsoft.com/office/drawing/2014/main" id="{F9185F42-FB0F-120E-B83A-42F3FCE467A0}"/>
              </a:ext>
            </a:extLst>
          </p:cNvPr>
          <p:cNvSpPr/>
          <p:nvPr/>
        </p:nvSpPr>
        <p:spPr>
          <a:xfrm>
            <a:off x="2438400" y="3505200"/>
            <a:ext cx="9525000" cy="2157324"/>
          </a:xfrm>
          <a:prstGeom prst="roundRect">
            <a:avLst>
              <a:gd name="adj" fmla="val 12438"/>
            </a:avLst>
          </a:prstGeom>
          <a:gradFill>
            <a:gsLst>
              <a:gs pos="99324">
                <a:schemeClr val="bg1"/>
              </a:gs>
              <a:gs pos="0">
                <a:srgbClr val="CFAA69"/>
              </a:gs>
            </a:gsLst>
            <a:lin ang="5400000" scaled="1"/>
          </a:gradFill>
        </p:spPr>
        <p:txBody>
          <a:bodyPr wrap="square" lIns="0" tIns="0" rIns="0" bIns="0" rtlCol="0"/>
          <a:lstStyle/>
          <a:p>
            <a:r>
              <a:rPr lang="ru-RU" sz="2800" b="1" u="sng" dirty="0" smtClean="0">
                <a:solidFill>
                  <a:schemeClr val="bg1"/>
                </a:solidFill>
                <a:cs typeface="Calibri"/>
              </a:rPr>
              <a:t>УЧАСТНИКИ</a:t>
            </a:r>
          </a:p>
          <a:p>
            <a:pPr marL="457200" indent="-457200">
              <a:buFontTx/>
              <a:buChar char="-"/>
            </a:pPr>
            <a:r>
              <a:rPr lang="ru-RU" sz="2800" dirty="0" smtClean="0">
                <a:cs typeface="Calibri"/>
              </a:rPr>
              <a:t>представители муниципальных образований – </a:t>
            </a:r>
            <a:br>
              <a:rPr lang="ru-RU" sz="2800" dirty="0" smtClean="0">
                <a:cs typeface="Calibri"/>
              </a:rPr>
            </a:br>
            <a:r>
              <a:rPr lang="ru-RU" sz="2800" b="1" dirty="0" smtClean="0">
                <a:cs typeface="Calibri"/>
              </a:rPr>
              <a:t>победителей конкурса</a:t>
            </a:r>
            <a:r>
              <a:rPr lang="ru-RU" sz="2800" dirty="0" smtClean="0">
                <a:cs typeface="Calibri"/>
              </a:rPr>
              <a:t>;</a:t>
            </a:r>
          </a:p>
          <a:p>
            <a:pPr marL="457200" indent="-457200">
              <a:buFontTx/>
              <a:buChar char="-"/>
            </a:pPr>
            <a:r>
              <a:rPr lang="ru-RU" sz="2800" dirty="0">
                <a:cs typeface="Calibri"/>
              </a:rPr>
              <a:t>представители </a:t>
            </a:r>
            <a:r>
              <a:rPr lang="ru-RU" sz="2800" dirty="0" smtClean="0">
                <a:cs typeface="Calibri"/>
              </a:rPr>
              <a:t>Ассоциации малых и средних городов России</a:t>
            </a:r>
            <a:endParaRPr lang="ru-RU" sz="2800" b="1" dirty="0"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0"/>
            <a:ext cx="2339340" cy="6934200"/>
            <a:chOff x="0" y="-76200"/>
            <a:chExt cx="2339340" cy="6934200"/>
          </a:xfrm>
        </p:grpSpPr>
        <p:sp>
          <p:nvSpPr>
            <p:cNvPr id="9" name="object 9"/>
            <p:cNvSpPr/>
            <p:nvPr/>
          </p:nvSpPr>
          <p:spPr>
            <a:xfrm>
              <a:off x="0" y="0"/>
              <a:ext cx="2339340" cy="6858000"/>
            </a:xfrm>
            <a:custGeom>
              <a:avLst/>
              <a:gdLst/>
              <a:ahLst/>
              <a:cxnLst/>
              <a:rect l="l" t="t" r="r" b="b"/>
              <a:pathLst>
                <a:path w="2339340" h="6858000">
                  <a:moveTo>
                    <a:pt x="233934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2339340" y="6858000"/>
                  </a:lnTo>
                  <a:lnTo>
                    <a:pt x="2339340" y="0"/>
                  </a:lnTo>
                  <a:close/>
                </a:path>
              </a:pathLst>
            </a:custGeom>
            <a:solidFill>
              <a:srgbClr val="CFE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4424" y="-76200"/>
              <a:ext cx="2241541" cy="2122931"/>
            </a:xfrm>
            <a:prstGeom prst="rect">
              <a:avLst/>
            </a:prstGeom>
          </p:spPr>
        </p:pic>
      </p:grpSp>
      <p:grpSp>
        <p:nvGrpSpPr>
          <p:cNvPr id="17" name="Группа 16"/>
          <p:cNvGrpSpPr>
            <a:grpSpLocks noChangeAspect="1"/>
          </p:cNvGrpSpPr>
          <p:nvPr/>
        </p:nvGrpSpPr>
        <p:grpSpPr>
          <a:xfrm>
            <a:off x="533400" y="4724400"/>
            <a:ext cx="1295400" cy="1796119"/>
            <a:chOff x="228598" y="3237495"/>
            <a:chExt cx="2593056" cy="3595363"/>
          </a:xfrm>
        </p:grpSpPr>
        <p:sp>
          <p:nvSpPr>
            <p:cNvPr id="18" name="object 12">
              <a:extLst>
                <a:ext uri="{FF2B5EF4-FFF2-40B4-BE49-F238E27FC236}">
                  <a16:creationId xmlns:a16="http://schemas.microsoft.com/office/drawing/2014/main" id="{D8C3E948-9734-4C80-B551-08B0085A1F21}"/>
                </a:ext>
              </a:extLst>
            </p:cNvPr>
            <p:cNvSpPr txBox="1"/>
            <p:nvPr/>
          </p:nvSpPr>
          <p:spPr>
            <a:xfrm>
              <a:off x="381131" y="5851219"/>
              <a:ext cx="2209802" cy="578867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>
                <a:lnSpc>
                  <a:spcPct val="100000"/>
                </a:lnSpc>
                <a:spcBef>
                  <a:spcPts val="95"/>
                </a:spcBef>
              </a:pPr>
              <a:r>
                <a:rPr lang="en-US" b="1" dirty="0">
                  <a:solidFill>
                    <a:srgbClr val="CFAA69"/>
                  </a:solidFill>
                  <a:latin typeface="Calibri"/>
                  <a:cs typeface="Calibri"/>
                </a:rPr>
                <a:t>@VARMSU</a:t>
              </a:r>
              <a:endParaRPr b="1" dirty="0">
                <a:solidFill>
                  <a:srgbClr val="CFAA69"/>
                </a:solidFill>
                <a:latin typeface="Calibri"/>
                <a:cs typeface="Calibri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57A0AC7-7814-4B62-98B8-5DD676B2096D}"/>
                </a:ext>
              </a:extLst>
            </p:cNvPr>
            <p:cNvSpPr txBox="1"/>
            <p:nvPr/>
          </p:nvSpPr>
          <p:spPr>
            <a:xfrm>
              <a:off x="228598" y="6278378"/>
              <a:ext cx="2438403" cy="5544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1460"/>
                </a:spcBef>
              </a:pPr>
              <a:r>
                <a:rPr lang="en-US" sz="1200" b="1" spc="-10" dirty="0" smtClean="0">
                  <a:solidFill>
                    <a:srgbClr val="302D29"/>
                  </a:solidFill>
                  <a:latin typeface="Calibri"/>
                  <a:cs typeface="Calibri"/>
                </a:rPr>
                <a:t>Telegram</a:t>
              </a:r>
              <a:r>
                <a:rPr lang="ru-RU" sz="1200" b="1" spc="-10" dirty="0">
                  <a:solidFill>
                    <a:srgbClr val="302D29"/>
                  </a:solidFill>
                  <a:latin typeface="Calibri"/>
                  <a:cs typeface="Calibri"/>
                </a:rPr>
                <a:t>-</a:t>
              </a:r>
              <a:r>
                <a:rPr lang="ru-RU" sz="1200" b="1" spc="-10" dirty="0" smtClean="0">
                  <a:solidFill>
                    <a:srgbClr val="302D29"/>
                  </a:solidFill>
                  <a:latin typeface="Calibri"/>
                  <a:cs typeface="Calibri"/>
                </a:rPr>
                <a:t>канал</a:t>
              </a:r>
              <a:endParaRPr lang="ru-RU" sz="1200" b="1" dirty="0">
                <a:latin typeface="Calibri"/>
                <a:cs typeface="Calibri"/>
              </a:endParaRPr>
            </a:p>
          </p:txBody>
        </p:sp>
        <p:pic>
          <p:nvPicPr>
            <p:cNvPr id="20" name="Рисунок 19">
              <a:extLst>
                <a:ext uri="{FF2B5EF4-FFF2-40B4-BE49-F238E27FC236}">
                  <a16:creationId xmlns:a16="http://schemas.microsoft.com/office/drawing/2014/main" id="{485294EF-74BA-4FA8-95F5-F442A437CBF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600" y="3237495"/>
              <a:ext cx="2593054" cy="2593054"/>
            </a:xfrm>
            <a:prstGeom prst="rect">
              <a:avLst/>
            </a:prstGeom>
          </p:spPr>
        </p:pic>
      </p:grpSp>
      <p:pic>
        <p:nvPicPr>
          <p:cNvPr id="21" name="Picture 2" descr="https://npapc.ru/wp-content/uploads/2022/08/%D0%B8%D0%B7%D0%BE%D0%B1%D1%80%D0%B0%D0%B6%D0%B5%D0%BD%D0%B8%D0%B5_2022-08-18_104705689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81" y="2282371"/>
            <a:ext cx="1901825" cy="190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438400" y="6019800"/>
            <a:ext cx="9499600" cy="830997"/>
          </a:xfrm>
          <a:prstGeom prst="rect">
            <a:avLst/>
          </a:prstGeom>
          <a:gradFill>
            <a:gsLst>
              <a:gs pos="0">
                <a:srgbClr val="DEEBFF"/>
              </a:gs>
              <a:gs pos="100000">
                <a:schemeClr val="bg1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rgbClr val="CFAA69"/>
                </a:solidFill>
              </a:rPr>
              <a:t>ЗАДАТЬ ВОПРОСЫ ЭКСПЕРТАМ МОЖНО, ЗАПОЛНИВ ФОРМУ</a:t>
            </a:r>
            <a:endParaRPr lang="ru-RU" sz="2400" b="1" u="sng" dirty="0">
              <a:solidFill>
                <a:srgbClr val="CFAA69"/>
              </a:solidFill>
            </a:endParaRP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https://forms.yandex.ru/admin/64ad5dd5c417f30ff7515129/edit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u="sng" dirty="0" smtClean="0"/>
              <a:t> </a:t>
            </a:r>
            <a:endParaRPr lang="ru-RU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object 7"/>
          <p:cNvSpPr txBox="1">
            <a:spLocks/>
          </p:cNvSpPr>
          <p:nvPr/>
        </p:nvSpPr>
        <p:spPr>
          <a:xfrm>
            <a:off x="2438400" y="304800"/>
            <a:ext cx="7236461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4300" b="1" i="0">
                <a:solidFill>
                  <a:srgbClr val="302D29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ru-RU" sz="40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ВЕБИНАР </a:t>
            </a:r>
            <a:r>
              <a:rPr lang="ru-RU" sz="4000" u="sng" kern="0" dirty="0" smtClean="0">
                <a:solidFill>
                  <a:srgbClr val="CFAA69"/>
                </a:solidFill>
              </a:rPr>
              <a:t>19 июля 2023 г. 10:00</a:t>
            </a:r>
            <a:endParaRPr lang="ru-RU" sz="40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41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29">
            <a:extLst>
              <a:ext uri="{FF2B5EF4-FFF2-40B4-BE49-F238E27FC236}">
                <a16:creationId xmlns:a16="http://schemas.microsoft.com/office/drawing/2014/main" id="{F9185F42-FB0F-120E-B83A-42F3FCE467A0}"/>
              </a:ext>
            </a:extLst>
          </p:cNvPr>
          <p:cNvSpPr/>
          <p:nvPr/>
        </p:nvSpPr>
        <p:spPr>
          <a:xfrm>
            <a:off x="2514600" y="1295400"/>
            <a:ext cx="7315200" cy="3276600"/>
          </a:xfrm>
          <a:prstGeom prst="roundRect">
            <a:avLst>
              <a:gd name="adj" fmla="val 12438"/>
            </a:avLst>
          </a:prstGeom>
          <a:gradFill flip="none" rotWithShape="0">
            <a:gsLst>
              <a:gs pos="0">
                <a:srgbClr val="DEEBFF"/>
              </a:gs>
              <a:gs pos="100000">
                <a:schemeClr val="bg1"/>
              </a:gs>
            </a:gsLst>
            <a:lin ang="2700000" scaled="1"/>
            <a:tileRect/>
          </a:gradFill>
        </p:spPr>
        <p:txBody>
          <a:bodyPr wrap="square" lIns="0" tIns="0" rIns="0" bIns="0" rtlCol="0"/>
          <a:lstStyle/>
          <a:p>
            <a:r>
              <a:rPr lang="ru-RU" sz="2800" b="1" u="sng" dirty="0">
                <a:solidFill>
                  <a:srgbClr val="CFAA69"/>
                </a:solidFill>
                <a:cs typeface="Calibri"/>
              </a:rPr>
              <a:t>ДЛЯ КОГО ВЕБИНАР?</a:t>
            </a:r>
          </a:p>
          <a:p>
            <a:pPr marL="457200" indent="-457200">
              <a:buFontTx/>
              <a:buChar char="-"/>
            </a:pPr>
            <a:r>
              <a:rPr lang="ru-RU" sz="2800" b="1" dirty="0" smtClean="0">
                <a:cs typeface="Calibri"/>
              </a:rPr>
              <a:t>Главы, </a:t>
            </a:r>
            <a:r>
              <a:rPr lang="ru-RU" sz="2800" b="1" dirty="0">
                <a:cs typeface="Calibri"/>
              </a:rPr>
              <a:t>заместители Глав</a:t>
            </a:r>
          </a:p>
          <a:p>
            <a:pPr marL="457200" indent="-457200">
              <a:buFontTx/>
              <a:buChar char="-"/>
            </a:pPr>
            <a:r>
              <a:rPr lang="ru-RU" sz="2800" b="1" dirty="0">
                <a:cs typeface="Calibri"/>
              </a:rPr>
              <a:t>р</a:t>
            </a:r>
            <a:r>
              <a:rPr lang="ru-RU" sz="2800" b="1" dirty="0" smtClean="0">
                <a:cs typeface="Calibri"/>
              </a:rPr>
              <a:t>уководители </a:t>
            </a:r>
            <a:r>
              <a:rPr lang="ru-RU" sz="2800" b="1" dirty="0">
                <a:cs typeface="Calibri"/>
              </a:rPr>
              <a:t>и сотрудники подразделений, курирующие вопросы </a:t>
            </a:r>
            <a:r>
              <a:rPr lang="ru-RU" sz="2800" b="1" u="sng" dirty="0" smtClean="0">
                <a:cs typeface="Calibri"/>
              </a:rPr>
              <a:t>градостроительной </a:t>
            </a:r>
            <a:r>
              <a:rPr lang="ru-RU" sz="2800" b="1" u="sng" dirty="0">
                <a:cs typeface="Calibri"/>
              </a:rPr>
              <a:t>политики</a:t>
            </a:r>
            <a:r>
              <a:rPr lang="ru-RU" sz="2800" b="1" dirty="0">
                <a:cs typeface="Calibri"/>
              </a:rPr>
              <a:t>, </a:t>
            </a:r>
            <a:r>
              <a:rPr lang="ru-RU" sz="2800" b="1" u="sng" dirty="0">
                <a:cs typeface="Calibri"/>
              </a:rPr>
              <a:t>обеспечения</a:t>
            </a:r>
            <a:r>
              <a:rPr lang="ru-RU" sz="2800" b="1" dirty="0">
                <a:cs typeface="Calibri"/>
              </a:rPr>
              <a:t> благоприятной среды жизнедеятельности и </a:t>
            </a:r>
            <a:r>
              <a:rPr lang="ru-RU" sz="2800" b="1" u="sng" dirty="0">
                <a:cs typeface="Calibri"/>
              </a:rPr>
              <a:t>развития ЖКХ</a:t>
            </a:r>
            <a:br>
              <a:rPr lang="ru-RU" sz="2800" b="1" u="sng" dirty="0">
                <a:cs typeface="Calibri"/>
              </a:rPr>
            </a:br>
            <a:endParaRPr lang="ru-RU" sz="2800" b="1" u="sng" dirty="0"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517139" y="437782"/>
            <a:ext cx="6855461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ВЕБИНАР </a:t>
            </a:r>
            <a:r>
              <a:rPr lang="ru-RU" sz="4000" u="sng" dirty="0">
                <a:solidFill>
                  <a:srgbClr val="CFAA69"/>
                </a:solidFill>
              </a:rPr>
              <a:t>19 июля 2023 г. 10:00</a:t>
            </a:r>
            <a:endParaRPr lang="ru-RU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962709" y="0"/>
            <a:ext cx="2229608" cy="2199131"/>
          </a:xfrm>
          <a:prstGeom prst="rect">
            <a:avLst/>
          </a:prstGeom>
        </p:spPr>
      </p:pic>
      <p:sp>
        <p:nvSpPr>
          <p:cNvPr id="26" name="Прямоугольник: скругленные углы 29">
            <a:extLst>
              <a:ext uri="{FF2B5EF4-FFF2-40B4-BE49-F238E27FC236}">
                <a16:creationId xmlns:a16="http://schemas.microsoft.com/office/drawing/2014/main" id="{F9185F42-FB0F-120E-B83A-42F3FCE467A0}"/>
              </a:ext>
            </a:extLst>
          </p:cNvPr>
          <p:cNvSpPr/>
          <p:nvPr/>
        </p:nvSpPr>
        <p:spPr>
          <a:xfrm>
            <a:off x="2514600" y="4800943"/>
            <a:ext cx="9372600" cy="2057057"/>
          </a:xfrm>
          <a:prstGeom prst="roundRect">
            <a:avLst>
              <a:gd name="adj" fmla="val 12438"/>
            </a:avLst>
          </a:prstGeom>
          <a:gradFill>
            <a:gsLst>
              <a:gs pos="0">
                <a:srgbClr val="CFAA69"/>
              </a:gs>
              <a:gs pos="80000">
                <a:schemeClr val="bg1"/>
              </a:gs>
            </a:gsLst>
            <a:lin ang="5400000" scaled="1"/>
          </a:gradFill>
        </p:spPr>
        <p:txBody>
          <a:bodyPr wrap="square" lIns="0" tIns="0" rIns="0" bIns="0" rtlCol="0"/>
          <a:lstStyle/>
          <a:p>
            <a:r>
              <a:rPr lang="ru-RU" sz="2800" b="1" u="sng" dirty="0" smtClean="0">
                <a:solidFill>
                  <a:schemeClr val="bg1"/>
                </a:solidFill>
              </a:rPr>
              <a:t>ВОПРОСЫ </a:t>
            </a:r>
            <a:r>
              <a:rPr lang="ru-RU" sz="2800" b="1" u="sng" dirty="0" err="1" smtClean="0">
                <a:solidFill>
                  <a:schemeClr val="bg1"/>
                </a:solidFill>
                <a:latin typeface="+mj-lt"/>
              </a:rPr>
              <a:t>вебинара</a:t>
            </a:r>
            <a:r>
              <a:rPr lang="ru-RU" sz="2800" b="1" u="sng" dirty="0" smtClean="0">
                <a:solidFill>
                  <a:schemeClr val="bg1"/>
                </a:solidFill>
                <a:latin typeface="+mj-lt"/>
              </a:rPr>
              <a:t>:</a:t>
            </a:r>
          </a:p>
          <a:p>
            <a:r>
              <a:rPr lang="ru-RU" sz="2800" dirty="0" smtClean="0">
                <a:latin typeface="+mj-lt"/>
              </a:rPr>
              <a:t>- цели, задачи, условия конкурса</a:t>
            </a:r>
          </a:p>
          <a:p>
            <a:r>
              <a:rPr lang="ru-RU" sz="2800" dirty="0" smtClean="0">
                <a:latin typeface="+mj-lt"/>
              </a:rPr>
              <a:t>- </a:t>
            </a:r>
            <a:r>
              <a:rPr lang="ru-RU" sz="2800" dirty="0">
                <a:latin typeface="+mj-lt"/>
              </a:rPr>
              <a:t>к</a:t>
            </a:r>
            <a:r>
              <a:rPr lang="ru-RU" sz="2800" dirty="0" smtClean="0">
                <a:latin typeface="+mj-lt"/>
              </a:rPr>
              <a:t>ритерии отбора заявок</a:t>
            </a:r>
          </a:p>
          <a:p>
            <a:r>
              <a:rPr lang="ru-RU" sz="2800" dirty="0" smtClean="0">
                <a:latin typeface="+mj-lt"/>
              </a:rPr>
              <a:t>- примеры успешных заявок</a:t>
            </a:r>
          </a:p>
          <a:p>
            <a:endParaRPr lang="ru-RU" sz="2800" dirty="0" smtClean="0">
              <a:latin typeface="+mj-lt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0"/>
            <a:ext cx="2339340" cy="6934200"/>
            <a:chOff x="0" y="-76200"/>
            <a:chExt cx="2339340" cy="6934200"/>
          </a:xfrm>
        </p:grpSpPr>
        <p:sp>
          <p:nvSpPr>
            <p:cNvPr id="9" name="object 9"/>
            <p:cNvSpPr/>
            <p:nvPr/>
          </p:nvSpPr>
          <p:spPr>
            <a:xfrm>
              <a:off x="0" y="0"/>
              <a:ext cx="2339340" cy="6858000"/>
            </a:xfrm>
            <a:custGeom>
              <a:avLst/>
              <a:gdLst/>
              <a:ahLst/>
              <a:cxnLst/>
              <a:rect l="l" t="t" r="r" b="b"/>
              <a:pathLst>
                <a:path w="2339340" h="6858000">
                  <a:moveTo>
                    <a:pt x="233934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2339340" y="6858000"/>
                  </a:lnTo>
                  <a:lnTo>
                    <a:pt x="2339340" y="0"/>
                  </a:lnTo>
                  <a:close/>
                </a:path>
              </a:pathLst>
            </a:custGeom>
            <a:solidFill>
              <a:srgbClr val="CFE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4424" y="-76200"/>
              <a:ext cx="2241541" cy="2122931"/>
            </a:xfrm>
            <a:prstGeom prst="rect">
              <a:avLst/>
            </a:prstGeom>
          </p:spPr>
        </p:pic>
      </p:grpSp>
      <p:grpSp>
        <p:nvGrpSpPr>
          <p:cNvPr id="17" name="Группа 16"/>
          <p:cNvGrpSpPr>
            <a:grpSpLocks noChangeAspect="1"/>
          </p:cNvGrpSpPr>
          <p:nvPr/>
        </p:nvGrpSpPr>
        <p:grpSpPr>
          <a:xfrm>
            <a:off x="533400" y="4724400"/>
            <a:ext cx="1295400" cy="1796119"/>
            <a:chOff x="228598" y="3237495"/>
            <a:chExt cx="2593056" cy="3595363"/>
          </a:xfrm>
        </p:grpSpPr>
        <p:sp>
          <p:nvSpPr>
            <p:cNvPr id="18" name="object 12">
              <a:extLst>
                <a:ext uri="{FF2B5EF4-FFF2-40B4-BE49-F238E27FC236}">
                  <a16:creationId xmlns:a16="http://schemas.microsoft.com/office/drawing/2014/main" id="{D8C3E948-9734-4C80-B551-08B0085A1F21}"/>
                </a:ext>
              </a:extLst>
            </p:cNvPr>
            <p:cNvSpPr txBox="1"/>
            <p:nvPr/>
          </p:nvSpPr>
          <p:spPr>
            <a:xfrm>
              <a:off x="381131" y="5851219"/>
              <a:ext cx="2209802" cy="578867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>
                <a:lnSpc>
                  <a:spcPct val="100000"/>
                </a:lnSpc>
                <a:spcBef>
                  <a:spcPts val="95"/>
                </a:spcBef>
              </a:pPr>
              <a:r>
                <a:rPr lang="en-US" b="1" dirty="0">
                  <a:solidFill>
                    <a:srgbClr val="CFAA69"/>
                  </a:solidFill>
                  <a:latin typeface="Calibri"/>
                  <a:cs typeface="Calibri"/>
                </a:rPr>
                <a:t>@VARMSU</a:t>
              </a:r>
              <a:endParaRPr b="1" dirty="0">
                <a:solidFill>
                  <a:srgbClr val="CFAA69"/>
                </a:solidFill>
                <a:latin typeface="Calibri"/>
                <a:cs typeface="Calibri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57A0AC7-7814-4B62-98B8-5DD676B2096D}"/>
                </a:ext>
              </a:extLst>
            </p:cNvPr>
            <p:cNvSpPr txBox="1"/>
            <p:nvPr/>
          </p:nvSpPr>
          <p:spPr>
            <a:xfrm>
              <a:off x="228598" y="6278378"/>
              <a:ext cx="2438403" cy="5544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1460"/>
                </a:spcBef>
              </a:pPr>
              <a:r>
                <a:rPr lang="en-US" sz="1200" b="1" spc="-10" dirty="0" smtClean="0">
                  <a:solidFill>
                    <a:srgbClr val="302D29"/>
                  </a:solidFill>
                  <a:latin typeface="Calibri"/>
                  <a:cs typeface="Calibri"/>
                </a:rPr>
                <a:t>Telegram</a:t>
              </a:r>
              <a:r>
                <a:rPr lang="ru-RU" sz="1200" b="1" spc="-10" dirty="0">
                  <a:solidFill>
                    <a:srgbClr val="302D29"/>
                  </a:solidFill>
                  <a:latin typeface="Calibri"/>
                  <a:cs typeface="Calibri"/>
                </a:rPr>
                <a:t>-</a:t>
              </a:r>
              <a:r>
                <a:rPr lang="ru-RU" sz="1200" b="1" spc="-10" dirty="0" smtClean="0">
                  <a:solidFill>
                    <a:srgbClr val="302D29"/>
                  </a:solidFill>
                  <a:latin typeface="Calibri"/>
                  <a:cs typeface="Calibri"/>
                </a:rPr>
                <a:t>канал</a:t>
              </a:r>
              <a:endParaRPr lang="ru-RU" sz="1200" b="1" dirty="0">
                <a:latin typeface="Calibri"/>
                <a:cs typeface="Calibri"/>
              </a:endParaRPr>
            </a:p>
          </p:txBody>
        </p:sp>
        <p:pic>
          <p:nvPicPr>
            <p:cNvPr id="20" name="Рисунок 19">
              <a:extLst>
                <a:ext uri="{FF2B5EF4-FFF2-40B4-BE49-F238E27FC236}">
                  <a16:creationId xmlns:a16="http://schemas.microsoft.com/office/drawing/2014/main" id="{485294EF-74BA-4FA8-95F5-F442A437CBF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600" y="3237495"/>
              <a:ext cx="2593054" cy="2593054"/>
            </a:xfrm>
            <a:prstGeom prst="rect">
              <a:avLst/>
            </a:prstGeom>
          </p:spPr>
        </p:pic>
      </p:grpSp>
      <p:pic>
        <p:nvPicPr>
          <p:cNvPr id="21" name="Picture 2" descr="https://npapc.ru/wp-content/uploads/2022/08/%D0%B8%D0%B7%D0%BE%D0%B1%D1%80%D0%B0%D0%B6%D0%B5%D0%BD%D0%B8%D0%B5_2022-08-18_104705689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81" y="2282371"/>
            <a:ext cx="1901825" cy="190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752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1212</TotalTime>
  <Words>165</Words>
  <Application>Microsoft Office PowerPoint</Application>
  <PresentationFormat>Широкоэкранный</PresentationFormat>
  <Paragraphs>30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Calibri</vt:lpstr>
      <vt:lpstr>Office Theme</vt:lpstr>
      <vt:lpstr>ВЕБИНАР 19 июля 2023 г. 10:00</vt:lpstr>
      <vt:lpstr>Презентация PowerPoint</vt:lpstr>
      <vt:lpstr>ВЕБИНАР 19 июля 2023 г. 10:00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Анна</dc:creator>
  <cp:lastModifiedBy>Аракчеева Татьяна Вячеславовна</cp:lastModifiedBy>
  <cp:revision>76</cp:revision>
  <cp:lastPrinted>2023-06-13T15:47:31Z</cp:lastPrinted>
  <dcterms:created xsi:type="dcterms:W3CDTF">2023-04-03T12:21:02Z</dcterms:created>
  <dcterms:modified xsi:type="dcterms:W3CDTF">2023-07-11T16:57:45Z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2023-04-02T00:00:00Z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2023-04-03T00:00:00Z</vt:filetime>
  </property>
</Properties>
</file>