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1"/>
  </p:notesMasterIdLst>
  <p:handoutMasterIdLst>
    <p:handoutMasterId r:id="rId22"/>
  </p:handoutMasterIdLst>
  <p:sldIdLst>
    <p:sldId id="329" r:id="rId2"/>
    <p:sldId id="267" r:id="rId3"/>
    <p:sldId id="364" r:id="rId4"/>
    <p:sldId id="422" r:id="rId5"/>
    <p:sldId id="430" r:id="rId6"/>
    <p:sldId id="431" r:id="rId7"/>
    <p:sldId id="432" r:id="rId8"/>
    <p:sldId id="434" r:id="rId9"/>
    <p:sldId id="424" r:id="rId10"/>
    <p:sldId id="425" r:id="rId11"/>
    <p:sldId id="457" r:id="rId12"/>
    <p:sldId id="471" r:id="rId13"/>
    <p:sldId id="418" r:id="rId14"/>
    <p:sldId id="435" r:id="rId15"/>
    <p:sldId id="460" r:id="rId16"/>
    <p:sldId id="477" r:id="rId17"/>
    <p:sldId id="475" r:id="rId18"/>
    <p:sldId id="476" r:id="rId19"/>
    <p:sldId id="474" r:id="rId20"/>
  </p:sldIdLst>
  <p:sldSz cx="12192000" cy="6858000"/>
  <p:notesSz cx="7105650" cy="102393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A75F8CF-02C2-410E-85C5-DDED7FEC7740}">
          <p14:sldIdLst>
            <p14:sldId id="329"/>
            <p14:sldId id="267"/>
            <p14:sldId id="364"/>
            <p14:sldId id="422"/>
            <p14:sldId id="430"/>
            <p14:sldId id="431"/>
            <p14:sldId id="432"/>
            <p14:sldId id="434"/>
            <p14:sldId id="424"/>
            <p14:sldId id="425"/>
            <p14:sldId id="457"/>
            <p14:sldId id="471"/>
            <p14:sldId id="418"/>
            <p14:sldId id="435"/>
            <p14:sldId id="460"/>
            <p14:sldId id="477"/>
            <p14:sldId id="475"/>
            <p14:sldId id="476"/>
            <p14:sldId id="474"/>
          </p14:sldIdLst>
        </p14:section>
        <p14:section name="Раздел без заголовка" id="{C765C3EA-F114-40A2-9B84-E0077DFE74B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0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6EB141"/>
    <a:srgbClr val="4D5648"/>
    <a:srgbClr val="C4772A"/>
    <a:srgbClr val="5DBCBA"/>
    <a:srgbClr val="66AE9D"/>
    <a:srgbClr val="481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03" autoAdjust="0"/>
  </p:normalViewPr>
  <p:slideViewPr>
    <p:cSldViewPr snapToGrid="0" showGuides="1">
      <p:cViewPr>
        <p:scale>
          <a:sx n="69" d="100"/>
          <a:sy n="69" d="100"/>
        </p:scale>
        <p:origin x="-1200" y="-384"/>
      </p:cViewPr>
      <p:guideLst>
        <p:guide orient="horz" pos="210"/>
        <p:guide pos="3884"/>
      </p:guideLst>
    </p:cSldViewPr>
  </p:slideViewPr>
  <p:outlineViewPr>
    <p:cViewPr>
      <p:scale>
        <a:sx n="33" d="100"/>
        <a:sy n="33" d="100"/>
      </p:scale>
      <p:origin x="0" y="-46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-3216" y="-72"/>
      </p:cViewPr>
      <p:guideLst>
        <p:guide orient="horz" pos="3225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3S\OtdEPP\1.&#1054;&#1041;&#1065;&#1040;&#1071;\&#1048;&#1058;&#1054;&#1043;&#1048;%20&#1057;&#1069;&#1056;\&#1079;&#1072;%202019%20&#1075;&#1086;&#1076;\&#1056;&#1072;&#1089;&#1096;&#1080;&#1088;&#1077;&#1085;&#1085;&#1086;&#1077;_&#1080;&#1090;&#1086;&#1075;&#1080;%202019\&#1087;&#1088;&#1077;&#1079;&#1077;&#1085;&#1090;&#1072;&#1094;&#1080;&#1103;\&#1057;&#1086;&#1079;&#1076;&#1072;&#1085;&#1080;&#1077;%20&#1089;&#1083;&#1072;&#1081;&#1076;&#1086;&#1074;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289278921486499E-2"/>
          <c:y val="0.11328508851069388"/>
          <c:w val="0.5034602963198207"/>
          <c:h val="0.75606142557783962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 b="1">
          <a:solidFill>
            <a:schemeClr val="bg2">
              <a:lumMod val="2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956621056373726"/>
          <c:y val="0.15381011385639931"/>
          <c:w val="0.4411794662309369"/>
          <c:h val="0.71098015873015852"/>
        </c:manualLayout>
      </c:layout>
      <c:pie3DChart>
        <c:varyColors val="1"/>
        <c:ser>
          <c:idx val="0"/>
          <c:order val="0"/>
          <c:spPr>
            <a:solidFill>
              <a:schemeClr val="accent2">
                <a:lumMod val="75000"/>
              </a:schemeClr>
            </a:solidFill>
            <a:effectLst>
              <a:innerShdw blurRad="114300">
                <a:prstClr val="black"/>
              </a:innerShdw>
            </a:effectLst>
          </c:spPr>
          <c:dPt>
            <c:idx val="1"/>
            <c:bubble3D val="1"/>
            <c:spPr>
              <a:solidFill>
                <a:srgbClr val="92D050"/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bubble3D val="1"/>
            <c:spPr>
              <a:solidFill>
                <a:schemeClr val="accent6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3"/>
            <c:bubble3D val="1"/>
            <c:spPr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14300">
                  <a:prstClr val="black"/>
                </a:innerShdw>
              </a:effectLst>
            </c:spPr>
          </c:dPt>
          <c:dPt>
            <c:idx val="4"/>
            <c:bubble3D val="1"/>
            <c:spPr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114300">
                  <a:prstClr val="black"/>
                </a:innerShdw>
              </a:effectLst>
            </c:spPr>
          </c:dPt>
          <c:dLbls>
            <c:dLbl>
              <c:idx val="0"/>
              <c:layout>
                <c:manualLayout>
                  <c:x val="-7.5833049687232909E-2"/>
                  <c:y val="-2.37558798990304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Жилые </a:t>
                    </a:r>
                    <a:r>
                      <a:rPr lang="ru-RU" dirty="0"/>
                      <a:t>здания и помещения 
</a:t>
                    </a:r>
                    <a:r>
                      <a:rPr lang="ru-RU" dirty="0" smtClean="0"/>
                      <a:t>1 877,5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 dirty="0"/>
                      <a:t>Здания                      (кроме жилых) и сооружения, расходы на улучшение земель
</a:t>
                    </a:r>
                    <a:r>
                      <a:rPr lang="ru-RU" sz="1800" dirty="0" smtClean="0"/>
                      <a:t>5 928,5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0.16620363674232139"/>
                  <c:y val="-0.2208043943096569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Машины, оборудование
</a:t>
                    </a:r>
                    <a:r>
                      <a:rPr lang="ru-RU" dirty="0" smtClean="0"/>
                      <a:t>13 017,7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23818237569011375"/>
                  <c:y val="5.1619375424253764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Объекты интеллектуальной собственности</a:t>
                    </a:r>
                    <a:r>
                      <a:rPr lang="ru-RU" dirty="0"/>
                      <a:t>
307,2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6.4652028041615409E-3"/>
                  <c:y val="9.6464428792847737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latin typeface="Times New Roman" pitchFamily="18" charset="0"/>
                        <a:cs typeface="Times New Roman" pitchFamily="18" charset="0"/>
                      </a:rPr>
                      <a:t>Прочие инвестиции</a:t>
                    </a:r>
                  </a:p>
                  <a:p>
                    <a:r>
                      <a:rPr lang="ru-RU" sz="1800" b="1" dirty="0" smtClean="0">
                        <a:latin typeface="Times New Roman" pitchFamily="18" charset="0"/>
                        <a:cs typeface="Times New Roman" pitchFamily="18" charset="0"/>
                      </a:rPr>
                      <a:t>159,7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Лист1!$A$2:$A$6</c:f>
              <c:strCache>
                <c:ptCount val="5"/>
                <c:pt idx="0">
                  <c:v>Жилые здания и помещения </c:v>
                </c:pt>
                <c:pt idx="1">
                  <c:v>Здания (кроме жилых) и сооружения, расходы на улучшение земель</c:v>
                </c:pt>
                <c:pt idx="2">
                  <c:v>Машины, оборудование</c:v>
                </c:pt>
                <c:pt idx="3">
                  <c:v>Объекты интеллектуальной собственности</c:v>
                </c:pt>
                <c:pt idx="4">
                  <c:v>Прочие инвестиции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1877.5</c:v>
                </c:pt>
                <c:pt idx="1">
                  <c:v>5928.5</c:v>
                </c:pt>
                <c:pt idx="2">
                  <c:v>13017.7</c:v>
                </c:pt>
                <c:pt idx="3">
                  <c:v>307.2</c:v>
                </c:pt>
                <c:pt idx="4">
                  <c:v>159.69999999999999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924741113659677"/>
          <c:y val="7.0671646555449871E-2"/>
          <c:w val="0.33909702209414039"/>
          <c:h val="0.86445787026420473"/>
        </c:manualLayout>
      </c:layout>
      <c:overlay val="0"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5784461468193555E-2"/>
          <c:y val="8.6650823993263876E-2"/>
          <c:w val="0.5654221582843999"/>
          <c:h val="0.71092900017788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ЮЛ, всего по Брянской области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5630426804188167E-2"/>
                  <c:y val="-0.17671638468137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260853608376352E-3"/>
                  <c:y val="-8.1194014583332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504341443350539E-2"/>
                  <c:y val="-8.1194014583332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2521707216752686E-3"/>
                  <c:y val="-0.138507436642155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12546</c:v>
                </c:pt>
                <c:pt idx="1">
                  <c:v>20515</c:v>
                </c:pt>
                <c:pt idx="2">
                  <c:v>19235</c:v>
                </c:pt>
                <c:pt idx="3">
                  <c:v>17405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ЮЛ город Брянск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398026808356272E-2"/>
                  <c:y val="-4.29850665441172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302882061988877E-2"/>
                  <c:y val="-1.43283555147057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2188251547638E-2"/>
                  <c:y val="-3.3432829534313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639109690889283E-2"/>
                  <c:y val="-1.91044740196076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8131</c:v>
                </c:pt>
                <c:pt idx="1">
                  <c:v>12177</c:v>
                </c:pt>
                <c:pt idx="2">
                  <c:v>11117</c:v>
                </c:pt>
                <c:pt idx="3">
                  <c:v>10467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322112"/>
        <c:axId val="97323648"/>
        <c:axId val="0"/>
      </c:bar3DChart>
      <c:catAx>
        <c:axId val="9732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7323648"/>
        <c:crosses val="autoZero"/>
        <c:auto val="1"/>
        <c:lblAlgn val="ctr"/>
        <c:lblOffset val="100"/>
        <c:noMultiLvlLbl val="0"/>
      </c:catAx>
      <c:valAx>
        <c:axId val="973236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97322112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>
        <c:manualLayout>
          <c:xMode val="edge"/>
          <c:yMode val="edge"/>
          <c:x val="0.64635941924390272"/>
          <c:y val="6.2268174917254684E-2"/>
          <c:w val="0.33670925937458451"/>
          <c:h val="0.71722257050697935"/>
        </c:manualLayout>
      </c:layout>
      <c:overlay val="0"/>
      <c:txPr>
        <a:bodyPr/>
        <a:lstStyle/>
        <a:p>
          <a:pPr>
            <a:defRPr sz="2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ИП, всего по Брянской области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9.3750000000000239E-3"/>
                  <c:y val="-6.49746192893401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673E-2"/>
                  <c:y val="-3.6548223350253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3750000000000066E-3"/>
                  <c:y val="-2.84263959390862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00000000000001E-2"/>
                  <c:y val="-6.0913705583756354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31 139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27292</c:v>
                </c:pt>
                <c:pt idx="1">
                  <c:v>32032</c:v>
                </c:pt>
                <c:pt idx="2">
                  <c:v>32215</c:v>
                </c:pt>
                <c:pt idx="3">
                  <c:v>31139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ИП город Брянск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513861548556432E-2"/>
                  <c:y val="-8.12182741116750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805118110253E-2"/>
                  <c:y val="-4.46700507614213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777805118110253E-2"/>
                  <c:y val="-3.6548223350253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4374917979002717E-2"/>
                  <c:y val="-5.27918781725888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11874</c:v>
                </c:pt>
                <c:pt idx="1">
                  <c:v>13568</c:v>
                </c:pt>
                <c:pt idx="2">
                  <c:v>13778</c:v>
                </c:pt>
                <c:pt idx="3">
                  <c:v>13096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073856"/>
        <c:axId val="100075392"/>
        <c:axId val="0"/>
      </c:bar3DChart>
      <c:catAx>
        <c:axId val="10007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075392"/>
        <c:crosses val="autoZero"/>
        <c:auto val="1"/>
        <c:lblAlgn val="ctr"/>
        <c:lblOffset val="100"/>
        <c:noMultiLvlLbl val="0"/>
      </c:catAx>
      <c:valAx>
        <c:axId val="1000753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00073856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layout>
        <c:manualLayout>
          <c:xMode val="edge"/>
          <c:yMode val="edge"/>
          <c:x val="0.64929969601874726"/>
          <c:y val="5.72561408547336E-2"/>
          <c:w val="0.33763262795275611"/>
          <c:h val="0.58155609736600167"/>
        </c:manualLayout>
      </c:layout>
      <c:overlay val="0"/>
      <c:txPr>
        <a:bodyPr/>
        <a:lstStyle/>
        <a:p>
          <a:pPr>
            <a:defRPr sz="2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714705700877261E-2"/>
          <c:y val="0.20328522233578422"/>
          <c:w val="0.57616952541551869"/>
          <c:h val="0.701767242395605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ЮЛ и ИП в разрезе основных видов деятельности, %</c:v>
                </c:pt>
              </c:strCache>
            </c:strRef>
          </c:tx>
          <c:explosion val="13"/>
          <c:dLbls>
            <c:dLbl>
              <c:idx val="9"/>
              <c:layout>
                <c:manualLayout>
                  <c:x val="3.0152509345422723E-2"/>
                  <c:y val="-1.289849742587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торговля</c:v>
                </c:pt>
                <c:pt idx="1">
                  <c:v>транспортировка и хранение</c:v>
                </c:pt>
                <c:pt idx="2">
                  <c:v>деятельность в области  культуры и спорта</c:v>
                </c:pt>
                <c:pt idx="3">
                  <c:v>обрабатывающее производство</c:v>
                </c:pt>
                <c:pt idx="4">
                  <c:v>строительство</c:v>
                </c:pt>
                <c:pt idx="5">
                  <c:v>деятельность в области информации и связи</c:v>
                </c:pt>
                <c:pt idx="6">
                  <c:v>деятельность с недвижимым имуществом</c:v>
                </c:pt>
                <c:pt idx="7">
                  <c:v>услуги гостинниц и предприятий общественного питания</c:v>
                </c:pt>
                <c:pt idx="8">
                  <c:v>административная деятельность</c:v>
                </c:pt>
                <c:pt idx="9">
                  <c:v>прочие виды экономической деятельности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38.4</c:v>
                </c:pt>
                <c:pt idx="1">
                  <c:v>10.8</c:v>
                </c:pt>
                <c:pt idx="2">
                  <c:v>1.3</c:v>
                </c:pt>
                <c:pt idx="3" formatCode="0.0">
                  <c:v>7</c:v>
                </c:pt>
                <c:pt idx="4">
                  <c:v>8.7000000000000011</c:v>
                </c:pt>
                <c:pt idx="5" formatCode="0.0">
                  <c:v>3</c:v>
                </c:pt>
                <c:pt idx="6">
                  <c:v>6.5</c:v>
                </c:pt>
                <c:pt idx="7">
                  <c:v>2.2000000000000002</c:v>
                </c:pt>
                <c:pt idx="8">
                  <c:v>3.2</c:v>
                </c:pt>
                <c:pt idx="9">
                  <c:v>9.2000000000000011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130295914256226"/>
          <c:y val="5.2893467449878842E-3"/>
          <c:w val="0.39480816205053093"/>
          <c:h val="0.99471065325501229"/>
        </c:manualLayout>
      </c:layout>
      <c:overlay val="0"/>
      <c:txPr>
        <a:bodyPr/>
        <a:lstStyle/>
        <a:p>
          <a:pPr>
            <a:defRPr sz="1800" b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29166521974999E-2"/>
          <c:y val="2.6528362180316154E-2"/>
          <c:w val="0.68780650518304842"/>
          <c:h val="0.8095988995192234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5.2341597796143335E-2"/>
                  <c:y val="-2.3460410557184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  <c:pt idx="5">
                  <c:v>2019 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2669.2</c:v>
                </c:pt>
                <c:pt idx="1">
                  <c:v>2626.3</c:v>
                </c:pt>
                <c:pt idx="2">
                  <c:v>2748.7</c:v>
                </c:pt>
                <c:pt idx="3">
                  <c:v>2852.1</c:v>
                </c:pt>
                <c:pt idx="4">
                  <c:v>3060.5</c:v>
                </c:pt>
                <c:pt idx="5">
                  <c:v>3119.8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58016"/>
        <c:axId val="89563904"/>
      </c:lineChart>
      <c:catAx>
        <c:axId val="8955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89563904"/>
        <c:crosses val="autoZero"/>
        <c:auto val="1"/>
        <c:lblAlgn val="ctr"/>
        <c:lblOffset val="100"/>
        <c:noMultiLvlLbl val="0"/>
      </c:catAx>
      <c:valAx>
        <c:axId val="89563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55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89584437813105"/>
          <c:y val="0.25010054951878641"/>
          <c:w val="0.24997887501649493"/>
          <c:h val="0.26827864920694072"/>
        </c:manualLayout>
      </c:layout>
      <c:overlay val="0"/>
      <c:txPr>
        <a:bodyPr/>
        <a:lstStyle/>
        <a:p>
          <a:pPr>
            <a:defRPr sz="3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987303086147124E-2"/>
          <c:y val="7.4247533462749302E-2"/>
          <c:w val="0.5301861638668468"/>
          <c:h val="0.833225583644150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налоговые и неналоговые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0802185434016988E-3"/>
                  <c:y val="-6.950533847214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426921633968648E-3"/>
                  <c:y val="-3.3465533338441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120327815102546E-2"/>
                  <c:y val="-2.5742717952647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2852.1</c:v>
                </c:pt>
                <c:pt idx="1">
                  <c:v>3060.5</c:v>
                </c:pt>
                <c:pt idx="2">
                  <c:v>3119.8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поступления по НДФЛ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684719535783382E-2"/>
                  <c:y val="-2.2160664819944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263700838168972E-2"/>
                  <c:y val="-2.216066481994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158607350096769E-2"/>
                  <c:y val="-2.9547553093259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1223.7</c:v>
                </c:pt>
                <c:pt idx="1">
                  <c:v>1365.9</c:v>
                </c:pt>
                <c:pt idx="2">
                  <c:v>1503.4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201152"/>
        <c:axId val="97211136"/>
        <c:axId val="0"/>
      </c:bar3DChart>
      <c:catAx>
        <c:axId val="9720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97211136"/>
        <c:crosses val="autoZero"/>
        <c:auto val="1"/>
        <c:lblAlgn val="ctr"/>
        <c:lblOffset val="100"/>
        <c:noMultiLvlLbl val="0"/>
      </c:catAx>
      <c:valAx>
        <c:axId val="97211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2011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3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налоговых и неналоговых платежей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220258584258598E-2"/>
                  <c:y val="-7.6216710513780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53735575513326E-2"/>
                  <c:y val="-4.52536718675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960344779011462E-2"/>
                  <c:y val="-3.5726583053334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2852.1</c:v>
                </c:pt>
                <c:pt idx="1">
                  <c:v>3060.5</c:v>
                </c:pt>
                <c:pt idx="2">
                  <c:v>3119.8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имущество физичесх лиц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187146550811043E-2"/>
                  <c:y val="-6.191782548323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037037037037097E-2"/>
                  <c:y val="-5.555555555555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420623542065811E-2"/>
                  <c:y val="-9.8419328437760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119</c:v>
                </c:pt>
                <c:pt idx="1">
                  <c:v>308.3</c:v>
                </c:pt>
                <c:pt idx="2">
                  <c:v>382.4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150272"/>
        <c:axId val="100160256"/>
        <c:axId val="0"/>
      </c:bar3DChart>
      <c:catAx>
        <c:axId val="10015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00160256"/>
        <c:crosses val="autoZero"/>
        <c:auto val="1"/>
        <c:lblAlgn val="ctr"/>
        <c:lblOffset val="100"/>
        <c:noMultiLvlLbl val="0"/>
      </c:catAx>
      <c:valAx>
        <c:axId val="100160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150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50424539049126"/>
          <c:y val="0.1658791815105462"/>
          <c:w val="0.32249575460950897"/>
          <c:h val="0.47769986069445741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0.20027</cdr:x>
      <cdr:y>0.67639</cdr:y>
    </cdr:from>
    <cdr:to>
      <cdr:x>0.20859</cdr:x>
      <cdr:y>0.79884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flipH="1">
          <a:off x="1099740" y="2495775"/>
          <a:ext cx="45719" cy="45183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0.06118</cdr:x>
      <cdr:y>0.50146</cdr:y>
    </cdr:from>
    <cdr:to>
      <cdr:x>0.10232</cdr:x>
      <cdr:y>0.51385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335953" y="1850315"/>
          <a:ext cx="225910" cy="4571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0.09611</cdr:x>
      <cdr:y>0.33671</cdr:y>
    </cdr:from>
    <cdr:to>
      <cdr:x>0.15077</cdr:x>
      <cdr:y>0.38734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>
          <a:off x="529590" y="1430767"/>
          <a:ext cx="301214" cy="21515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11B8E-B982-4F8B-B6D4-EF5DA907CA86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5025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313" y="9725025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1EA7-7780-4893-B29A-1447676378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20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F949BE-7A9B-418C-B00F-5F8C2057E1AF}" type="datetimeFigureOut">
              <a:rPr lang="ru-RU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3625" cy="3455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927600"/>
            <a:ext cx="5683250" cy="4032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6613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6613"/>
            <a:ext cx="3079750" cy="5127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29ADB8-5F37-420F-A64E-C6A4F1A4E4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8353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3625" cy="3455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A895AA-2949-40C6-92FB-5B9E639D167F}" type="slidenum">
              <a:rPr lang="ru-RU" altLang="ru-RU">
                <a:latin typeface="Calibri" panose="020F0502020204030204" pitchFamily="34" charset="0"/>
              </a:rPr>
              <a:pPr/>
              <a:t>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2" y="-924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5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7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0EF9B0-EA3F-4741-A5FC-082A275DE724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2C0C0-FDC7-45BD-8261-4317334DA0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273294-31F2-4ED9-A49D-C6D97F0CFDF0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8F7A9-476C-4AF5-9DF7-9F7AFAEEC7B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89195E-AFD1-4617-89D5-22FF9E2E8F00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238CE-4730-45B7-807E-E80B0669AF5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19478D-4A9D-4CF6-B88C-183C939E0B02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867D6-ECAE-4BC5-BB7A-8089664D857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2" y="-924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9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166791-FBF9-45AF-8EC1-6EBC091F1AE1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C4D69-6FCB-4D77-8B00-F74458A3109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2DAA5-8834-44E9-B74A-1AC6F1CFEAFB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D1ECC-A6FC-4543-9677-571A0B5EB25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1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07206-E11E-4647-B492-54B3D1A898CB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D9DA4-F637-42E8-9644-682140E3870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836535-7B3E-4CDC-B4EF-701E640AEB97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A4E30-4C36-42C9-A283-8964350386F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73CF58-7F97-420B-B0D4-9466B79E8EC2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5C780-556E-474D-81D5-7EA7AD50A5F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2" y="1576105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8" y="2618913"/>
            <a:ext cx="5077038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6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1186DA-9B2A-43B8-8B56-32FC1EB28FD0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1051069-9D02-47D8-A4BD-03EA15E1425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30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41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01D88A-2284-44CE-ABC0-E9E4944A7BE2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8C275-8F1C-4FCC-99AB-6ADF26D4F73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2" y="5051294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1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1100630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5EA0D3F-101B-49B2-85EE-16DA8FA1B471}" type="datetimeFigureOut">
              <a:rPr lang="ru-RU" smtClean="0"/>
              <a:pPr>
                <a:defRPr/>
              </a:pPr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20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5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94D18A3-D6C0-4C6C-952D-0566EE6E0ED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ga32.ru/uploads/2019/09/bga32-ru-Investpasport-2019.pdf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bga32.ru/ekonomika-i-investicii/obratnaya-svyaz-s-investorom/" TargetMode="Externa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22350" y="865189"/>
            <a:ext cx="10147300" cy="502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4870451" y="29289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310247"/>
              </p:ext>
            </p:extLst>
          </p:nvPr>
        </p:nvGraphicFramePr>
        <p:xfrm>
          <a:off x="909637" y="865188"/>
          <a:ext cx="9853842" cy="470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153478" y="326580"/>
            <a:ext cx="788504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Объем инвестиций в основной капитал </a:t>
            </a:r>
            <a:endParaRPr lang="ru-RU" sz="3200" dirty="0" smtClean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21 290,6 млн. </a:t>
            </a: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рублей</a:t>
            </a:r>
          </a:p>
        </p:txBody>
      </p:sp>
      <p:pic>
        <p:nvPicPr>
          <p:cNvPr id="12" name="Рисунок 13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365" y="5886451"/>
            <a:ext cx="796924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3651"/>
              </p:ext>
            </p:extLst>
          </p:nvPr>
        </p:nvGraphicFramePr>
        <p:xfrm>
          <a:off x="1819753" y="1403798"/>
          <a:ext cx="9349897" cy="466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6" y="1018851"/>
            <a:ext cx="4419604" cy="283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18851"/>
            <a:ext cx="4419604" cy="283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19" y="4023544"/>
            <a:ext cx="4359275" cy="283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" y="427395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ВВЕДЕНЫ В ЭКСПЛУАТАЦИЮ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285" y="4169298"/>
            <a:ext cx="249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ПРИСТРОЙКА К Д/С № 155 «СВЕТЛЯЧОК»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0733" y="1343891"/>
            <a:ext cx="2549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ул.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Новозыбковкой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Фокинском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р-не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ttp://bga32.ru/uploads/2019/06/bga32-ru-Svetlyachok-389-1024x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09" y="3964485"/>
            <a:ext cx="4219545" cy="281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55920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763" y="227357"/>
            <a:ext cx="12192000" cy="762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Инициативное бюджетирование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1988" name="Picture 4" descr="https://www.tbilisskoe-sp.ru/upload/in%20bud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474" y="892844"/>
            <a:ext cx="4315440" cy="41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674" y="831272"/>
            <a:ext cx="705196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Impact" panose="020B0806030902050204" pitchFamily="34" charset="0"/>
              </a:rPr>
              <a:t>Благоустроено </a:t>
            </a:r>
            <a:r>
              <a:rPr lang="ru-RU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14</a:t>
            </a:r>
            <a:r>
              <a:rPr lang="ru-RU" sz="3600" dirty="0" smtClean="0">
                <a:latin typeface="Impact" panose="020B0806030902050204" pitchFamily="34" charset="0"/>
              </a:rPr>
              <a:t> локальных территорий, </a:t>
            </a:r>
          </a:p>
          <a:p>
            <a:r>
              <a:rPr lang="ru-RU" sz="3600" dirty="0" smtClean="0">
                <a:latin typeface="Impact" panose="020B0806030902050204" pitchFamily="34" charset="0"/>
              </a:rPr>
              <a:t>Из них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9</a:t>
            </a:r>
            <a:r>
              <a:rPr lang="ru-RU" sz="3600" dirty="0" smtClean="0">
                <a:latin typeface="Impact" panose="020B0806030902050204" pitchFamily="34" charset="0"/>
              </a:rPr>
              <a:t> территории  – в сфере ЖКХ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3</a:t>
            </a:r>
            <a:r>
              <a:rPr lang="ru-RU" sz="3600" dirty="0" smtClean="0">
                <a:latin typeface="Impact" panose="020B0806030902050204" pitchFamily="34" charset="0"/>
              </a:rPr>
              <a:t> территории – в сфере культуры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2</a:t>
            </a:r>
            <a:r>
              <a:rPr lang="ru-RU" sz="3600" dirty="0" smtClean="0">
                <a:latin typeface="Impact" panose="020B0806030902050204" pitchFamily="34" charset="0"/>
              </a:rPr>
              <a:t> территории – в сфере физической культуры и спорта</a:t>
            </a:r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1673" y="5486401"/>
            <a:ext cx="11774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Impact" panose="020B0806030902050204" pitchFamily="34" charset="0"/>
              </a:rPr>
              <a:t>Жители города Брянска направили на благоустройство территорий  </a:t>
            </a:r>
            <a:endParaRPr lang="ru-RU" sz="36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649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7455"/>
            <a:ext cx="12192000" cy="734291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Привлечение внешних инвестиций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4" descr="https://www.gymnasium4br.ru/images/aside/bga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62" y="935891"/>
            <a:ext cx="6109084" cy="17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383" y="935890"/>
            <a:ext cx="537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РАЗМЕЩЕНИЕ ИНФОРМАЦИИ НА ОФИЦИАЛЬНОМ САЙТЕ БРЯНСКОЙ ГОРОДСКОЙ АДМИНИСТРАЦИИ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37" y="2706192"/>
            <a:ext cx="4017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 Ежегодно публикуется инвестиционный паспорт города Брянска</a:t>
            </a:r>
            <a:endParaRPr lang="ru-RU" sz="2400" dirty="0">
              <a:latin typeface="Impact" panose="020B0806030902050204" pitchFamily="34" charset="0"/>
            </a:endParaRPr>
          </a:p>
        </p:txBody>
      </p:sp>
      <p:pic>
        <p:nvPicPr>
          <p:cNvPr id="1028" name="Picture 4" descr="http://bga32.ru/uploads/2019/09/bga32-ru-Investpasport-2019-240x34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" y="2315165"/>
            <a:ext cx="2286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братная связь с инвестором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78" y="3760774"/>
            <a:ext cx="3290836" cy="23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52508" y="2890856"/>
            <a:ext cx="423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Работает канал прямой связи инвесторов и руководства БГА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837" y="3878536"/>
            <a:ext cx="6553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РЕАЛИЗУЕТСЯ: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Стратегия социально-экономического развития до 2030 года;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Инвестиционная декларация города Брянска;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Стандарт деятельности БГА по обеспечению благоприятного инвестиционного климата.</a:t>
            </a:r>
            <a:endParaRPr lang="ru-RU" sz="2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2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8" y="52985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СТРОИТЕЛЬНЫЕ И ПРОЕКТНЫЕ РАБОТЫ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555528"/>
            <a:ext cx="12192000" cy="1302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81E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59" y="972291"/>
            <a:ext cx="7028761" cy="1402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12</a:t>
            </a:r>
            <a:r>
              <a:rPr lang="ru-RU" sz="2400" dirty="0" smtClean="0">
                <a:latin typeface="Impact" panose="020B0806030902050204" pitchFamily="34" charset="0"/>
              </a:rPr>
              <a:t>  объектов образования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2</a:t>
            </a:r>
            <a:r>
              <a:rPr lang="ru-RU" sz="2400" dirty="0" smtClean="0">
                <a:latin typeface="Impact" panose="020B0806030902050204" pitchFamily="34" charset="0"/>
              </a:rPr>
              <a:t>  объекта физической культуры и спорта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8</a:t>
            </a:r>
            <a:r>
              <a:rPr lang="ru-RU" sz="2400" dirty="0" smtClean="0">
                <a:latin typeface="Impact" panose="020B0806030902050204" pitchFamily="34" charset="0"/>
              </a:rPr>
              <a:t> объектов коммунального хозяйства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3717" y="2418457"/>
            <a:ext cx="890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Impact" panose="020B0806030902050204" pitchFamily="34" charset="0"/>
              </a:rPr>
              <a:t>Построено </a:t>
            </a:r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3 621</a:t>
            </a:r>
            <a:r>
              <a:rPr lang="ru-RU" sz="2400" dirty="0" smtClean="0"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квартира</a:t>
            </a:r>
            <a:r>
              <a:rPr lang="ru-RU" sz="2400" dirty="0" smtClean="0">
                <a:latin typeface="Impact" panose="020B0806030902050204" pitchFamily="34" charset="0"/>
              </a:rPr>
              <a:t>, общей площадью </a:t>
            </a:r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216,3 тыс. м²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Impact" panose="020B0806030902050204" pitchFamily="34" charset="0"/>
              </a:rPr>
              <a:t>Индивидуальными застройщиками введено </a:t>
            </a:r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18,1 тыс.м²</a:t>
            </a:r>
            <a:endParaRPr lang="ru-RU" sz="28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40966" name="Picture 6" descr="http://www.bryanskobl.ru/img/news/2016/02841t001402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" y="4849090"/>
            <a:ext cx="3162962" cy="1897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98" y="3695263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КОМПЛЕКСНОЕ ОСВОЕНИЕ ТЕРРИТОРИЙ</a:t>
            </a:r>
            <a:endParaRPr lang="ru-RU" sz="3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58" y="4280038"/>
            <a:ext cx="2854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Impact" panose="020B0806030902050204" pitchFamily="34" charset="0"/>
              </a:rPr>
              <a:t>СТАРЫЙ АЭРОПОРТ</a:t>
            </a:r>
            <a:endParaRPr lang="ru-RU" sz="2000" dirty="0">
              <a:latin typeface="Impact" panose="020B0806030902050204" pitchFamily="34" charset="0"/>
            </a:endParaRPr>
          </a:p>
        </p:txBody>
      </p:sp>
      <p:pic>
        <p:nvPicPr>
          <p:cNvPr id="40968" name="Picture 8" descr="https://pp.userapi.com/c845020/v845020898/12c199/hHUpTX1fhh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60" y="4849091"/>
            <a:ext cx="3048560" cy="1940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2860" y="4315689"/>
            <a:ext cx="286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Impact" panose="020B0806030902050204" pitchFamily="34" charset="0"/>
              </a:rPr>
              <a:t>УЛ. РОМАНА БРЯНСКОГО</a:t>
            </a:r>
            <a:endParaRPr lang="ru-RU" sz="2000" dirty="0">
              <a:latin typeface="Impact" panose="020B0806030902050204" pitchFamily="34" charset="0"/>
            </a:endParaRPr>
          </a:p>
        </p:txBody>
      </p:sp>
      <p:pic>
        <p:nvPicPr>
          <p:cNvPr id="40970" name="Picture 10" descr="http://snip1.ru/house/wp-content/uploads/2015/05/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05" y="4854007"/>
            <a:ext cx="3137550" cy="193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8281" y="4315690"/>
            <a:ext cx="1696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Impact" panose="020B0806030902050204" pitchFamily="34" charset="0"/>
              </a:rPr>
              <a:t>УЛ. </a:t>
            </a:r>
            <a:r>
              <a:rPr lang="ru-RU" sz="2000" dirty="0">
                <a:latin typeface="Impact" panose="020B0806030902050204" pitchFamily="34" charset="0"/>
              </a:rPr>
              <a:t>Ф</a:t>
            </a:r>
            <a:r>
              <a:rPr lang="ru-RU" sz="2000" dirty="0" smtClean="0">
                <a:latin typeface="Impact" panose="020B0806030902050204" pitchFamily="34" charset="0"/>
              </a:rPr>
              <a:t>ЛОТСКАЯ</a:t>
            </a:r>
            <a:endParaRPr lang="ru-RU" sz="2000" dirty="0">
              <a:latin typeface="Impact" panose="020B0806030902050204" pitchFamily="34" charset="0"/>
            </a:endParaRPr>
          </a:p>
        </p:txBody>
      </p:sp>
      <p:pic>
        <p:nvPicPr>
          <p:cNvPr id="40971" name="Picture 11" descr="C:\Users\ekopig2\AppData\Local\Temp\Rar$DI18.405\^092DF120C7C377C0587A5C2705A648598731955D8967084F75^pimgpsh_mobile_save_dis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83" y="4849090"/>
            <a:ext cx="2948116" cy="1930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05238" y="4324286"/>
            <a:ext cx="2225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Impact" panose="020B0806030902050204" pitchFamily="34" charset="0"/>
              </a:rPr>
              <a:t>УЛ. </a:t>
            </a:r>
            <a:r>
              <a:rPr lang="ru-RU" sz="2000" dirty="0">
                <a:latin typeface="Impact" panose="020B0806030902050204" pitchFamily="34" charset="0"/>
              </a:rPr>
              <a:t>К</a:t>
            </a:r>
            <a:r>
              <a:rPr lang="ru-RU" sz="2000" dirty="0" smtClean="0">
                <a:latin typeface="Impact" panose="020B0806030902050204" pitchFamily="34" charset="0"/>
              </a:rPr>
              <a:t>ОММУНАРОВ</a:t>
            </a:r>
            <a:endParaRPr lang="ru-RU" sz="2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0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949867"/>
              </p:ext>
            </p:extLst>
          </p:nvPr>
        </p:nvGraphicFramePr>
        <p:xfrm>
          <a:off x="4236" y="914404"/>
          <a:ext cx="12187767" cy="265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008833"/>
              </p:ext>
            </p:extLst>
          </p:nvPr>
        </p:nvGraphicFramePr>
        <p:xfrm>
          <a:off x="0" y="3573466"/>
          <a:ext cx="12192000" cy="312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8135" y="628830"/>
            <a:ext cx="12192000" cy="53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КОЛИЧЕСТВО ЗАРЕГИСТРИРОВАННЫХ СУБЪЕКТОВ ПРЕДПРИНИМАТЕЛЬСТВА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3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9712"/>
            <a:ext cx="12192000" cy="78970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Структура субъектов малого и среднего предпринимательства по видам деятельности внесенных в Реестр по состоянию на 01.01.2019</a:t>
            </a:r>
            <a:b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endParaRPr lang="ru-RU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020350"/>
              </p:ext>
            </p:extLst>
          </p:nvPr>
        </p:nvGraphicFramePr>
        <p:xfrm>
          <a:off x="1132903" y="1717083"/>
          <a:ext cx="10058400" cy="495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591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926474" y="872693"/>
            <a:ext cx="4981892" cy="1274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5636" y="2631260"/>
            <a:ext cx="5520000" cy="7522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Приняли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участие в мероприятиях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282 субъекта предпринимательства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4778" y="3383482"/>
            <a:ext cx="5591004" cy="14933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Получили имущественную поддержку в виде:</a:t>
            </a:r>
          </a:p>
          <a:p>
            <a:pPr eaLnBrk="1" hangingPunct="1"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аренды 169 муниципальных помещений;</a:t>
            </a:r>
          </a:p>
          <a:p>
            <a:pPr eaLnBrk="1" hangingPunct="1">
              <a:defRPr/>
            </a:pPr>
            <a:r>
              <a:rPr lang="ru-RU" sz="1600" b="1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приобретения в собственность 35 муниципальных помещений</a:t>
            </a:r>
          </a:p>
          <a:p>
            <a:pPr eaLnBrk="1" hangingPunct="1"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130 мест для размещения нестационарных торговых объектов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289" y="4932218"/>
            <a:ext cx="5493803" cy="11324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Проконсультировано по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«горячей линии»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167 граждан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Размещено на сайте БГА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82 информации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4779" y="6137564"/>
            <a:ext cx="5520000" cy="7012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бесплатных юридических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51658" y="2479140"/>
            <a:ext cx="4956708" cy="19796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Получено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поручительств на сумму 43,6 млн. рублей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Брянский гарантийный фонд»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51660" y="4783138"/>
            <a:ext cx="4956708" cy="19796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Получено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285  микрозаймов на сумму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263,0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рублей </a:t>
            </a:r>
          </a:p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Брянская микрокредитная компания»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Микрофинансовый фонд «Новый мир»</a:t>
            </a:r>
          </a:p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развития малого и среднего предпринимательства Брянской области»)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751660" y="4548982"/>
            <a:ext cx="1200000" cy="468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4400">
              <a:solidFill>
                <a:prstClr val="white"/>
              </a:solidFill>
            </a:endParaRPr>
          </a:p>
        </p:txBody>
      </p:sp>
      <p:pic>
        <p:nvPicPr>
          <p:cNvPr id="8204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0" y="872693"/>
            <a:ext cx="5489122" cy="1710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89372"/>
            <a:ext cx="12192000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ПОДДЕРЖКА СУБЪЕКТОВ МАЛОГО И СРЕДНЕГО ПРЕДПРИНИМАТЕЛЬСТВА 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751660" y="2958537"/>
            <a:ext cx="1200000" cy="468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4400">
              <a:solidFill>
                <a:prstClr val="white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726475" y="6064649"/>
            <a:ext cx="1200000" cy="468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4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65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52" y="583894"/>
            <a:ext cx="12192000" cy="91440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Impact" pitchFamily="34" charset="0"/>
              </a:rPr>
              <a:t>Динамика поступлений налоговых и неналоговых доходов  </a:t>
            </a:r>
            <a:br>
              <a:rPr lang="ru-RU" sz="3200" dirty="0">
                <a:solidFill>
                  <a:srgbClr val="002060"/>
                </a:solidFill>
                <a:latin typeface="Impact" pitchFamily="34" charset="0"/>
              </a:rPr>
            </a:br>
            <a:r>
              <a:rPr lang="ru-RU" sz="3200" dirty="0">
                <a:solidFill>
                  <a:srgbClr val="002060"/>
                </a:solidFill>
                <a:latin typeface="Impact" pitchFamily="34" charset="0"/>
              </a:rPr>
              <a:t>в бюджет города Брянска </a:t>
            </a:r>
            <a:r>
              <a:rPr lang="ru-RU" sz="3200" dirty="0" smtClean="0">
                <a:solidFill>
                  <a:srgbClr val="002060"/>
                </a:solidFill>
                <a:latin typeface="Impact" pitchFamily="34" charset="0"/>
              </a:rPr>
              <a:t>(млн. рублей)</a:t>
            </a:r>
            <a:endParaRPr lang="ru-RU" sz="3200" dirty="0">
              <a:solidFill>
                <a:srgbClr val="002060"/>
              </a:solidFill>
              <a:latin typeface="Impact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23297848"/>
              </p:ext>
            </p:extLst>
          </p:nvPr>
        </p:nvGraphicFramePr>
        <p:xfrm>
          <a:off x="1057620" y="1850834"/>
          <a:ext cx="10366873" cy="526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6895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20336"/>
            <a:ext cx="12192000" cy="73813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Impact" pitchFamily="34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Impact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Impact" pitchFamily="34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Impact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Impact" pitchFamily="34" charset="0"/>
              </a:rPr>
              <a:t>Динамика </a:t>
            </a:r>
            <a:r>
              <a:rPr lang="ru-RU" sz="3200" b="1" dirty="0">
                <a:solidFill>
                  <a:srgbClr val="002060"/>
                </a:solidFill>
                <a:latin typeface="Impact" pitchFamily="34" charset="0"/>
              </a:rPr>
              <a:t>поступлений налога на доходы физических лиц  в бюджет города Брянска  </a:t>
            </a:r>
            <a:br>
              <a:rPr lang="ru-RU" sz="3200" b="1" dirty="0">
                <a:solidFill>
                  <a:srgbClr val="002060"/>
                </a:solidFill>
                <a:latin typeface="Impact" pitchFamily="34" charset="0"/>
              </a:rPr>
            </a:br>
            <a:endParaRPr lang="ru-RU" sz="3200" dirty="0">
              <a:solidFill>
                <a:srgbClr val="002060"/>
              </a:solidFill>
              <a:latin typeface="Impact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26885068"/>
              </p:ext>
            </p:extLst>
          </p:nvPr>
        </p:nvGraphicFramePr>
        <p:xfrm>
          <a:off x="1630499" y="1588551"/>
          <a:ext cx="9430437" cy="4933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345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33006534"/>
              </p:ext>
            </p:extLst>
          </p:nvPr>
        </p:nvGraphicFramePr>
        <p:xfrm>
          <a:off x="1026404" y="1233889"/>
          <a:ext cx="10186932" cy="533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7456" y="275422"/>
            <a:ext cx="11644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Impact" pitchFamily="34" charset="0"/>
              </a:rPr>
              <a:t>Динамика поступлений налога на имущество в бюджет города </a:t>
            </a:r>
            <a:r>
              <a:rPr lang="ru-RU" sz="3200" dirty="0" smtClean="0">
                <a:solidFill>
                  <a:srgbClr val="002060"/>
                </a:solidFill>
                <a:latin typeface="Impact" pitchFamily="34" charset="0"/>
              </a:rPr>
              <a:t>Брянска (</a:t>
            </a:r>
            <a:r>
              <a:rPr lang="ru-RU" sz="3200" dirty="0">
                <a:solidFill>
                  <a:srgbClr val="002060"/>
                </a:solidFill>
                <a:latin typeface="Impact" pitchFamily="34" charset="0"/>
              </a:rPr>
              <a:t>млн. рублей) </a:t>
            </a:r>
          </a:p>
        </p:txBody>
      </p:sp>
    </p:spTree>
    <p:extLst>
      <p:ext uri="{BB962C8B-B14F-4D97-AF65-F5344CB8AC3E}">
        <p14:creationId xmlns:p14="http://schemas.microsoft.com/office/powerpoint/2010/main" val="79561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89783" y="515653"/>
            <a:ext cx="10147300" cy="578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4870451" y="23193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5054601" y="1221763"/>
            <a:ext cx="5429682" cy="937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00"/>
              </a:lnSpc>
              <a:spcAft>
                <a:spcPts val="0"/>
              </a:spcAft>
              <a:defRPr/>
            </a:pPr>
            <a:endParaRPr lang="ru-RU" altLang="ru-RU" sz="2000" dirty="0" smtClean="0">
              <a:ln>
                <a:solidFill>
                  <a:schemeClr val="bg1"/>
                </a:solidFill>
              </a:ln>
              <a:latin typeface="Impact" panose="020B0806030902050204" pitchFamily="34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Срок реализации проекта - 2016 - 2020 гг.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Объем инвестиций в 2019 г. – 3 335,7 млн. руб</a:t>
            </a: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altLang="ru-RU" dirty="0" smtClean="0">
              <a:ln>
                <a:solidFill>
                  <a:schemeClr val="bg1"/>
                </a:solidFill>
              </a:ln>
              <a:latin typeface="Impact" panose="020B0806030902050204" pitchFamily="34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242371"/>
            <a:ext cx="12192000" cy="979393"/>
          </a:xfrm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Крупные инвестиционные проекты предприятий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05055" y="3094249"/>
            <a:ext cx="85991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9" name="Текст 4"/>
          <p:cNvSpPr txBox="1">
            <a:spLocks/>
          </p:cNvSpPr>
          <p:nvPr/>
        </p:nvSpPr>
        <p:spPr>
          <a:xfrm>
            <a:off x="7031647" y="2319338"/>
            <a:ext cx="5160354" cy="7749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Срок реализации проекта - 2013-2022 гг.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000" dirty="0" smtClean="0">
                <a:ln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Объем инвестиций в 2019 – 3 570 млн. руб.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ru-RU" altLang="ru-RU" sz="2000" dirty="0" smtClean="0">
              <a:ln>
                <a:solidFill>
                  <a:schemeClr val="bg1"/>
                </a:solidFill>
              </a:ln>
              <a:latin typeface="Impact" panose="020B080603090205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365" y="5886451"/>
            <a:ext cx="796924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1" y="1010325"/>
            <a:ext cx="3788780" cy="169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2" y="1992731"/>
            <a:ext cx="2795984" cy="162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6" y="3094249"/>
            <a:ext cx="3264476" cy="197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282" y="3617469"/>
            <a:ext cx="519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Impact" pitchFamily="34" charset="0"/>
              </a:rPr>
              <a:t>Срок реализации проекта – 2017-2024 гг.</a:t>
            </a:r>
          </a:p>
          <a:p>
            <a:r>
              <a:rPr lang="ru-RU" sz="2000" dirty="0" smtClean="0">
                <a:latin typeface="Impact" pitchFamily="34" charset="0"/>
              </a:rPr>
              <a:t>Объём инвестиций в 2019 – 782,8 млн. рублей</a:t>
            </a:r>
          </a:p>
        </p:txBody>
      </p:sp>
      <p:pic>
        <p:nvPicPr>
          <p:cNvPr id="44040" name="Picture 8" descr="http://baz32.ru/bitrix/templates/aspro-allcorp2/images/logo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64" y="4398496"/>
            <a:ext cx="1995566" cy="18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90697" y="4758557"/>
            <a:ext cx="4828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Impact" pitchFamily="34" charset="0"/>
              </a:rPr>
              <a:t>Срок реализации проекта – 2016-2022 гг.</a:t>
            </a:r>
          </a:p>
          <a:p>
            <a:r>
              <a:rPr lang="ru-RU" sz="2000" dirty="0" smtClean="0">
                <a:latin typeface="Impact" pitchFamily="34" charset="0"/>
              </a:rPr>
              <a:t>Объём инвестиций в 2019 – 764,0 млн. руб.</a:t>
            </a:r>
            <a:endParaRPr lang="ru-RU" sz="2000" dirty="0">
              <a:latin typeface="Impact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22352" y="437901"/>
            <a:ext cx="10147300" cy="578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Модернизация теплоснабжения Лесное.</a:t>
            </a:r>
            <a:r>
              <a:rPr lang="en-US"/>
              <a:t>jpg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01256" y="437901"/>
            <a:ext cx="10589492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mpact" panose="020B0806030902050204" pitchFamily="34" charset="0"/>
              </a:rPr>
              <a:t>ТРАНСПОРТНАЯ СИСТЕМА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78612" y="917474"/>
            <a:ext cx="109037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Приобретено </a:t>
            </a:r>
            <a:r>
              <a:rPr lang="ru-RU" sz="4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102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новых автобуса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(</a:t>
            </a:r>
            <a:r>
              <a:rPr lang="ru-RU" sz="4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97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 среднего класса и  </a:t>
            </a:r>
            <a:r>
              <a:rPr lang="ru-RU" sz="4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5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большого класса)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805411" y="2378738"/>
            <a:ext cx="5364240" cy="287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4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Ежедневный выпуск автобусов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у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величен в 2 раза.</a:t>
            </a:r>
          </a:p>
          <a:p>
            <a:pPr eaLnBrk="1" fontAlgn="auto" hangingPunct="1">
              <a:lnSpc>
                <a:spcPts val="4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Внедрена автоматизированная система оплаты проезда пассажиров 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1" y="2240914"/>
            <a:ext cx="5050148" cy="37876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364" y="5901381"/>
            <a:ext cx="798514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bga32.ru/uploads/2020/02/bga32-ru-IMG_6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" y="989584"/>
            <a:ext cx="3833508" cy="2554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bga32.ru/uploads/2020/02/bga32-ru-IMG_6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92" y="1000601"/>
            <a:ext cx="3783566" cy="2554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bga32.ru/uploads/2020/01/bga32-ru-IMG_0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22" y="1000601"/>
            <a:ext cx="3816974" cy="2543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2" descr="http://bga32.ru/uploads/2016/08/bga32-ru-IMG_08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42" y="3720028"/>
            <a:ext cx="3770716" cy="2515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http://bga32.ru/uploads/2019/10/bga32-ru-mayak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0" y="3712684"/>
            <a:ext cx="3785097" cy="2522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0" name="Picture 16" descr="http://bryansk.news/wp-content/uploads/2019/10/%D0%A1%D0%BE%D0%B2%D0%B5%D1%82%D1%81%D0%BA%D0%B0%D1%8F_22102019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22" y="3747976"/>
            <a:ext cx="3816974" cy="2512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425" y="383649"/>
            <a:ext cx="12192000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ПОСТРОЕНО 28 АВТОДОРОГ ОБЩЕЙ ПРОТЯЖЕННОСТЬЮ 49,1 КМ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24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bryanskobl.ru/img/news/2019/07697t004504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2" y="1039091"/>
            <a:ext cx="6947680" cy="4168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012" name="Picture 4" descr="http://news.nashbryansk.ru/v2/uploads/news/images/2019/November/FVk5WiOXsh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10071" b="7199"/>
          <a:stretch/>
        </p:blipFill>
        <p:spPr bwMode="auto">
          <a:xfrm>
            <a:off x="7359268" y="789710"/>
            <a:ext cx="4652809" cy="479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" y="580589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ПРОТЯЖЕННОСТЬ АВТОДОРОГИ СОСТАВИТ 5 408 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" y="30459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НАЧАТО СТРОИТЕЛЬСТВО МАГИСТРАЛИ  БРЯНСК 1 – БРЯНСК 2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0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avchernov.ru/bank/most-pervomajskij/most-pervomaiskii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82" y="1414205"/>
            <a:ext cx="5245365" cy="3147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4038" name="Picture 6" descr="http://bga32.ru/uploads/2019/07/bga32-ru-07196t004096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6" y="2383757"/>
            <a:ext cx="7135092" cy="4281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396" y="1008381"/>
            <a:ext cx="6521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5 ИЮЛЯ 2019 ГОДА, В ДЕНЬ 75-ти ЛЕТИЯ БРЯНСКОЙ ОБЛАСТИ ОТКРЫТО ДВИЖЕНИЕ ПО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ПЕРВОМАЙСКОМУ МОСТУ</a:t>
            </a:r>
            <a:endParaRPr lang="ru-RU" sz="2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235" y="5932975"/>
            <a:ext cx="798514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0131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ПЕРВОМАЙСКИЙ МОСТ</a:t>
            </a:r>
            <a:endParaRPr lang="ru-RU" sz="36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57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6083393"/>
            <a:ext cx="12191998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Благоустроены 4 общественных территории в каждом районе города </a:t>
            </a:r>
            <a:endParaRPr lang="ru-RU" sz="28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5058" name="Picture 2" descr="https://news.nashbryansk.ru/v2/uploads/news/images/2019/October/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5" y="1163900"/>
            <a:ext cx="3440935" cy="2293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060" name="Picture 4" descr="http://go32.ru/uploads/posts/2019-09/1568790351_bga32-ru-04-avto-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27" y="1163900"/>
            <a:ext cx="3442279" cy="2293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062" name="Picture 6" descr="https://news.nashbryansk.ru/v2/uploads/news/images/2019/November/8V6uEvtbH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579043"/>
            <a:ext cx="3440935" cy="209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064" name="Picture 8" descr="https://news.nashbryansk.ru/v2/uploads/news/images/bga32-ru-Belye-Berega-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25" y="3579043"/>
            <a:ext cx="3442279" cy="2097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99152" y="1883885"/>
            <a:ext cx="2261461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Бежицкий р-он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" y="4153360"/>
            <a:ext cx="2521529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Володарский</a:t>
            </a:r>
            <a:r>
              <a:rPr lang="ru-RU" dirty="0" smtClean="0"/>
              <a:t> р-он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05012" y="1941547"/>
            <a:ext cx="2258459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р-он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46010" y="4172773"/>
            <a:ext cx="2376464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Фокинский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р-он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5601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</a:rPr>
              <a:t>ФОРМИРОВАНИЕ КОМФОРТНОЙ ГОРОДСКОЙ СРЕДЫ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56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8" y="531743"/>
            <a:ext cx="12192000" cy="73813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НАЦИОНАЛЬНЫЙ ПРОЕКТ «Демография»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873"/>
            <a:ext cx="4145966" cy="27628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5" y="1859145"/>
            <a:ext cx="3840725" cy="25594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36" y="2851588"/>
            <a:ext cx="3809333" cy="27295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5581111"/>
            <a:ext cx="11291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ОСУЩЕСТВЛЯЛОСЬ</a:t>
            </a:r>
            <a:r>
              <a:rPr lang="ru-RU" sz="3600" dirty="0" smtClean="0">
                <a:latin typeface="Impact" panose="020B080603090205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СТРОИТЕЛЬСТВО 3 ДЕТСКИХ САДОВ. ОБЩЕЕ КОЛИЧЕСТВО 605 МЕСТ</a:t>
            </a:r>
            <a:r>
              <a:rPr lang="ru-RU" sz="3600" dirty="0" smtClean="0">
                <a:latin typeface="Impact" panose="020B0806030902050204" pitchFamily="34" charset="0"/>
              </a:rPr>
              <a:t>.</a:t>
            </a:r>
            <a:endParaRPr lang="ru-RU" sz="36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67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4554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Impact" panose="020B0806030902050204" pitchFamily="34" charset="0"/>
              </a:rPr>
              <a:t>ВЕЛОСЬ СТРОИТЕЛЬСТВО 7 ПРИСТРОЕК К ДЕТСКИМ САДАМ НА 55 МЕСТ КАЖДАЯ</a:t>
            </a:r>
            <a:endParaRPr lang="ru-RU" dirty="0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3924591"/>
            <a:ext cx="3255819" cy="249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63" y="3924589"/>
            <a:ext cx="2820894" cy="249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46" y="3968030"/>
            <a:ext cx="2850297" cy="244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95" y="1097751"/>
            <a:ext cx="3546764" cy="2317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1097752"/>
            <a:ext cx="3780958" cy="2317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1" y="1097754"/>
            <a:ext cx="3735385" cy="2317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https://www.onlinetambov.ru/upload/iblock/15c/15cb429588d8970ca96a44155b5fd20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92" y="4239917"/>
            <a:ext cx="1905001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0623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5876</TotalTime>
  <Words>582</Words>
  <Application>Microsoft Office PowerPoint</Application>
  <PresentationFormat>Произвольный</PresentationFormat>
  <Paragraphs>125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Углы</vt:lpstr>
      <vt:lpstr>Презентация PowerPoint</vt:lpstr>
      <vt:lpstr>Крупные инвестиционные проекты предприятий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«Демография»</vt:lpstr>
      <vt:lpstr>ВЕЛОСЬ СТРОИТЕЛЬСТВО 7 ПРИСТРОЕК К ДЕТСКИМ САДАМ НА 55 МЕСТ КАЖДАЯ</vt:lpstr>
      <vt:lpstr>Презентация PowerPoint</vt:lpstr>
      <vt:lpstr>Инициативное бюджетирование</vt:lpstr>
      <vt:lpstr>Привлечение внешних инвестиций</vt:lpstr>
      <vt:lpstr>Презентация PowerPoint</vt:lpstr>
      <vt:lpstr>Презентация PowerPoint</vt:lpstr>
      <vt:lpstr>Структура субъектов малого и среднего предпринимательства по видам деятельности внесенных в Реестр по состоянию на 01.01.2019 </vt:lpstr>
      <vt:lpstr>Презентация PowerPoint</vt:lpstr>
      <vt:lpstr>Динамика поступлений налоговых и неналоговых доходов   в бюджет города Брянска (млн. рублей)</vt:lpstr>
      <vt:lpstr>     Динамика поступлений налога на доходы физических лиц  в бюджет города Брянска 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</dc:title>
  <dc:creator>ИТО</dc:creator>
  <cp:lastModifiedBy>Отдел прогнозирования, главспец (2)</cp:lastModifiedBy>
  <cp:revision>1205</cp:revision>
  <cp:lastPrinted>2019-03-01T10:52:04Z</cp:lastPrinted>
  <dcterms:created xsi:type="dcterms:W3CDTF">2019-02-28T06:54:07Z</dcterms:created>
  <dcterms:modified xsi:type="dcterms:W3CDTF">2020-05-15T08:53:47Z</dcterms:modified>
</cp:coreProperties>
</file>