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1"/>
  </p:notesMasterIdLst>
  <p:sldIdLst>
    <p:sldId id="294" r:id="rId2"/>
    <p:sldId id="303" r:id="rId3"/>
    <p:sldId id="304" r:id="rId4"/>
    <p:sldId id="305" r:id="rId5"/>
    <p:sldId id="315" r:id="rId6"/>
    <p:sldId id="306" r:id="rId7"/>
    <p:sldId id="307" r:id="rId8"/>
    <p:sldId id="308" r:id="rId9"/>
    <p:sldId id="321" r:id="rId10"/>
    <p:sldId id="317" r:id="rId11"/>
    <p:sldId id="318" r:id="rId12"/>
    <p:sldId id="316" r:id="rId13"/>
    <p:sldId id="309" r:id="rId14"/>
    <p:sldId id="322" r:id="rId15"/>
    <p:sldId id="310" r:id="rId16"/>
    <p:sldId id="311" r:id="rId17"/>
    <p:sldId id="312" r:id="rId18"/>
    <p:sldId id="313" r:id="rId19"/>
    <p:sldId id="323" r:id="rId20"/>
  </p:sldIdLst>
  <p:sldSz cx="15119350" cy="8496300"/>
  <p:notesSz cx="6858000" cy="9144000"/>
  <p:defaultTextStyle>
    <a:defPPr>
      <a:defRPr lang="en-US"/>
    </a:defPPr>
    <a:lvl1pPr marL="0" algn="l" defTabSz="4571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4571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9" algn="l" defTabSz="4571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0" algn="l" defTabSz="4571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0" algn="l" defTabSz="4571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0" algn="l" defTabSz="4571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19" algn="l" defTabSz="4571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0" algn="l" defTabSz="4571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0" algn="l" defTabSz="4571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639FE03-9499-48BD-AD86-BBC81C5788EC}">
          <p14:sldIdLst>
            <p14:sldId id="294"/>
            <p14:sldId id="303"/>
            <p14:sldId id="304"/>
            <p14:sldId id="305"/>
            <p14:sldId id="315"/>
            <p14:sldId id="306"/>
            <p14:sldId id="307"/>
            <p14:sldId id="308"/>
            <p14:sldId id="321"/>
            <p14:sldId id="317"/>
            <p14:sldId id="318"/>
            <p14:sldId id="316"/>
            <p14:sldId id="309"/>
            <p14:sldId id="322"/>
            <p14:sldId id="310"/>
            <p14:sldId id="311"/>
            <p14:sldId id="312"/>
            <p14:sldId id="313"/>
            <p14:sldId id="32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C74"/>
    <a:srgbClr val="FB6161"/>
    <a:srgbClr val="FF6600"/>
    <a:srgbClr val="29A3FF"/>
    <a:srgbClr val="66CCFF"/>
    <a:srgbClr val="33CC33"/>
    <a:srgbClr val="CC0000"/>
    <a:srgbClr val="FC8C8C"/>
    <a:srgbClr val="CC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 showGuides="1">
      <p:cViewPr>
        <p:scale>
          <a:sx n="80" d="100"/>
          <a:sy n="80" d="100"/>
        </p:scale>
        <p:origin x="-1014" y="-48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60946309901506113"/>
          <c:y val="0.87272877826944784"/>
        </c:manualLayout>
      </c:layout>
      <c:overlay val="0"/>
      <c:txPr>
        <a:bodyPr/>
        <a:lstStyle/>
        <a:p>
          <a:pPr>
            <a:defRPr lang="ru-RU" sz="1700" b="1" i="0" u="none" strike="noStrike" kern="1200" baseline="0">
              <a:solidFill>
                <a:prstClr val="black"/>
              </a:solidFill>
              <a:latin typeface="Constantia" panose="0203060205030603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5.7273290669529298E-2"/>
          <c:y val="6.8556601604920969E-2"/>
          <c:w val="0.38501749641545641"/>
          <c:h val="0.882467193889639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 руб.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9"/>
          <c:dPt>
            <c:idx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bubble3D val="0"/>
            <c:spPr>
              <a:solidFill>
                <a:srgbClr val="66CCFF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-7.898715328397031E-2"/>
                  <c:y val="3.84796350425717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8638786082604215E-3"/>
                  <c:y val="9.211019845127172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-0.146824080829519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Областной бюджет </c:v>
                </c:pt>
                <c:pt idx="1">
                  <c:v>Местные бюджеты</c:v>
                </c:pt>
                <c:pt idx="2">
                  <c:v>Вклад граждан и бизнеса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208.5</c:v>
                </c:pt>
                <c:pt idx="1">
                  <c:v>51.1</c:v>
                </c:pt>
                <c:pt idx="2">
                  <c:v>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2772340052501254"/>
          <c:y val="0.53967559767641549"/>
          <c:w val="0.31009191322162205"/>
          <c:h val="0.31899477973512019"/>
        </c:manualLayout>
      </c:layout>
      <c:overlay val="0"/>
      <c:txPr>
        <a:bodyPr/>
        <a:lstStyle/>
        <a:p>
          <a:pPr>
            <a:defRPr lang="ru-RU" sz="1800" b="1" kern="1200">
              <a:solidFill>
                <a:schemeClr val="tx1"/>
              </a:solidFill>
              <a:latin typeface="Constantia" panose="02030602050306030303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148755797617445E-2"/>
          <c:y val="0.10454787020749905"/>
          <c:w val="0.48159869902426822"/>
          <c:h val="0.9346251913241933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 руб.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explosion val="9"/>
          <c:dPt>
            <c:idx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bubble3D val="0"/>
            <c:spPr>
              <a:solidFill>
                <a:srgbClr val="66CCFF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2"/>
            <c:bubble3D val="0"/>
            <c:spPr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-9.9317637266411352E-2"/>
                  <c:y val="6.1353635911611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8383595388849328E-4"/>
                  <c:y val="-1.71024984361383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5827639960739786E-3"/>
                  <c:y val="-0.155354715911824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2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Областной бюджет </c:v>
                </c:pt>
                <c:pt idx="1">
                  <c:v>Местные бюджеты</c:v>
                </c:pt>
                <c:pt idx="2">
                  <c:v>Вклад граждан и бизнеса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247</c:v>
                </c:pt>
                <c:pt idx="1">
                  <c:v>70.7</c:v>
                </c:pt>
                <c:pt idx="2">
                  <c:v>4.5999999999999996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717DA-4F9D-49C4-B957-6C6584EFEEB3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79413" y="685800"/>
            <a:ext cx="60991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CCB03-8ABB-4B3D-B5E1-4B0A5053B3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09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0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9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0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0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0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19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0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0" algn="l" defTabSz="91433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8975"/>
            <a:ext cx="6099175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239" y="4343403"/>
            <a:ext cx="5485523" cy="4112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866" tIns="44933" rIns="89866" bIns="44933"/>
          <a:lstStyle/>
          <a:p>
            <a:endParaRPr kumimoji="0" lang="ko-KR" altLang="en-US" sz="1000" smtClean="0">
              <a:ea typeface="Malgun Gothic" pitchFamily="34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790684"/>
            <a:ext cx="15119350" cy="3705616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5119350" cy="479068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3285919"/>
            <a:ext cx="15119350" cy="2832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982470"/>
            <a:ext cx="15119350" cy="632502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6879" y="6259543"/>
            <a:ext cx="9320639" cy="1092847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2"/>
                </a:solidFill>
              </a:defRPr>
            </a:lvl1pPr>
            <a:lvl2pPr marL="674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49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24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98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373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048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72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3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1848" y="3880560"/>
            <a:ext cx="11864244" cy="2221535"/>
          </a:xfrm>
          <a:effectLst/>
        </p:spPr>
        <p:txBody>
          <a:bodyPr>
            <a:noAutofit/>
          </a:bodyPr>
          <a:lstStyle>
            <a:lvl1pPr marL="944566" indent="-674690" algn="l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9865" y="906271"/>
            <a:ext cx="10583545" cy="430479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07707" y="466463"/>
            <a:ext cx="3401854" cy="6489720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6329" y="906272"/>
            <a:ext cx="7985092" cy="60640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181155" y="57037"/>
            <a:ext cx="10158384" cy="544763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tx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671710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889919" y="906272"/>
            <a:ext cx="10583545" cy="4304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790684"/>
            <a:ext cx="15119350" cy="370561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5119350" cy="479068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285919"/>
            <a:ext cx="15119350" cy="2832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82470"/>
            <a:ext cx="15119350" cy="632502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832" y="2691670"/>
            <a:ext cx="9865716" cy="3002256"/>
          </a:xfrm>
          <a:effectLst/>
        </p:spPr>
        <p:txBody>
          <a:bodyPr anchor="b"/>
          <a:lstStyle>
            <a:lvl1pPr algn="r">
              <a:defRPr sz="68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045" y="5708194"/>
            <a:ext cx="9872046" cy="1035042"/>
          </a:xfrm>
        </p:spPr>
        <p:txBody>
          <a:bodyPr anchor="t"/>
          <a:lstStyle>
            <a:lvl1pPr marL="0" indent="0" algn="r">
              <a:buNone/>
              <a:defRPr sz="3000">
                <a:solidFill>
                  <a:schemeClr val="tx2"/>
                </a:solidFill>
              </a:defRPr>
            </a:lvl1pPr>
            <a:lvl2pPr marL="67469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493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240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6987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373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0481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7228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3975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889917" y="906271"/>
            <a:ext cx="5533682" cy="4304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7680630" y="906272"/>
            <a:ext cx="5533682" cy="43047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919" y="906272"/>
            <a:ext cx="5533682" cy="79259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74690" indent="0">
              <a:buNone/>
              <a:defRPr sz="3000" b="1"/>
            </a:lvl2pPr>
            <a:lvl3pPr marL="1349380" indent="0">
              <a:buNone/>
              <a:defRPr sz="2700" b="1"/>
            </a:lvl3pPr>
            <a:lvl4pPr marL="2024070" indent="0">
              <a:buNone/>
              <a:defRPr sz="2400" b="1"/>
            </a:lvl4pPr>
            <a:lvl5pPr marL="2698760" indent="0">
              <a:buNone/>
              <a:defRPr sz="2400" b="1"/>
            </a:lvl5pPr>
            <a:lvl6pPr marL="3373450" indent="0">
              <a:buNone/>
              <a:defRPr sz="2400" b="1"/>
            </a:lvl6pPr>
            <a:lvl7pPr marL="4048140" indent="0">
              <a:buNone/>
              <a:defRPr sz="2400" b="1"/>
            </a:lvl7pPr>
            <a:lvl8pPr marL="4722830" indent="0">
              <a:buNone/>
              <a:defRPr sz="2400" b="1"/>
            </a:lvl8pPr>
            <a:lvl9pPr marL="5397520" indent="0">
              <a:buNone/>
              <a:defRPr sz="24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2153" y="1734850"/>
            <a:ext cx="5533682" cy="339852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84185" y="906272"/>
            <a:ext cx="5533682" cy="792594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3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674690" indent="0">
              <a:buNone/>
              <a:defRPr sz="3000" b="1"/>
            </a:lvl2pPr>
            <a:lvl3pPr marL="1349380" indent="0">
              <a:buNone/>
              <a:defRPr sz="2700" b="1"/>
            </a:lvl3pPr>
            <a:lvl4pPr marL="2024070" indent="0">
              <a:buNone/>
              <a:defRPr sz="2400" b="1"/>
            </a:lvl4pPr>
            <a:lvl5pPr marL="2698760" indent="0">
              <a:buNone/>
              <a:defRPr sz="2400" b="1"/>
            </a:lvl5pPr>
            <a:lvl6pPr marL="3373450" indent="0">
              <a:buNone/>
              <a:defRPr sz="2400" b="1"/>
            </a:lvl6pPr>
            <a:lvl7pPr marL="4048140" indent="0">
              <a:buNone/>
              <a:defRPr sz="2400" b="1"/>
            </a:lvl7pPr>
            <a:lvl8pPr marL="4722830" indent="0">
              <a:buNone/>
              <a:defRPr sz="2400" b="1"/>
            </a:lvl8pPr>
            <a:lvl9pPr marL="5397520" indent="0">
              <a:buNone/>
              <a:defRPr sz="2400" b="1"/>
            </a:lvl9pPr>
          </a:lstStyle>
          <a:p>
            <a:pPr marL="0" lvl="0" indent="0" algn="ctr" defTabSz="1349380" rtl="0" eaLnBrk="1" latinLnBrk="0" hangingPunct="1">
              <a:spcBef>
                <a:spcPct val="20000"/>
              </a:spcBef>
              <a:spcAft>
                <a:spcPts val="443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80420" y="1733245"/>
            <a:ext cx="5533682" cy="3398520"/>
          </a:xfrm>
        </p:spPr>
        <p:txBody>
          <a:bodyPr>
            <a:normAutofit/>
          </a:bodyPr>
          <a:lstStyle>
            <a:lvl1pPr>
              <a:defRPr sz="2700"/>
            </a:lvl1pPr>
            <a:lvl2pPr>
              <a:defRPr sz="27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421" y="2737697"/>
            <a:ext cx="6012166" cy="1559133"/>
          </a:xfrm>
          <a:effectLst/>
        </p:spPr>
        <p:txBody>
          <a:bodyPr anchor="b">
            <a:noAutofit/>
          </a:bodyPr>
          <a:lstStyle>
            <a:lvl1pPr marL="337345" indent="-337345" algn="l">
              <a:defRPr sz="4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5251" y="906272"/>
            <a:ext cx="6642138" cy="6064027"/>
          </a:xfrm>
        </p:spPr>
        <p:txBody>
          <a:bodyPr anchor="ctr"/>
          <a:lstStyle>
            <a:lvl1pPr>
              <a:defRPr sz="32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1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78748" y="4333388"/>
            <a:ext cx="5603055" cy="2650625"/>
          </a:xfrm>
        </p:spPr>
        <p:txBody>
          <a:bodyPr/>
          <a:lstStyle>
            <a:lvl1pPr marL="0" indent="0">
              <a:buNone/>
              <a:defRPr sz="2100"/>
            </a:lvl1pPr>
            <a:lvl2pPr marL="674690" indent="0">
              <a:buNone/>
              <a:defRPr sz="1800"/>
            </a:lvl2pPr>
            <a:lvl3pPr marL="1349380" indent="0">
              <a:buNone/>
              <a:defRPr sz="1500"/>
            </a:lvl3pPr>
            <a:lvl4pPr marL="2024070" indent="0">
              <a:buNone/>
              <a:defRPr sz="1300"/>
            </a:lvl4pPr>
            <a:lvl5pPr marL="2698760" indent="0">
              <a:buNone/>
              <a:defRPr sz="1300"/>
            </a:lvl5pPr>
            <a:lvl6pPr marL="3373450" indent="0">
              <a:buNone/>
              <a:defRPr sz="1300"/>
            </a:lvl6pPr>
            <a:lvl7pPr marL="4048140" indent="0">
              <a:buNone/>
              <a:defRPr sz="1300"/>
            </a:lvl7pPr>
            <a:lvl8pPr marL="4722830" indent="0">
              <a:buNone/>
              <a:defRPr sz="1300"/>
            </a:lvl8pPr>
            <a:lvl9pPr marL="539752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790684"/>
            <a:ext cx="15119350" cy="3705616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5119350" cy="479068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285919"/>
            <a:ext cx="15119350" cy="2832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982470"/>
            <a:ext cx="15119350" cy="632502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99577" y="1416050"/>
            <a:ext cx="6803708" cy="3875004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3000"/>
            </a:lvl1pPr>
            <a:lvl2pPr marL="674690" indent="0">
              <a:buNone/>
              <a:defRPr sz="4100"/>
            </a:lvl2pPr>
            <a:lvl3pPr marL="1349380" indent="0">
              <a:buNone/>
              <a:defRPr sz="3500"/>
            </a:lvl3pPr>
            <a:lvl4pPr marL="2024070" indent="0">
              <a:buNone/>
              <a:defRPr sz="3000"/>
            </a:lvl4pPr>
            <a:lvl5pPr marL="2698760" indent="0">
              <a:buNone/>
              <a:defRPr sz="3000"/>
            </a:lvl5pPr>
            <a:lvl6pPr marL="3373450" indent="0">
              <a:buNone/>
              <a:defRPr sz="3000"/>
            </a:lvl6pPr>
            <a:lvl7pPr marL="4048140" indent="0">
              <a:buNone/>
              <a:defRPr sz="3000"/>
            </a:lvl7pPr>
            <a:lvl8pPr marL="4722830" indent="0">
              <a:buNone/>
              <a:defRPr sz="3000"/>
            </a:lvl8pPr>
            <a:lvl9pPr marL="5397520" indent="0">
              <a:buNone/>
              <a:defRPr sz="3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1562" y="1251880"/>
            <a:ext cx="6108115" cy="2679741"/>
          </a:xfrm>
        </p:spPr>
        <p:txBody>
          <a:bodyPr anchor="b"/>
          <a:lstStyle>
            <a:lvl1pPr marL="269876" indent="-269876">
              <a:buFont typeface="Georgia" pitchFamily="18" charset="0"/>
              <a:buChar char="*"/>
              <a:defRPr sz="2400"/>
            </a:lvl1pPr>
            <a:lvl2pPr marL="674690" indent="0">
              <a:buNone/>
              <a:defRPr sz="1800"/>
            </a:lvl2pPr>
            <a:lvl3pPr marL="1349380" indent="0">
              <a:buNone/>
              <a:defRPr sz="1500"/>
            </a:lvl3pPr>
            <a:lvl4pPr marL="2024070" indent="0">
              <a:buNone/>
              <a:defRPr sz="1300"/>
            </a:lvl4pPr>
            <a:lvl5pPr marL="2698760" indent="0">
              <a:buNone/>
              <a:defRPr sz="1300"/>
            </a:lvl5pPr>
            <a:lvl6pPr marL="3373450" indent="0">
              <a:buNone/>
              <a:defRPr sz="1300"/>
            </a:lvl6pPr>
            <a:lvl7pPr marL="4048140" indent="0">
              <a:buNone/>
              <a:defRPr sz="1300"/>
            </a:lvl7pPr>
            <a:lvl8pPr marL="4722830" indent="0">
              <a:buNone/>
              <a:defRPr sz="1300"/>
            </a:lvl8pPr>
            <a:lvl9pPr marL="5397520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517" y="5530922"/>
            <a:ext cx="10555003" cy="1416050"/>
          </a:xfrm>
        </p:spPr>
        <p:txBody>
          <a:bodyPr anchor="b">
            <a:noAutofit/>
          </a:bodyPr>
          <a:lstStyle>
            <a:lvl1pPr algn="l">
              <a:defRPr sz="6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325023"/>
            <a:ext cx="15119350" cy="2171277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5119350" cy="63250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4668510"/>
            <a:ext cx="15119350" cy="28321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982470"/>
            <a:ext cx="15119350" cy="6325023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938" tIns="67469" rIns="134938" bIns="67469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65154" y="5416630"/>
            <a:ext cx="10768256" cy="1416050"/>
          </a:xfrm>
          <a:prstGeom prst="rect">
            <a:avLst/>
          </a:prstGeom>
          <a:effectLst/>
        </p:spPr>
        <p:txBody>
          <a:bodyPr vert="horz" lIns="134938" tIns="67469" rIns="134938" bIns="67469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919" y="907189"/>
            <a:ext cx="10583545" cy="4304792"/>
          </a:xfrm>
          <a:prstGeom prst="rect">
            <a:avLst/>
          </a:prstGeom>
        </p:spPr>
        <p:txBody>
          <a:bodyPr vert="horz" lIns="134938" tIns="67469" rIns="134938" bIns="6746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05561" y="7646671"/>
            <a:ext cx="4157821" cy="452349"/>
          </a:xfrm>
          <a:prstGeom prst="rect">
            <a:avLst/>
          </a:prstGeom>
        </p:spPr>
        <p:txBody>
          <a:bodyPr vert="horz" lIns="134938" tIns="67469" rIns="134938" bIns="67469" rtlCol="0" anchor="ctr"/>
          <a:lstStyle>
            <a:lvl1pPr algn="r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A9DFBB2-DD6B-465E-B973-2C9446ED73BB}" type="datetimeFigureOut">
              <a:rPr lang="ru-RU" smtClean="0"/>
              <a:t>01.06.2022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5967" y="7646671"/>
            <a:ext cx="5543763" cy="452349"/>
          </a:xfrm>
          <a:prstGeom prst="rect">
            <a:avLst/>
          </a:prstGeom>
        </p:spPr>
        <p:txBody>
          <a:bodyPr vert="horz" lIns="134938" tIns="67469" rIns="134938" bIns="67469" rtlCol="0" anchor="ctr"/>
          <a:lstStyle>
            <a:lvl1pPr algn="l">
              <a:defRPr sz="16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99729" y="7646671"/>
            <a:ext cx="3023870" cy="452349"/>
          </a:xfrm>
          <a:prstGeom prst="rect">
            <a:avLst/>
          </a:prstGeom>
        </p:spPr>
        <p:txBody>
          <a:bodyPr vert="horz" lIns="134938" tIns="67469" rIns="134938" bIns="67469" rtlCol="0" anchor="ctr"/>
          <a:lstStyle>
            <a:lvl1pPr algn="ctr"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7300F7C-2A1A-4CFC-BE59-3EC3A454D6B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marL="472283" indent="-472283" algn="r" defTabSz="134938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68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37345" indent="-269876" algn="l" defTabSz="1349380" rtl="0" eaLnBrk="1" latinLnBrk="0" hangingPunct="1">
        <a:spcBef>
          <a:spcPct val="20000"/>
        </a:spcBef>
        <a:spcAft>
          <a:spcPts val="44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09628" indent="-269876" algn="l" defTabSz="1349380" rtl="0" eaLnBrk="1" latinLnBrk="0" hangingPunct="1">
        <a:spcBef>
          <a:spcPct val="20000"/>
        </a:spcBef>
        <a:spcAft>
          <a:spcPts val="44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3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214442" indent="-269876" algn="l" defTabSz="1349380" rtl="0" eaLnBrk="1" latinLnBrk="0" hangingPunct="1">
        <a:spcBef>
          <a:spcPct val="20000"/>
        </a:spcBef>
        <a:spcAft>
          <a:spcPts val="44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19256" indent="-269876" algn="l" defTabSz="1349380" rtl="0" eaLnBrk="1" latinLnBrk="0" hangingPunct="1">
        <a:spcBef>
          <a:spcPct val="20000"/>
        </a:spcBef>
        <a:spcAft>
          <a:spcPts val="44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1058" indent="-269876" algn="l" defTabSz="1349380" rtl="0" eaLnBrk="1" latinLnBrk="0" hangingPunct="1">
        <a:spcBef>
          <a:spcPct val="20000"/>
        </a:spcBef>
        <a:spcAft>
          <a:spcPts val="44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455872" indent="-269876" algn="l" defTabSz="1349380" rtl="0" eaLnBrk="1" latinLnBrk="0" hangingPunct="1">
        <a:spcBef>
          <a:spcPct val="20000"/>
        </a:spcBef>
        <a:spcAft>
          <a:spcPts val="44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01167" indent="-269876" algn="l" defTabSz="1349380" rtl="0" eaLnBrk="1" latinLnBrk="0" hangingPunct="1">
        <a:spcBef>
          <a:spcPct val="20000"/>
        </a:spcBef>
        <a:spcAft>
          <a:spcPts val="44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373450" indent="-269876" algn="l" defTabSz="1349380" rtl="0" eaLnBrk="1" latinLnBrk="0" hangingPunct="1">
        <a:spcBef>
          <a:spcPct val="20000"/>
        </a:spcBef>
        <a:spcAft>
          <a:spcPts val="44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18746" indent="-269876" algn="l" defTabSz="1349380" rtl="0" eaLnBrk="1" latinLnBrk="0" hangingPunct="1">
        <a:spcBef>
          <a:spcPct val="20000"/>
        </a:spcBef>
        <a:spcAft>
          <a:spcPts val="443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938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4690" algn="l" defTabSz="134938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49380" algn="l" defTabSz="134938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24070" algn="l" defTabSz="134938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98760" algn="l" defTabSz="134938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3450" algn="l" defTabSz="134938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48140" algn="l" defTabSz="134938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22830" algn="l" defTabSz="134938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97520" algn="l" defTabSz="134938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РАБОТА!!!!!!!\Администрация\КОМАНДА 47\ЭЛЕМЕНТЫ ФС\паттерн\паттерн rg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76959" y="0"/>
            <a:ext cx="9742389" cy="446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ТА!!!!!!!\Администрация\КОМАНДА 47\ЭЛЕМЕНТЫ ФС\логотип\лого rg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68" y="181437"/>
            <a:ext cx="1045133" cy="104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62986" y="7847287"/>
            <a:ext cx="4156364" cy="424726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cap="all" dirty="0">
                <a:solidFill>
                  <a:srgbClr val="0C20B0"/>
                </a:solidFill>
                <a:latin typeface="Arial" pitchFamily="34" charset="0"/>
                <a:cs typeface="Arial" pitchFamily="34" charset="0"/>
              </a:rPr>
              <a:t>2022 - ГОД #КОМАНДА47</a:t>
            </a:r>
          </a:p>
        </p:txBody>
      </p:sp>
      <p:pic>
        <p:nvPicPr>
          <p:cNvPr id="6" name="Picture 2" descr="D:\РАБОТА!!!!!!!\Администрация\КОМАНДА 47\ЭЛЕМЕНТЫ ФС\паттерн\паттерн rg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4096"/>
            <a:ext cx="5462649" cy="25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8945" y="6258296"/>
            <a:ext cx="76952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начальник </a:t>
            </a:r>
            <a:r>
              <a:rPr lang="ru-RU" b="1" dirty="0">
                <a:solidFill>
                  <a:srgbClr val="FF0000"/>
                </a:solidFill>
                <a:latin typeface="Constantia" panose="02030602050306030303" pitchFamily="18" charset="0"/>
              </a:rPr>
              <a:t>отдела государственной поддержки развития местного самоуправления комитета по местному самоуправлению, межнациональным и межконфессиональным отношениям Ленинградской </a:t>
            </a:r>
            <a:r>
              <a:rPr lang="ru-RU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области – Никифоров В.В.</a:t>
            </a:r>
            <a:endParaRPr lang="ru-RU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344383" y="2232560"/>
            <a:ext cx="9690265" cy="4025735"/>
          </a:xfrm>
          <a:prstGeom prst="round2DiagRect">
            <a:avLst/>
          </a:prstGeom>
          <a:gradFill>
            <a:gsLst>
              <a:gs pos="0">
                <a:srgbClr val="C9DF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</a:p>
          <a:p>
            <a:pPr algn="ctr">
              <a:spcAft>
                <a:spcPts val="0"/>
              </a:spcAft>
            </a:pPr>
            <a:endParaRPr lang="ru-RU" sz="3200" b="1" dirty="0" smtClean="0">
              <a:solidFill>
                <a:srgbClr val="000000"/>
              </a:solidFill>
              <a:ea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8151" y="2897579"/>
            <a:ext cx="86096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FF0000"/>
                </a:solidFill>
                <a:latin typeface="Constantia" panose="02030602050306030303" pitchFamily="18" charset="0"/>
              </a:rPr>
              <a:t>Механизмы поддержки института сельских старост, общественных советов, инициативных комиссий. </a:t>
            </a:r>
            <a:endParaRPr lang="ru-RU" sz="3200" b="1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Практика </a:t>
            </a:r>
            <a:r>
              <a:rPr lang="ru-RU" sz="3200" b="1" dirty="0">
                <a:solidFill>
                  <a:srgbClr val="FF0000"/>
                </a:solidFill>
                <a:latin typeface="Constantia" panose="02030602050306030303" pitchFamily="18" charset="0"/>
              </a:rPr>
              <a:t>развития инициативного бюджетирования </a:t>
            </a:r>
            <a:endParaRPr lang="ru-RU" sz="3200" b="1" dirty="0" smtClean="0">
              <a:solidFill>
                <a:srgbClr val="FF0000"/>
              </a:solidFill>
              <a:latin typeface="Constantia" panose="02030602050306030303" pitchFamily="18" charset="0"/>
            </a:endParaRP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в </a:t>
            </a:r>
            <a:r>
              <a:rPr lang="ru-RU" sz="3200" b="1" dirty="0">
                <a:solidFill>
                  <a:srgbClr val="FF0000"/>
                </a:solidFill>
                <a:latin typeface="Constantia" panose="02030602050306030303" pitchFamily="18" charset="0"/>
              </a:rPr>
              <a:t>Ленинградской области</a:t>
            </a:r>
            <a:endParaRPr lang="ru-RU" sz="3200" dirty="0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665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v_krivenko\Desktop\IMG-20210830-WA0009.jp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8"/>
          <a:stretch/>
        </p:blipFill>
        <p:spPr bwMode="auto">
          <a:xfrm>
            <a:off x="7683689" y="2108877"/>
            <a:ext cx="7268807" cy="5149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oo_vasilkova\Desktop\Фото 15.jpg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r="16430"/>
          <a:stretch/>
        </p:blipFill>
        <p:spPr bwMode="auto">
          <a:xfrm>
            <a:off x="183061" y="2130691"/>
            <a:ext cx="7376614" cy="512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4000"/>
            <a:ext cx="13680000" cy="180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83061" y="466002"/>
            <a:ext cx="13640940" cy="103412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34" tIns="45717" rIns="91434" bIns="45717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400" b="1" dirty="0">
                <a:solidFill>
                  <a:schemeClr val="lt1"/>
                </a:solidFill>
                <a:latin typeface="Constantia" panose="02030602050306030303" pitchFamily="18" charset="0"/>
              </a:rPr>
              <a:t>Проекты в рамках областных законов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3400" b="1" dirty="0">
                <a:solidFill>
                  <a:schemeClr val="lt1"/>
                </a:solidFill>
                <a:latin typeface="Constantia" panose="02030602050306030303" pitchFamily="18" charset="0"/>
              </a:rPr>
              <a:t>«о сельских старостах» и «об инициативных комиссиях»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3689" y="7341136"/>
            <a:ext cx="72688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Constantia" panose="02030602050306030303" pitchFamily="18" charset="0"/>
                <a:ea typeface="Times New Roman"/>
                <a:cs typeface="Times New Roman"/>
              </a:rPr>
              <a:t>Сланцевский район, д. </a:t>
            </a:r>
            <a:r>
              <a:rPr lang="ru-RU" sz="2100" dirty="0" err="1">
                <a:latin typeface="Constantia" panose="02030602050306030303" pitchFamily="18" charset="0"/>
                <a:ea typeface="Times New Roman"/>
                <a:cs typeface="Times New Roman"/>
              </a:rPr>
              <a:t>Монастырёк</a:t>
            </a:r>
            <a:endParaRPr lang="ru-RU" sz="2100" dirty="0">
              <a:latin typeface="Constantia" panose="02030602050306030303" pitchFamily="18" charset="0"/>
              <a:ea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920" y="7341136"/>
            <a:ext cx="6985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latin typeface="Constantia" panose="02030602050306030303" pitchFamily="18" charset="0"/>
                <a:ea typeface="Times New Roman"/>
                <a:cs typeface="Times New Roman"/>
              </a:rPr>
              <a:t>Тосненский район</a:t>
            </a:r>
            <a:r>
              <a:rPr lang="ru-RU" sz="2100" dirty="0" smtClean="0">
                <a:latin typeface="Constantia" panose="02030602050306030303" pitchFamily="18" charset="0"/>
                <a:ea typeface="Times New Roman"/>
                <a:cs typeface="Times New Roman"/>
              </a:rPr>
              <a:t>,</a:t>
            </a:r>
            <a:r>
              <a:rPr lang="en-US" sz="2100" dirty="0" smtClean="0">
                <a:latin typeface="Constantia" panose="02030602050306030303" pitchFamily="18" charset="0"/>
                <a:ea typeface="Times New Roman"/>
                <a:cs typeface="Times New Roman"/>
              </a:rPr>
              <a:t> </a:t>
            </a:r>
            <a:r>
              <a:rPr lang="ru-RU" sz="2100" dirty="0" smtClean="0">
                <a:latin typeface="Constantia" panose="02030602050306030303" pitchFamily="18" charset="0"/>
                <a:ea typeface="Times New Roman"/>
                <a:cs typeface="Times New Roman"/>
              </a:rPr>
              <a:t>пос. Тельмана</a:t>
            </a:r>
            <a:endParaRPr lang="ru-RU" sz="2100" dirty="0"/>
          </a:p>
        </p:txBody>
      </p:sp>
    </p:spTree>
    <p:extLst>
      <p:ext uri="{BB962C8B-B14F-4D97-AF65-F5344CB8AC3E}">
        <p14:creationId xmlns:p14="http://schemas.microsoft.com/office/powerpoint/2010/main" val="3365637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/>
          <a:stretch/>
        </p:blipFill>
        <p:spPr bwMode="auto">
          <a:xfrm>
            <a:off x="183061" y="2101932"/>
            <a:ext cx="7376614" cy="5091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7"/>
          <a:stretch/>
        </p:blipFill>
        <p:spPr bwMode="auto">
          <a:xfrm>
            <a:off x="7827305" y="2101931"/>
            <a:ext cx="7125192" cy="510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44000" y="144000"/>
            <a:ext cx="13680001" cy="1800000"/>
            <a:chOff x="144000" y="144000"/>
            <a:chExt cx="13680001" cy="1800000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144000" y="144000"/>
              <a:ext cx="13680000" cy="1800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1434" tIns="45717" rIns="91434" bIns="45717" anchor="t"/>
            <a:lstStyle/>
            <a:p>
              <a:endParaRPr lang="ru-RU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83061" y="466002"/>
              <a:ext cx="13640940" cy="103412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 lIns="91434" tIns="45717" rIns="91434" bIns="45717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ru-RU" sz="3400" b="1" dirty="0">
                  <a:solidFill>
                    <a:schemeClr val="lt1"/>
                  </a:solidFill>
                  <a:latin typeface="Constantia" panose="02030602050306030303" pitchFamily="18" charset="0"/>
                </a:rPr>
                <a:t>Проекты в рамках областных законов </a:t>
              </a:r>
            </a:p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ru-RU" sz="3400" b="1" dirty="0">
                  <a:solidFill>
                    <a:schemeClr val="lt1"/>
                  </a:solidFill>
                  <a:latin typeface="Constantia" panose="02030602050306030303" pitchFamily="18" charset="0"/>
                </a:rPr>
                <a:t>«о сельских старостах» и «об инициативных комиссиях»</a:t>
              </a:r>
            </a:p>
          </p:txBody>
        </p:sp>
      </p:grpSp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697972"/>
            <a:ext cx="15119350" cy="7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4000" y="7204342"/>
            <a:ext cx="7075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nstantia" panose="02030602050306030303" pitchFamily="18" charset="0"/>
                <a:ea typeface="Times New Roman"/>
                <a:cs typeface="Times New Roman"/>
              </a:rPr>
              <a:t>Кингисеппский район, д</a:t>
            </a:r>
            <a:r>
              <a:rPr lang="ru-RU" sz="2000" dirty="0" smtClean="0">
                <a:latin typeface="Constantia" panose="02030602050306030303" pitchFamily="18" charset="0"/>
                <a:ea typeface="Times New Roman"/>
                <a:cs typeface="Times New Roman"/>
              </a:rPr>
              <a:t>. </a:t>
            </a:r>
            <a:r>
              <a:rPr lang="ru-RU" sz="2000" dirty="0" err="1" smtClean="0">
                <a:latin typeface="Constantia" panose="02030602050306030303" pitchFamily="18" charset="0"/>
                <a:ea typeface="Times New Roman"/>
                <a:cs typeface="Times New Roman"/>
              </a:rPr>
              <a:t>Вистино</a:t>
            </a:r>
            <a:endParaRPr lang="ru-RU" sz="2000" dirty="0">
              <a:latin typeface="Constantia" panose="02030602050306030303" pitchFamily="18" charset="0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29599" y="7190694"/>
            <a:ext cx="67228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nstantia" panose="02030602050306030303" pitchFamily="18" charset="0"/>
                <a:ea typeface="Times New Roman"/>
                <a:cs typeface="Times New Roman"/>
              </a:rPr>
              <a:t>Лужский район, п. Осьмино</a:t>
            </a:r>
          </a:p>
        </p:txBody>
      </p:sp>
    </p:spTree>
    <p:extLst>
      <p:ext uri="{BB962C8B-B14F-4D97-AF65-F5344CB8AC3E}">
        <p14:creationId xmlns:p14="http://schemas.microsoft.com/office/powerpoint/2010/main" val="5615161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4000"/>
            <a:ext cx="13680000" cy="1800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8000" b="1" dirty="0" smtClean="0">
                <a:latin typeface="Constantia" panose="02030602050306030303" pitchFamily="18" charset="0"/>
              </a:rPr>
              <a:t>Областной закон 3-оз</a:t>
            </a:r>
            <a:endParaRPr lang="ru-RU" sz="8000" b="1" dirty="0"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000" y="2186556"/>
            <a:ext cx="13680000" cy="2314192"/>
          </a:xfrm>
          <a:prstGeom prst="roundRect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6000" b="1" dirty="0" smtClean="0">
                <a:latin typeface="Constantia" panose="02030602050306030303" pitchFamily="18" charset="0"/>
              </a:rPr>
              <a:t>250 млн рублей </a:t>
            </a:r>
            <a:r>
              <a:rPr lang="ru-RU" sz="4000" b="1" dirty="0" smtClean="0">
                <a:latin typeface="Constantia" panose="02030602050306030303" pitchFamily="18" charset="0"/>
              </a:rPr>
              <a:t>для административных центров городских, сельских поселений и городского округа</a:t>
            </a:r>
            <a:endParaRPr lang="ru-RU" sz="4000" b="1" dirty="0">
              <a:latin typeface="Constantia" panose="020306020503060303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621" y="4669995"/>
            <a:ext cx="3086088" cy="2931709"/>
          </a:xfrm>
          <a:prstGeom prst="roundRect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1 млн рублей</a:t>
            </a:r>
            <a:endParaRPr lang="en-US" sz="28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(численность населения АЦ до 9000 человек</a:t>
            </a:r>
            <a:r>
              <a:rPr lang="en-US" sz="2800" dirty="0" smtClean="0">
                <a:latin typeface="Constantia" panose="02030602050306030303" pitchFamily="18" charset="0"/>
              </a:rPr>
              <a:t>)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35017" y="4669995"/>
            <a:ext cx="3097965" cy="2896083"/>
          </a:xfrm>
          <a:prstGeom prst="roundRect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2800" b="1" dirty="0">
                <a:latin typeface="Constantia" panose="02030602050306030303" pitchFamily="18" charset="0"/>
              </a:rPr>
              <a:t>2</a:t>
            </a:r>
            <a:r>
              <a:rPr lang="ru-RU" sz="2800" b="1" dirty="0" smtClean="0">
                <a:latin typeface="Constantia" panose="02030602050306030303" pitchFamily="18" charset="0"/>
              </a:rPr>
              <a:t> млн рублей</a:t>
            </a:r>
            <a:endParaRPr lang="en-US" sz="28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(численность населения АЦ от 9000 до 20 000 человек</a:t>
            </a:r>
            <a:r>
              <a:rPr lang="en-US" sz="2800" dirty="0" smtClean="0">
                <a:latin typeface="Constantia" panose="02030602050306030303" pitchFamily="18" charset="0"/>
              </a:rPr>
              <a:t>)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24541" y="4644747"/>
            <a:ext cx="3099459" cy="2812956"/>
          </a:xfrm>
          <a:prstGeom prst="roundRect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2800" b="1" dirty="0">
                <a:latin typeface="Constantia" panose="02030602050306030303" pitchFamily="18" charset="0"/>
              </a:rPr>
              <a:t>3</a:t>
            </a:r>
            <a:r>
              <a:rPr lang="ru-RU" sz="2800" b="1" dirty="0" smtClean="0">
                <a:latin typeface="Constantia" panose="02030602050306030303" pitchFamily="18" charset="0"/>
              </a:rPr>
              <a:t> млн рублей</a:t>
            </a:r>
            <a:endParaRPr lang="en-US" sz="28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(численность населения АЦ свыше 20 000 человек</a:t>
            </a:r>
            <a:r>
              <a:rPr lang="en-US" sz="2800" b="1" dirty="0" smtClean="0">
                <a:latin typeface="Constantia" panose="02030602050306030303" pitchFamily="18" charset="0"/>
              </a:rPr>
              <a:t>)</a:t>
            </a:r>
            <a:endParaRPr lang="ru-RU" sz="28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83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4000"/>
            <a:ext cx="13680000" cy="900000"/>
          </a:xfrm>
          <a:prstGeom prst="roundRect">
            <a:avLst/>
          </a:prstGeom>
          <a:gradFill>
            <a:gsLst>
              <a:gs pos="0">
                <a:srgbClr val="FB6161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4400" b="1" dirty="0">
                <a:latin typeface="Constantia" panose="02030602050306030303" pitchFamily="18" charset="0"/>
              </a:rPr>
              <a:t>р</a:t>
            </a:r>
            <a:r>
              <a:rPr lang="ru-RU" sz="4400" b="1" dirty="0" smtClean="0">
                <a:latin typeface="Constantia" panose="02030602050306030303" pitchFamily="18" charset="0"/>
              </a:rPr>
              <a:t>егиональный этап отбора проектов</a:t>
            </a:r>
            <a:endParaRPr lang="ru-RU" sz="4400" b="1" dirty="0"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008" y="1805049"/>
            <a:ext cx="13680000" cy="807524"/>
          </a:xfrm>
          <a:prstGeom prst="roundRect">
            <a:avLst/>
          </a:prstGeom>
          <a:gradFill>
            <a:gsLst>
              <a:gs pos="0">
                <a:srgbClr val="FB6161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4400" b="1" dirty="0">
                <a:latin typeface="Constantia" panose="02030602050306030303" pitchFamily="18" charset="0"/>
              </a:rPr>
              <a:t>м</a:t>
            </a:r>
            <a:r>
              <a:rPr lang="ru-RU" sz="4400" b="1" dirty="0" smtClean="0">
                <a:latin typeface="Constantia" panose="02030602050306030303" pitchFamily="18" charset="0"/>
              </a:rPr>
              <a:t>униципальный </a:t>
            </a:r>
            <a:r>
              <a:rPr lang="ru-RU" sz="4400" b="1" dirty="0">
                <a:latin typeface="Constantia" panose="02030602050306030303" pitchFamily="18" charset="0"/>
              </a:rPr>
              <a:t>этап отбора проектов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6265" y="3342481"/>
            <a:ext cx="13255293" cy="1882661"/>
          </a:xfrm>
          <a:prstGeom prst="roundRect">
            <a:avLst/>
          </a:prstGeom>
          <a:gradFill>
            <a:gsLst>
              <a:gs pos="0">
                <a:srgbClr val="FB6161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2000" b="1" dirty="0"/>
              <a:t>з</a:t>
            </a:r>
            <a:r>
              <a:rPr lang="ru-RU" sz="2000" b="1" dirty="0" smtClean="0"/>
              <a:t>аседания инициативных комиссий, общественных советов с участием населения,</a:t>
            </a:r>
          </a:p>
          <a:p>
            <a:pPr algn="ctr"/>
            <a:r>
              <a:rPr lang="ru-RU" sz="2000" b="1" dirty="0" smtClean="0"/>
              <a:t>собрания </a:t>
            </a:r>
            <a:r>
              <a:rPr lang="ru-RU" sz="2000" b="1" dirty="0"/>
              <a:t>(</a:t>
            </a:r>
            <a:r>
              <a:rPr lang="ru-RU" sz="2000" b="1" dirty="0" smtClean="0"/>
              <a:t>конференции) </a:t>
            </a:r>
            <a:r>
              <a:rPr lang="ru-RU" sz="2000" b="1" dirty="0"/>
              <a:t>граждан сельского населенного пункта с участием </a:t>
            </a:r>
            <a:r>
              <a:rPr lang="ru-RU" sz="2000" b="1" dirty="0" smtClean="0"/>
              <a:t>старосты, </a:t>
            </a:r>
            <a:r>
              <a:rPr lang="ru-RU" sz="2000" b="1" dirty="0"/>
              <a:t>содержащие инициативные предложения с указанием адресов их </a:t>
            </a:r>
            <a:r>
              <a:rPr lang="ru-RU" sz="2000" b="1" dirty="0" smtClean="0"/>
              <a:t>реализации и виды вклада </a:t>
            </a:r>
            <a:r>
              <a:rPr lang="ru-RU" sz="2000" b="1" dirty="0"/>
              <a:t>граждан, юридических лиц (индивидуальных предпринимателей) в реализацию инициативных предложений</a:t>
            </a:r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/>
            </a:r>
            <a:br>
              <a:rPr lang="ru-RU" sz="2000" b="1" dirty="0" smtClean="0"/>
            </a:br>
            <a:endParaRPr lang="ru-RU" sz="20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1574" y="5795157"/>
            <a:ext cx="13109984" cy="1603169"/>
          </a:xfrm>
          <a:prstGeom prst="roundRect">
            <a:avLst/>
          </a:prstGeom>
          <a:gradFill>
            <a:gsLst>
              <a:gs pos="0">
                <a:srgbClr val="FB6161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4400" b="1" dirty="0">
                <a:latin typeface="Constantia" panose="02030602050306030303" pitchFamily="18" charset="0"/>
              </a:rPr>
              <a:t>и</a:t>
            </a:r>
            <a:r>
              <a:rPr lang="ru-RU" sz="4400" b="1" dirty="0" smtClean="0">
                <a:latin typeface="Constantia" panose="02030602050306030303" pitchFamily="18" charset="0"/>
              </a:rPr>
              <a:t>збрание инициативных комиссий, общественных советов, назначение старост</a:t>
            </a:r>
            <a:endParaRPr lang="ru-RU" sz="4400" b="1" dirty="0">
              <a:latin typeface="Constantia" panose="02030602050306030303" pitchFamily="18" charset="0"/>
            </a:endParaRPr>
          </a:p>
        </p:txBody>
      </p:sp>
      <p:sp>
        <p:nvSpPr>
          <p:cNvPr id="2" name="Стрелка вверх 1"/>
          <p:cNvSpPr/>
          <p:nvPr/>
        </p:nvSpPr>
        <p:spPr>
          <a:xfrm>
            <a:off x="6645553" y="5225141"/>
            <a:ext cx="676894" cy="570015"/>
          </a:xfrm>
          <a:prstGeom prst="upArrow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rtlCol="0" anchor="t"/>
          <a:lstStyle/>
          <a:p>
            <a:pPr algn="ctr"/>
            <a:endParaRPr lang="ru-RU" sz="3400" b="1" dirty="0">
              <a:latin typeface="Constantia" panose="02030602050306030303" pitchFamily="18" charset="0"/>
            </a:endParaRPr>
          </a:p>
        </p:txBody>
      </p:sp>
      <p:sp>
        <p:nvSpPr>
          <p:cNvPr id="11" name="Стрелка вверх 10"/>
          <p:cNvSpPr/>
          <p:nvPr/>
        </p:nvSpPr>
        <p:spPr>
          <a:xfrm>
            <a:off x="6645553" y="2612574"/>
            <a:ext cx="676894" cy="729908"/>
          </a:xfrm>
          <a:prstGeom prst="upArrow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rtlCol="0" anchor="t"/>
          <a:lstStyle/>
          <a:p>
            <a:pPr algn="ctr"/>
            <a:endParaRPr lang="ru-RU" sz="3400" b="1" dirty="0">
              <a:latin typeface="Constantia" panose="02030602050306030303" pitchFamily="18" charset="0"/>
            </a:endParaRPr>
          </a:p>
        </p:txBody>
      </p:sp>
      <p:sp>
        <p:nvSpPr>
          <p:cNvPr id="12" name="Стрелка вверх 11"/>
          <p:cNvSpPr/>
          <p:nvPr/>
        </p:nvSpPr>
        <p:spPr>
          <a:xfrm>
            <a:off x="6645553" y="1075141"/>
            <a:ext cx="676894" cy="729908"/>
          </a:xfrm>
          <a:prstGeom prst="upArrow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rtlCol="0" anchor="t"/>
          <a:lstStyle/>
          <a:p>
            <a:pPr algn="ctr"/>
            <a:endParaRPr lang="ru-RU" sz="34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4000"/>
            <a:ext cx="13680000" cy="1800000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8000" b="1" dirty="0" smtClean="0">
                <a:latin typeface="Constantia" panose="02030602050306030303" pitchFamily="18" charset="0"/>
              </a:rPr>
              <a:t>Областной закон 147-оз</a:t>
            </a:r>
            <a:endParaRPr lang="ru-RU" sz="8000" b="1" dirty="0">
              <a:latin typeface="Constantia" panose="02030602050306030303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4000" y="2030681"/>
            <a:ext cx="14003906" cy="2339438"/>
          </a:xfrm>
          <a:prstGeom prst="roundRect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4400" b="1" dirty="0" smtClean="0">
                <a:latin typeface="Constantia" panose="02030602050306030303" pitchFamily="18" charset="0"/>
              </a:rPr>
              <a:t>210 млн рублей</a:t>
            </a:r>
            <a:r>
              <a:rPr lang="ru-RU" sz="3200" b="1" dirty="0" smtClean="0">
                <a:latin typeface="Constantia" panose="02030602050306030303" pitchFamily="18" charset="0"/>
              </a:rPr>
              <a:t> для сельских населенных пунктов, </a:t>
            </a:r>
          </a:p>
          <a:p>
            <a:pPr algn="ctr"/>
            <a:r>
              <a:rPr lang="ru-RU" sz="3200" b="1" dirty="0" smtClean="0">
                <a:latin typeface="Constantia" panose="02030602050306030303" pitchFamily="18" charset="0"/>
              </a:rPr>
              <a:t>не являющихся административными центрами, городских, сельских поселений </a:t>
            </a:r>
          </a:p>
          <a:p>
            <a:pPr algn="ctr"/>
            <a:r>
              <a:rPr lang="ru-RU" sz="3200" b="1" dirty="0" smtClean="0">
                <a:latin typeface="Constantia" panose="02030602050306030303" pitchFamily="18" charset="0"/>
              </a:rPr>
              <a:t>Ленинградской области</a:t>
            </a:r>
            <a:endParaRPr lang="ru-RU" sz="3200" b="1" dirty="0">
              <a:latin typeface="Constantia" panose="02030602050306030303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4000" y="4753122"/>
            <a:ext cx="3572977" cy="2812956"/>
          </a:xfrm>
          <a:prstGeom prst="roundRect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endParaRPr lang="ru-RU" sz="2800" b="1" dirty="0" smtClean="0">
              <a:latin typeface="Constantia" panose="02030602050306030303" pitchFamily="18" charset="0"/>
            </a:endParaRPr>
          </a:p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максимальный объем субсидии </a:t>
            </a:r>
          </a:p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2,5 млн рублей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35015" y="5671964"/>
            <a:ext cx="3851487" cy="2003936"/>
          </a:xfrm>
          <a:prstGeom prst="roundRect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минимальный </a:t>
            </a:r>
            <a:r>
              <a:rPr lang="ru-RU" sz="2800" b="1" dirty="0">
                <a:latin typeface="Constantia" panose="02030602050306030303" pitchFamily="18" charset="0"/>
              </a:rPr>
              <a:t>объем </a:t>
            </a:r>
            <a:r>
              <a:rPr lang="ru-RU" sz="2800" b="1" dirty="0" smtClean="0">
                <a:latin typeface="Constantia" panose="02030602050306030303" pitchFamily="18" charset="0"/>
              </a:rPr>
              <a:t>субсидии</a:t>
            </a:r>
          </a:p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100 тыс. рублей</a:t>
            </a:r>
            <a:endParaRPr lang="ru-RU" sz="2800" dirty="0">
              <a:latin typeface="Constantia" panose="02030602050306030303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426535" y="4753122"/>
            <a:ext cx="3721372" cy="2812956"/>
          </a:xfrm>
          <a:prstGeom prst="roundRect">
            <a:avLst/>
          </a:prstGeom>
          <a:solidFill>
            <a:srgbClr val="FB616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2800" b="1" dirty="0">
                <a:latin typeface="Constantia" panose="02030602050306030303" pitchFamily="18" charset="0"/>
              </a:rPr>
              <a:t>д</a:t>
            </a:r>
            <a:r>
              <a:rPr lang="ru-RU" sz="2800" b="1" dirty="0" smtClean="0">
                <a:latin typeface="Constantia" panose="02030602050306030303" pitchFamily="18" charset="0"/>
              </a:rPr>
              <a:t>ля поселений, </a:t>
            </a:r>
            <a:r>
              <a:rPr lang="ru-RU" sz="2800" b="1" dirty="0">
                <a:latin typeface="Constantia" panose="02030602050306030303" pitchFamily="18" charset="0"/>
              </a:rPr>
              <a:t>прошедших объединение с 2019 </a:t>
            </a:r>
            <a:r>
              <a:rPr lang="ru-RU" sz="2800" b="1" dirty="0" smtClean="0">
                <a:latin typeface="Constantia" panose="02030602050306030303" pitchFamily="18" charset="0"/>
              </a:rPr>
              <a:t>года</a:t>
            </a:r>
          </a:p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3,9 млн рублей</a:t>
            </a:r>
          </a:p>
          <a:p>
            <a:pPr algn="ctr"/>
            <a:r>
              <a:rPr lang="ru-RU" sz="2800" b="1" dirty="0" smtClean="0">
                <a:latin typeface="Constantia" panose="02030602050306030303" pitchFamily="18" charset="0"/>
              </a:rPr>
              <a:t>3,6 млн рублей</a:t>
            </a:r>
            <a:endParaRPr lang="ru-RU" sz="28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248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56260" y="143999"/>
            <a:ext cx="13467740" cy="6909943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endParaRPr lang="ru-RU" sz="7200" b="1" dirty="0" smtClean="0">
              <a:solidFill>
                <a:srgbClr val="0070C0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72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в Ленинградской области </a:t>
            </a:r>
          </a:p>
          <a:p>
            <a:pPr algn="ctr"/>
            <a:r>
              <a:rPr lang="ru-RU" sz="72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531 староста </a:t>
            </a:r>
          </a:p>
          <a:p>
            <a:pPr algn="ctr"/>
            <a:r>
              <a:rPr lang="ru-RU" sz="7200" b="1" dirty="0" smtClean="0">
                <a:solidFill>
                  <a:srgbClr val="0070C0"/>
                </a:solidFill>
                <a:latin typeface="Constantia" panose="02030602050306030303" pitchFamily="18" charset="0"/>
              </a:rPr>
              <a:t> 651 общественный совет</a:t>
            </a:r>
            <a:endParaRPr lang="ru-RU" sz="7200" b="1" dirty="0">
              <a:solidFill>
                <a:srgbClr val="0070C0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60" y="4758935"/>
            <a:ext cx="5783901" cy="310252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" name="Содержимое 6" descr="IMG_69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128" y="4861408"/>
            <a:ext cx="4381996" cy="292133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4000"/>
            <a:ext cx="13680000" cy="18000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4800" b="1" dirty="0">
                <a:latin typeface="Constantia" panose="02030602050306030303" pitchFamily="18" charset="0"/>
              </a:rPr>
              <a:t>К</a:t>
            </a:r>
            <a:r>
              <a:rPr lang="ru-RU" sz="4800" b="1" dirty="0" smtClean="0">
                <a:latin typeface="Constantia" panose="02030602050306030303" pitchFamily="18" charset="0"/>
              </a:rPr>
              <a:t>онкурс </a:t>
            </a:r>
            <a:r>
              <a:rPr lang="ru-RU" sz="4800" b="1" dirty="0">
                <a:latin typeface="Constantia" panose="02030602050306030303" pitchFamily="18" charset="0"/>
              </a:rPr>
              <a:t>«Инициативный гражданин </a:t>
            </a: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</a:pPr>
            <a:r>
              <a:rPr lang="ru-RU" sz="4800" b="1" dirty="0">
                <a:latin typeface="Constantia" panose="02030602050306030303" pitchFamily="18" charset="0"/>
              </a:rPr>
              <a:t>Ленинградской области» </a:t>
            </a:r>
          </a:p>
        </p:txBody>
      </p:sp>
      <p:pic>
        <p:nvPicPr>
          <p:cNvPr id="6" name="Picture 2" descr="C:\Users\av_krivenko\Desktop\Рисунок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" r="2777"/>
          <a:stretch/>
        </p:blipFill>
        <p:spPr bwMode="auto">
          <a:xfrm>
            <a:off x="4748945" y="4334494"/>
            <a:ext cx="4763190" cy="342214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44000" y="2339439"/>
            <a:ext cx="13680000" cy="180505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800" b="1" dirty="0">
                <a:latin typeface="Constantia" panose="02030602050306030303" pitchFamily="18" charset="0"/>
              </a:rPr>
              <a:t>общая сумма премиальных выплат </a:t>
            </a:r>
            <a:endParaRPr lang="ru-RU" sz="4800" b="1" dirty="0" smtClean="0">
              <a:latin typeface="Constantia" panose="02030602050306030303" pitchFamily="18" charset="0"/>
            </a:endParaRPr>
          </a:p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4800" b="1" dirty="0" smtClean="0">
                <a:latin typeface="Constantia" panose="02030602050306030303" pitchFamily="18" charset="0"/>
              </a:rPr>
              <a:t>735 тыс</a:t>
            </a:r>
            <a:r>
              <a:rPr lang="ru-RU" sz="4800" b="1" dirty="0">
                <a:latin typeface="Constantia" panose="02030602050306030303" pitchFamily="18" charset="0"/>
              </a:rPr>
              <a:t>. рублей </a:t>
            </a:r>
          </a:p>
        </p:txBody>
      </p:sp>
      <p:pic>
        <p:nvPicPr>
          <p:cNvPr id="11" name="Picture 3"/>
          <p:cNvPicPr preferRelativeResize="0"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2" t="27332" r="9821"/>
          <a:stretch/>
        </p:blipFill>
        <p:spPr bwMode="auto">
          <a:xfrm>
            <a:off x="144000" y="4334494"/>
            <a:ext cx="4285496" cy="342214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 preferRelativeResize="0"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9" r="11303"/>
          <a:stretch/>
        </p:blipFill>
        <p:spPr bwMode="auto">
          <a:xfrm>
            <a:off x="9912497" y="4334494"/>
            <a:ext cx="4860407" cy="342214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3999"/>
            <a:ext cx="13680000" cy="7289953"/>
          </a:xfrm>
          <a:prstGeom prst="roundRect">
            <a:avLst/>
          </a:prstGeom>
          <a:gradFill>
            <a:gsLst>
              <a:gs pos="77506">
                <a:srgbClr val="FF0000"/>
              </a:gs>
              <a:gs pos="100000">
                <a:srgbClr val="E27C74"/>
              </a:gs>
              <a:gs pos="0">
                <a:srgbClr val="FB6161"/>
              </a:gs>
              <a:gs pos="54000">
                <a:srgbClr val="0A128C"/>
              </a:gs>
              <a:gs pos="70000">
                <a:srgbClr val="181CC7"/>
              </a:gs>
              <a:gs pos="88000">
                <a:schemeClr val="bg2">
                  <a:lumMod val="50000"/>
                </a:schemeClr>
              </a:gs>
              <a:gs pos="100000">
                <a:srgbClr val="8C3D91"/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7200" b="1" dirty="0">
                <a:latin typeface="Constantia" panose="02030602050306030303" pitchFamily="18" charset="0"/>
              </a:rPr>
              <a:t>в</a:t>
            </a:r>
            <a:r>
              <a:rPr lang="ru-RU" sz="7200" b="1" dirty="0" smtClean="0">
                <a:latin typeface="Constantia" panose="02030602050306030303" pitchFamily="18" charset="0"/>
              </a:rPr>
              <a:t> 188 муниципальных образованиях Ленинградской области сформирована нормативная правовая база для развития ТОС</a:t>
            </a:r>
            <a:endParaRPr lang="ru-RU" sz="7200" b="1" dirty="0">
              <a:latin typeface="Constantia" panose="02030602050306030303" pitchFamily="18" charset="0"/>
            </a:endParaRPr>
          </a:p>
        </p:txBody>
      </p:sp>
      <p:pic>
        <p:nvPicPr>
          <p:cNvPr id="5" name="Picture 3" descr="U:\3-84-Матвеева\картински для презентаций\scale_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29" y="5841251"/>
            <a:ext cx="3030269" cy="21172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4000"/>
            <a:ext cx="13680000" cy="1981683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4400" b="1" dirty="0">
                <a:latin typeface="Constantia" panose="02030602050306030303" pitchFamily="18" charset="0"/>
              </a:rPr>
              <a:t>О</a:t>
            </a:r>
            <a:r>
              <a:rPr lang="ru-RU" sz="4400" b="1" dirty="0" smtClean="0">
                <a:latin typeface="Constantia" panose="02030602050306030303" pitchFamily="18" charset="0"/>
              </a:rPr>
              <a:t>пыт реализации инициативного бюджетирования в Ленинградской области</a:t>
            </a:r>
            <a:endParaRPr lang="ru-RU" sz="4400" b="1" dirty="0">
              <a:latin typeface="Constantia" panose="02030602050306030303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5" t="17411" r="46970" b="18129"/>
          <a:stretch/>
        </p:blipFill>
        <p:spPr bwMode="auto">
          <a:xfrm>
            <a:off x="11780322" y="3811979"/>
            <a:ext cx="3172175" cy="394465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6901" y="2733837"/>
            <a:ext cx="11994078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40"/>
              </a:lnSpc>
            </a:pPr>
            <a:r>
              <a:rPr lang="ru-RU" sz="3200" b="1" dirty="0">
                <a:latin typeface="Constantia" panose="02030602050306030303" pitchFamily="18" charset="0"/>
              </a:rPr>
              <a:t>у</a:t>
            </a:r>
            <a:r>
              <a:rPr lang="ru-RU" sz="3200" b="1" dirty="0" smtClean="0">
                <a:latin typeface="Constantia" panose="02030602050306030303" pitchFamily="18" charset="0"/>
              </a:rPr>
              <a:t>частие в семинарах и круглых столах</a:t>
            </a:r>
          </a:p>
          <a:p>
            <a:pPr>
              <a:lnSpc>
                <a:spcPts val="3840"/>
              </a:lnSpc>
            </a:pPr>
            <a:r>
              <a:rPr lang="ru-RU" sz="3200" b="1" dirty="0" smtClean="0">
                <a:latin typeface="Constantia" panose="02030602050306030303" pitchFamily="18" charset="0"/>
              </a:rPr>
              <a:t>проведение Межрегиональной конференции с участием представителей субъектов СЗФО</a:t>
            </a:r>
          </a:p>
          <a:p>
            <a:pPr>
              <a:lnSpc>
                <a:spcPts val="3840"/>
              </a:lnSpc>
            </a:pPr>
            <a:r>
              <a:rPr lang="ru-RU" sz="3200" b="1" dirty="0">
                <a:latin typeface="Constantia" panose="02030602050306030303" pitchFamily="18" charset="0"/>
              </a:rPr>
              <a:t>и</a:t>
            </a:r>
            <a:r>
              <a:rPr lang="ru-RU" sz="3200" b="1" dirty="0" smtClean="0">
                <a:latin typeface="Constantia" panose="02030602050306030303" pitchFamily="18" charset="0"/>
              </a:rPr>
              <a:t>здание Справочника инициативного гражданина</a:t>
            </a:r>
          </a:p>
          <a:p>
            <a:pPr>
              <a:lnSpc>
                <a:spcPts val="3840"/>
              </a:lnSpc>
            </a:pPr>
            <a:r>
              <a:rPr lang="ru-RU" sz="3200" b="1" dirty="0">
                <a:latin typeface="Constantia" panose="02030602050306030303" pitchFamily="18" charset="0"/>
              </a:rPr>
              <a:t>п</a:t>
            </a:r>
            <a:r>
              <a:rPr lang="ru-RU" sz="3200" b="1" dirty="0" smtClean="0">
                <a:latin typeface="Constantia" panose="02030602050306030303" pitchFamily="18" charset="0"/>
              </a:rPr>
              <a:t>роведение образовательных семинаров</a:t>
            </a:r>
          </a:p>
          <a:p>
            <a:pPr>
              <a:lnSpc>
                <a:spcPts val="3840"/>
              </a:lnSpc>
            </a:pPr>
            <a:r>
              <a:rPr lang="ru-RU" sz="3200" b="1" dirty="0">
                <a:latin typeface="Constantia" panose="02030602050306030303" pitchFamily="18" charset="0"/>
              </a:rPr>
              <a:t>с</a:t>
            </a:r>
            <a:r>
              <a:rPr lang="ru-RU" sz="3200" b="1" dirty="0" smtClean="0">
                <a:latin typeface="Constantia" panose="02030602050306030303" pitchFamily="18" charset="0"/>
              </a:rPr>
              <a:t>оздание видеосюжетов</a:t>
            </a:r>
          </a:p>
          <a:p>
            <a:pPr>
              <a:lnSpc>
                <a:spcPts val="3840"/>
              </a:lnSpc>
            </a:pPr>
            <a:r>
              <a:rPr lang="ru-RU" sz="3200" b="1" dirty="0">
                <a:latin typeface="Constantia" panose="02030602050306030303" pitchFamily="18" charset="0"/>
              </a:rPr>
              <a:t>у</a:t>
            </a:r>
            <a:r>
              <a:rPr lang="ru-RU" sz="3200" b="1" dirty="0" smtClean="0">
                <a:latin typeface="Constantia" panose="02030602050306030303" pitchFamily="18" charset="0"/>
              </a:rPr>
              <a:t>частие во Всероссийском конкурсе проектов инициативного бюджетирования</a:t>
            </a:r>
            <a:endParaRPr lang="ru-RU" sz="3200" b="1" dirty="0">
              <a:latin typeface="Constantia" panose="02030602050306030303" pitchFamily="18" charset="0"/>
            </a:endParaRPr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415357" y="2912437"/>
            <a:ext cx="403826" cy="354272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12" name="Freeform 5"/>
          <p:cNvSpPr>
            <a:spLocks/>
          </p:cNvSpPr>
          <p:nvPr/>
        </p:nvSpPr>
        <p:spPr bwMode="auto">
          <a:xfrm>
            <a:off x="391760" y="3365688"/>
            <a:ext cx="403826" cy="354272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14" name="Freeform 5"/>
          <p:cNvSpPr>
            <a:spLocks/>
          </p:cNvSpPr>
          <p:nvPr/>
        </p:nvSpPr>
        <p:spPr bwMode="auto">
          <a:xfrm>
            <a:off x="403542" y="4374983"/>
            <a:ext cx="403826" cy="354272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15" name="Freeform 5"/>
          <p:cNvSpPr>
            <a:spLocks/>
          </p:cNvSpPr>
          <p:nvPr/>
        </p:nvSpPr>
        <p:spPr bwMode="auto">
          <a:xfrm>
            <a:off x="427199" y="4814106"/>
            <a:ext cx="403826" cy="354272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403542" y="5251770"/>
            <a:ext cx="403826" cy="354272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17" name="Freeform 5"/>
          <p:cNvSpPr>
            <a:spLocks/>
          </p:cNvSpPr>
          <p:nvPr/>
        </p:nvSpPr>
        <p:spPr bwMode="auto">
          <a:xfrm>
            <a:off x="462982" y="5784306"/>
            <a:ext cx="403826" cy="354272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iv_matveeva\Downloads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9" y="1389413"/>
            <a:ext cx="14259451" cy="669476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7373" y="1365662"/>
            <a:ext cx="5188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Constantia" panose="02030602050306030303" pitchFamily="18" charset="0"/>
              </a:rPr>
              <a:t>Спасибо за внимание!</a:t>
            </a:r>
            <a:endParaRPr lang="ru-RU" sz="3600" b="1" dirty="0">
              <a:latin typeface="Constantia" panose="02030602050306030303" pitchFamily="18" charset="0"/>
            </a:endParaRPr>
          </a:p>
        </p:txBody>
      </p:sp>
      <p:pic>
        <p:nvPicPr>
          <p:cNvPr id="9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1157" y="0"/>
            <a:ext cx="2458193" cy="236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255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4000"/>
            <a:ext cx="13680000" cy="168480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4400" b="1" dirty="0" smtClean="0">
                <a:latin typeface="Constantia" panose="02030602050306030303" pitchFamily="18" charset="0"/>
              </a:rPr>
              <a:t>Инициативное бюджетирование </a:t>
            </a:r>
          </a:p>
          <a:p>
            <a:pPr algn="ctr"/>
            <a:r>
              <a:rPr lang="ru-RU" sz="4400" b="1" dirty="0" smtClean="0">
                <a:latin typeface="Constantia" panose="02030602050306030303" pitchFamily="18" charset="0"/>
              </a:rPr>
              <a:t>в Ленинградской области</a:t>
            </a:r>
            <a:endParaRPr lang="ru-RU" sz="4400" b="1" dirty="0">
              <a:latin typeface="Constantia" panose="02030602050306030303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96399" y="2090057"/>
            <a:ext cx="14393377" cy="5581403"/>
          </a:xfrm>
          <a:prstGeom prst="roundRect">
            <a:avLst/>
          </a:prstGeom>
          <a:solidFill>
            <a:srgbClr val="FF6600"/>
          </a:solidFill>
          <a:ln>
            <a:noFill/>
          </a:ln>
          <a:effectLst>
            <a:softEdge rad="3175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           обсуждение бюджетных вопросов</a:t>
            </a:r>
          </a:p>
          <a:p>
            <a:endParaRPr lang="ru-RU" sz="2800" b="1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            участие </a:t>
            </a:r>
            <a:r>
              <a:rPr lang="ru-RU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представителей </a:t>
            </a:r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власти</a:t>
            </a:r>
          </a:p>
          <a:p>
            <a:endParaRPr lang="ru-RU" sz="2800" b="1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            публичное </a:t>
            </a:r>
            <a:r>
              <a:rPr lang="ru-RU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обсуждение с участием </a:t>
            </a:r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граждан</a:t>
            </a:r>
          </a:p>
          <a:p>
            <a:endParaRPr lang="ru-RU" sz="2800" b="1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            </a:t>
            </a:r>
            <a:r>
              <a:rPr lang="ru-RU" sz="2800" b="1" dirty="0" err="1" smtClean="0">
                <a:solidFill>
                  <a:schemeClr val="bg1"/>
                </a:solidFill>
                <a:latin typeface="Constantia" panose="02030602050306030303" pitchFamily="18" charset="0"/>
              </a:rPr>
              <a:t>софинансирование</a:t>
            </a:r>
            <a:endParaRPr lang="ru-RU" sz="2800" b="1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endParaRPr lang="ru-RU" sz="2800" b="1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            участие </a:t>
            </a:r>
            <a:r>
              <a:rPr lang="ru-RU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граждан в реализации </a:t>
            </a:r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проектов</a:t>
            </a:r>
          </a:p>
          <a:p>
            <a:endParaRPr lang="ru-RU" sz="2800" b="1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               </a:t>
            </a:r>
            <a:r>
              <a:rPr lang="ru-RU" sz="2800" b="1" dirty="0" err="1" smtClean="0">
                <a:solidFill>
                  <a:schemeClr val="bg1"/>
                </a:solidFill>
                <a:latin typeface="Constantia" panose="02030602050306030303" pitchFamily="18" charset="0"/>
              </a:rPr>
              <a:t>встроенность</a:t>
            </a:r>
            <a:r>
              <a:rPr lang="ru-RU" sz="2800" b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практик </a:t>
            </a:r>
            <a:r>
              <a:rPr lang="ru-RU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в административный и бюджетный процесс</a:t>
            </a:r>
            <a:endParaRPr lang="ru-RU" sz="2800" b="1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>
            <a:off x="1136417" y="2502723"/>
            <a:ext cx="373062" cy="226219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1136417" y="3405247"/>
            <a:ext cx="373062" cy="226219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21" name="Freeform 5"/>
          <p:cNvSpPr>
            <a:spLocks/>
          </p:cNvSpPr>
          <p:nvPr/>
        </p:nvSpPr>
        <p:spPr bwMode="auto">
          <a:xfrm>
            <a:off x="1136417" y="4224645"/>
            <a:ext cx="373062" cy="226219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22" name="Freeform 5"/>
          <p:cNvSpPr>
            <a:spLocks/>
          </p:cNvSpPr>
          <p:nvPr/>
        </p:nvSpPr>
        <p:spPr bwMode="auto">
          <a:xfrm>
            <a:off x="1176830" y="5127169"/>
            <a:ext cx="373062" cy="226219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>
            <a:off x="1200581" y="5946567"/>
            <a:ext cx="373062" cy="226219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24" name="Freeform 5"/>
          <p:cNvSpPr>
            <a:spLocks/>
          </p:cNvSpPr>
          <p:nvPr/>
        </p:nvSpPr>
        <p:spPr bwMode="auto">
          <a:xfrm>
            <a:off x="1200581" y="6682837"/>
            <a:ext cx="373062" cy="226219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0066FF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808080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pic>
        <p:nvPicPr>
          <p:cNvPr id="25" name="Picture 3" descr="U:\3-84-Матвеева\картински для презентаций\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55" y="2090057"/>
            <a:ext cx="4325547" cy="3263332"/>
          </a:xfrm>
          <a:prstGeom prst="rect">
            <a:avLst/>
          </a:prstGeom>
          <a:noFill/>
          <a:effectLst>
            <a:softEdge rad="317500"/>
          </a:effectLst>
          <a:scene3d>
            <a:camera prst="perspectiveHeroicExtreme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763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4000"/>
            <a:ext cx="13680000" cy="1800000"/>
          </a:xfrm>
          <a:prstGeom prst="roundRect">
            <a:avLst/>
          </a:prstGeom>
          <a:solidFill>
            <a:srgbClr val="FC8C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</a:rPr>
              <a:t>Государственная поддержка развития института старост и иных форм местного самоуправления (общественные советы, инициативные комиссии)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66898" y="2790701"/>
            <a:ext cx="1358537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Constantia" panose="02030602050306030303" pitchFamily="18" charset="0"/>
              </a:rPr>
              <a:t>областной закон от 15 января 2018 года № 3-оз «О содействии участию населения в осуществлении местного самоуправления в иных формах на территориях административных центров и городских поселков муниципальных образований Ленинградской области» - </a:t>
            </a:r>
            <a:r>
              <a:rPr lang="ru-RU" sz="2800" b="1" i="1" dirty="0" smtClean="0">
                <a:latin typeface="Constantia" panose="02030602050306030303" pitchFamily="18" charset="0"/>
                <a:cs typeface="Times New Roman" panose="02020603050405020304" pitchFamily="18" charset="0"/>
              </a:rPr>
              <a:t>закон «об инициативных комиссиях»</a:t>
            </a:r>
            <a:endParaRPr lang="ru-RU" sz="2800" b="1" dirty="0" smtClean="0">
              <a:latin typeface="Constantia" panose="02030602050306030303" pitchFamily="18" charset="0"/>
            </a:endParaRPr>
          </a:p>
          <a:p>
            <a:pPr algn="just"/>
            <a:endParaRPr lang="ru-RU" sz="2800" b="1" dirty="0" smtClean="0">
              <a:latin typeface="Constantia" panose="02030602050306030303" pitchFamily="18" charset="0"/>
            </a:endParaRPr>
          </a:p>
          <a:p>
            <a:pPr algn="just"/>
            <a:r>
              <a:rPr lang="ru-RU" sz="2800" b="1" dirty="0" smtClean="0">
                <a:latin typeface="Constantia" panose="02030602050306030303" pitchFamily="18" charset="0"/>
              </a:rPr>
              <a:t>областной закон от 28 декабря 2018 года № 147-оз «О старостах сельских населенных пунктов Ленинградской области и содействии участию населения в осуществлении местного самоуправления в иных формах на частях территорий муниципальных образований Ленинградской области»  - </a:t>
            </a:r>
            <a:r>
              <a:rPr lang="ru-RU" sz="2800" b="1" i="1" dirty="0" smtClean="0">
                <a:latin typeface="Constantia" panose="02030602050306030303" pitchFamily="18" charset="0"/>
              </a:rPr>
              <a:t>закон «о сельских старостах»</a:t>
            </a:r>
            <a:endParaRPr lang="ru-RU" sz="2800" b="1" dirty="0">
              <a:latin typeface="Constantia" panose="0203060205030603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85652" y="48807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262744" y="2906039"/>
            <a:ext cx="500062" cy="321469"/>
            <a:chOff x="271" y="845"/>
            <a:chExt cx="315" cy="270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  <p:grpSp>
        <p:nvGrpSpPr>
          <p:cNvPr id="15" name="Group 4"/>
          <p:cNvGrpSpPr>
            <a:grpSpLocks noChangeAspect="1"/>
          </p:cNvGrpSpPr>
          <p:nvPr/>
        </p:nvGrpSpPr>
        <p:grpSpPr bwMode="auto">
          <a:xfrm>
            <a:off x="326244" y="5483109"/>
            <a:ext cx="500062" cy="321469"/>
            <a:chOff x="271" y="845"/>
            <a:chExt cx="315" cy="270"/>
          </a:xfrm>
        </p:grpSpPr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71" y="845"/>
              <a:ext cx="31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351" y="855"/>
              <a:ext cx="235" cy="190"/>
            </a:xfrm>
            <a:custGeom>
              <a:avLst/>
              <a:gdLst>
                <a:gd name="T0" fmla="*/ 0 w 235"/>
                <a:gd name="T1" fmla="*/ 111 h 190"/>
                <a:gd name="T2" fmla="*/ 39 w 235"/>
                <a:gd name="T3" fmla="*/ 74 h 190"/>
                <a:gd name="T4" fmla="*/ 81 w 235"/>
                <a:gd name="T5" fmla="*/ 115 h 190"/>
                <a:gd name="T6" fmla="*/ 198 w 235"/>
                <a:gd name="T7" fmla="*/ 0 h 190"/>
                <a:gd name="T8" fmla="*/ 235 w 235"/>
                <a:gd name="T9" fmla="*/ 38 h 190"/>
                <a:gd name="T10" fmla="*/ 81 w 235"/>
                <a:gd name="T11" fmla="*/ 190 h 190"/>
                <a:gd name="T12" fmla="*/ 0 w 235"/>
                <a:gd name="T13" fmla="*/ 11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90">
                  <a:moveTo>
                    <a:pt x="0" y="111"/>
                  </a:moveTo>
                  <a:lnTo>
                    <a:pt x="39" y="74"/>
                  </a:lnTo>
                  <a:lnTo>
                    <a:pt x="81" y="115"/>
                  </a:lnTo>
                  <a:lnTo>
                    <a:pt x="198" y="0"/>
                  </a:lnTo>
                  <a:lnTo>
                    <a:pt x="235" y="38"/>
                  </a:lnTo>
                  <a:lnTo>
                    <a:pt x="81" y="190"/>
                  </a:lnTo>
                  <a:lnTo>
                    <a:pt x="0" y="111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b="1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ndara"/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271" y="844"/>
              <a:ext cx="275" cy="272"/>
            </a:xfrm>
            <a:custGeom>
              <a:avLst/>
              <a:gdLst>
                <a:gd name="T0" fmla="*/ 221 w 257"/>
                <a:gd name="T1" fmla="*/ 181 h 254"/>
                <a:gd name="T2" fmla="*/ 221 w 257"/>
                <a:gd name="T3" fmla="*/ 190 h 254"/>
                <a:gd name="T4" fmla="*/ 194 w 257"/>
                <a:gd name="T5" fmla="*/ 218 h 254"/>
                <a:gd name="T6" fmla="*/ 64 w 257"/>
                <a:gd name="T7" fmla="*/ 218 h 254"/>
                <a:gd name="T8" fmla="*/ 36 w 257"/>
                <a:gd name="T9" fmla="*/ 190 h 254"/>
                <a:gd name="T10" fmla="*/ 36 w 257"/>
                <a:gd name="T11" fmla="*/ 64 h 254"/>
                <a:gd name="T12" fmla="*/ 64 w 257"/>
                <a:gd name="T13" fmla="*/ 36 h 254"/>
                <a:gd name="T14" fmla="*/ 159 w 257"/>
                <a:gd name="T15" fmla="*/ 36 h 254"/>
                <a:gd name="T16" fmla="*/ 196 w 257"/>
                <a:gd name="T17" fmla="*/ 1 h 254"/>
                <a:gd name="T18" fmla="*/ 194 w 257"/>
                <a:gd name="T19" fmla="*/ 0 h 254"/>
                <a:gd name="T20" fmla="*/ 64 w 257"/>
                <a:gd name="T21" fmla="*/ 0 h 254"/>
                <a:gd name="T22" fmla="*/ 0 w 257"/>
                <a:gd name="T23" fmla="*/ 64 h 254"/>
                <a:gd name="T24" fmla="*/ 0 w 257"/>
                <a:gd name="T25" fmla="*/ 190 h 254"/>
                <a:gd name="T26" fmla="*/ 64 w 257"/>
                <a:gd name="T27" fmla="*/ 254 h 254"/>
                <a:gd name="T28" fmla="*/ 194 w 257"/>
                <a:gd name="T29" fmla="*/ 254 h 254"/>
                <a:gd name="T30" fmla="*/ 257 w 257"/>
                <a:gd name="T31" fmla="*/ 190 h 254"/>
                <a:gd name="T32" fmla="*/ 257 w 257"/>
                <a:gd name="T33" fmla="*/ 146 h 254"/>
                <a:gd name="T34" fmla="*/ 221 w 257"/>
                <a:gd name="T35" fmla="*/ 181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7" h="254">
                  <a:moveTo>
                    <a:pt x="221" y="181"/>
                  </a:moveTo>
                  <a:cubicBezTo>
                    <a:pt x="221" y="190"/>
                    <a:pt x="221" y="190"/>
                    <a:pt x="221" y="190"/>
                  </a:cubicBezTo>
                  <a:cubicBezTo>
                    <a:pt x="221" y="205"/>
                    <a:pt x="209" y="218"/>
                    <a:pt x="194" y="218"/>
                  </a:cubicBezTo>
                  <a:cubicBezTo>
                    <a:pt x="64" y="218"/>
                    <a:pt x="64" y="218"/>
                    <a:pt x="64" y="218"/>
                  </a:cubicBezTo>
                  <a:cubicBezTo>
                    <a:pt x="48" y="218"/>
                    <a:pt x="36" y="205"/>
                    <a:pt x="36" y="190"/>
                  </a:cubicBezTo>
                  <a:cubicBezTo>
                    <a:pt x="36" y="64"/>
                    <a:pt x="36" y="64"/>
                    <a:pt x="36" y="64"/>
                  </a:cubicBezTo>
                  <a:cubicBezTo>
                    <a:pt x="36" y="49"/>
                    <a:pt x="48" y="36"/>
                    <a:pt x="64" y="36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5" y="1"/>
                    <a:pt x="194" y="0"/>
                    <a:pt x="19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9"/>
                    <a:pt x="0" y="64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25"/>
                    <a:pt x="29" y="254"/>
                    <a:pt x="64" y="254"/>
                  </a:cubicBezTo>
                  <a:cubicBezTo>
                    <a:pt x="194" y="254"/>
                    <a:pt x="194" y="254"/>
                    <a:pt x="194" y="254"/>
                  </a:cubicBezTo>
                  <a:cubicBezTo>
                    <a:pt x="229" y="254"/>
                    <a:pt x="257" y="225"/>
                    <a:pt x="257" y="190"/>
                  </a:cubicBezTo>
                  <a:cubicBezTo>
                    <a:pt x="257" y="146"/>
                    <a:pt x="257" y="146"/>
                    <a:pt x="257" y="146"/>
                  </a:cubicBezTo>
                  <a:lnTo>
                    <a:pt x="221" y="181"/>
                  </a:lnTo>
                  <a:close/>
                </a:path>
              </a:pathLst>
            </a:custGeom>
            <a:solidFill>
              <a:srgbClr val="0000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000000"/>
                </a:solidFill>
                <a:latin typeface="Candar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143999"/>
            <a:ext cx="13144488" cy="7266203"/>
          </a:xfrm>
          <a:prstGeom prst="roundRect">
            <a:avLst/>
          </a:prstGeom>
          <a:solidFill>
            <a:srgbClr val="FC8C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4800" b="1" dirty="0" smtClean="0">
                <a:latin typeface="Constantia" panose="02030602050306030303" pitchFamily="18" charset="0"/>
              </a:rPr>
              <a:t>Государственная поддержка инициатив граждан на реализацию </a:t>
            </a:r>
          </a:p>
          <a:p>
            <a:pPr algn="ctr"/>
            <a:r>
              <a:rPr lang="ru-RU" sz="4800" b="1" dirty="0" smtClean="0">
                <a:latin typeface="Constantia" panose="02030602050306030303" pitchFamily="18" charset="0"/>
              </a:rPr>
              <a:t>«Законов </a:t>
            </a:r>
            <a:r>
              <a:rPr lang="ru-RU" sz="4800" b="1" dirty="0">
                <a:latin typeface="Constantia" panose="02030602050306030303" pitchFamily="18" charset="0"/>
              </a:rPr>
              <a:t>т</a:t>
            </a:r>
            <a:r>
              <a:rPr lang="ru-RU" sz="4800" b="1" dirty="0" smtClean="0">
                <a:latin typeface="Constantia" panose="02030602050306030303" pitchFamily="18" charset="0"/>
              </a:rPr>
              <a:t>ысяча добрых дел»</a:t>
            </a:r>
          </a:p>
          <a:p>
            <a:pPr algn="ctr"/>
            <a:endParaRPr lang="ru-RU" sz="4800" b="1" dirty="0">
              <a:latin typeface="Constantia" panose="02030602050306030303" pitchFamily="18" charset="0"/>
            </a:endParaRPr>
          </a:p>
          <a:p>
            <a:pPr algn="ctr"/>
            <a:endParaRPr lang="ru-RU" sz="4800" b="1" dirty="0" smtClean="0">
              <a:latin typeface="Constantia" panose="02030602050306030303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645725" y="3431969"/>
            <a:ext cx="5652654" cy="3111335"/>
          </a:xfrm>
          <a:prstGeom prst="ellipse">
            <a:avLst/>
          </a:prstGeom>
          <a:solidFill>
            <a:srgbClr val="CC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rtlCol="0" anchor="t"/>
          <a:lstStyle/>
          <a:p>
            <a:pPr algn="ctr"/>
            <a:r>
              <a:rPr lang="ru-RU" sz="5400" b="1" dirty="0" smtClean="0">
                <a:latin typeface="Constantia" panose="02030602050306030303" pitchFamily="18" charset="0"/>
              </a:rPr>
              <a:t>460 млн рублей</a:t>
            </a:r>
            <a:endParaRPr lang="ru-RU" sz="5400" b="1" dirty="0">
              <a:latin typeface="Constantia" panose="02030602050306030303" pitchFamily="18" charset="0"/>
            </a:endParaRPr>
          </a:p>
        </p:txBody>
      </p:sp>
      <p:pic>
        <p:nvPicPr>
          <p:cNvPr id="10" name="Picture 4" descr="U:\3-84-Матвеева\картински для презентаций\sshDsGCCybPtOTgISXZh0Ow4xJS9HvaXSSBPiRqB4j_q_p0AQms19Gjhb02oz2GibKU5nkf0wR2rqyZ7kYgQDM7Qdb3eixqpLkoSKPGacW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27" y="3777100"/>
            <a:ext cx="2503602" cy="339092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697972"/>
            <a:ext cx="15119350" cy="7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144000" y="144000"/>
            <a:ext cx="13680000" cy="1080000"/>
            <a:chOff x="1" y="132087"/>
            <a:chExt cx="9201665" cy="1191162"/>
          </a:xfrm>
          <a:solidFill>
            <a:srgbClr val="0070C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8" name="Скругленный прямоугольник 27"/>
            <p:cNvSpPr/>
            <p:nvPr/>
          </p:nvSpPr>
          <p:spPr>
            <a:xfrm>
              <a:off x="1" y="132087"/>
              <a:ext cx="9201665" cy="11911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300" b="1" dirty="0" smtClean="0">
                  <a:latin typeface="Constantia" panose="02030602050306030303" pitchFamily="18" charset="0"/>
                </a:rPr>
                <a:t>Реализация областных законов в 2021 году</a:t>
              </a:r>
              <a:endParaRPr lang="ru-RU" sz="4300" b="1" dirty="0">
                <a:latin typeface="Constantia" panose="02030602050306030303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44000" y="1508546"/>
            <a:ext cx="670806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Aft>
                <a:spcPts val="0"/>
              </a:spcAft>
            </a:pPr>
            <a:r>
              <a:rPr lang="ru-RU" sz="3300" b="1" dirty="0">
                <a:latin typeface="Constantia" panose="02030602050306030303" pitchFamily="18" charset="0"/>
              </a:rPr>
              <a:t>Закон «о сельских старостах»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13319" y="1507269"/>
            <a:ext cx="800603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300" b="1" dirty="0">
                <a:latin typeface="Constantia" panose="02030602050306030303" pitchFamily="18" charset="0"/>
              </a:rPr>
              <a:t>Закон «об инициативных комиссиях»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3000" y="2350856"/>
            <a:ext cx="3283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2400"/>
              </a:spcAft>
            </a:pPr>
            <a:r>
              <a:rPr lang="ru-RU" sz="3200" b="1" dirty="0">
                <a:solidFill>
                  <a:srgbClr val="C00000"/>
                </a:solidFill>
                <a:latin typeface="Constantia" panose="02030602050306030303" pitchFamily="18" charset="0"/>
              </a:rPr>
              <a:t>159 соглашений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9675" y="2350855"/>
            <a:ext cx="33680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ru-RU" sz="3200" b="1" dirty="0">
                <a:solidFill>
                  <a:srgbClr val="C00000"/>
                </a:solidFill>
                <a:latin typeface="Constantia" panose="02030602050306030303" pitchFamily="18" charset="0"/>
              </a:rPr>
              <a:t>184 соглашения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79943" y="2370921"/>
            <a:ext cx="27753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ru-RU" sz="3200" b="1" dirty="0">
                <a:solidFill>
                  <a:srgbClr val="C00000"/>
                </a:solidFill>
                <a:latin typeface="Constantia" panose="02030602050306030303" pitchFamily="18" charset="0"/>
              </a:rPr>
              <a:t>302 проекта                                                       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202380" y="2354759"/>
            <a:ext cx="28302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>
                <a:solidFill>
                  <a:srgbClr val="C00000"/>
                </a:solidFill>
                <a:latin typeface="Constantia" panose="02030602050306030303" pitchFamily="18" charset="0"/>
              </a:rPr>
              <a:t>228 проектов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endParaRPr lang="ru-RU" dirty="0"/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417254994"/>
              </p:ext>
            </p:extLst>
          </p:nvPr>
        </p:nvGraphicFramePr>
        <p:xfrm>
          <a:off x="518438" y="2961564"/>
          <a:ext cx="10409275" cy="4673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478391" y="3694443"/>
            <a:ext cx="41625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4224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Constantia" panose="02030602050306030303" pitchFamily="18" charset="0"/>
              </a:rPr>
              <a:t>Освоение субсидий </a:t>
            </a:r>
            <a:r>
              <a:rPr lang="ru-RU" sz="3200" b="1" dirty="0" smtClean="0">
                <a:solidFill>
                  <a:srgbClr val="FF0000"/>
                </a:solidFill>
                <a:latin typeface="Constantia" panose="02030602050306030303" pitchFamily="18" charset="0"/>
              </a:rPr>
              <a:t>100 </a:t>
            </a:r>
            <a:r>
              <a:rPr lang="ru-RU" sz="3200" b="1" dirty="0">
                <a:solidFill>
                  <a:srgbClr val="FF0000"/>
                </a:solidFill>
                <a:latin typeface="Constantia" panose="02030602050306030303" pitchFamily="18" charset="0"/>
              </a:rPr>
              <a:t>%</a:t>
            </a: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1597094468"/>
              </p:ext>
            </p:extLst>
          </p:nvPr>
        </p:nvGraphicFramePr>
        <p:xfrm>
          <a:off x="9243694" y="2828414"/>
          <a:ext cx="8313760" cy="4675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18900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3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2208810" y="356260"/>
            <a:ext cx="10224655" cy="2030680"/>
          </a:xfrm>
          <a:prstGeom prst="round2Diag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rtlCol="0" anchor="t"/>
          <a:lstStyle/>
          <a:p>
            <a:pPr algn="ctr"/>
            <a:r>
              <a:rPr lang="ru-RU" sz="6000" b="1" dirty="0" smtClean="0">
                <a:latin typeface="Constantia" panose="02030602050306030303" pitchFamily="18" charset="0"/>
              </a:rPr>
              <a:t>Реализация законов в 2022 году</a:t>
            </a:r>
            <a:endParaRPr lang="ru-RU" sz="6000" b="1" dirty="0">
              <a:latin typeface="Constantia" panose="02030602050306030303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2021735" y="2851804"/>
            <a:ext cx="12528467" cy="1270660"/>
          </a:xfrm>
          <a:prstGeom prst="round2Diag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rtlCol="0" anchor="t"/>
          <a:lstStyle/>
          <a:p>
            <a:pPr algn="ctr"/>
            <a:r>
              <a:rPr lang="ru-RU" sz="6000" b="1" dirty="0">
                <a:latin typeface="Constantia" panose="02030602050306030303" pitchFamily="18" charset="0"/>
              </a:rPr>
              <a:t>с</a:t>
            </a:r>
            <a:r>
              <a:rPr lang="ru-RU" sz="6000" b="1" dirty="0" smtClean="0">
                <a:latin typeface="Constantia" panose="02030602050306030303" pitchFamily="18" charset="0"/>
              </a:rPr>
              <a:t>убсидия – 458,8 млн рублей</a:t>
            </a:r>
            <a:endParaRPr lang="ru-RU" sz="6000" b="1" dirty="0">
              <a:latin typeface="Constantia" panose="02030602050306030303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651080" y="4284506"/>
            <a:ext cx="14216826" cy="1270660"/>
          </a:xfrm>
          <a:prstGeom prst="round2DiagRect">
            <a:avLst/>
          </a:prstGeom>
          <a:solidFill>
            <a:srgbClr val="29A3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rtlCol="0" anchor="t"/>
          <a:lstStyle/>
          <a:p>
            <a:pPr algn="ctr"/>
            <a:r>
              <a:rPr lang="ru-RU" sz="6000" b="1" dirty="0">
                <a:latin typeface="Constantia" panose="02030602050306030303" pitchFamily="18" charset="0"/>
              </a:rPr>
              <a:t>м</a:t>
            </a:r>
            <a:r>
              <a:rPr lang="ru-RU" sz="6000" b="1" dirty="0" smtClean="0">
                <a:latin typeface="Constantia" panose="02030602050306030303" pitchFamily="18" charset="0"/>
              </a:rPr>
              <a:t>естные средства – 120,2 млн рублей</a:t>
            </a:r>
            <a:endParaRPr lang="ru-RU" sz="6000" b="1" dirty="0">
              <a:latin typeface="Constantia" panose="02030602050306030303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52317" y="5832510"/>
            <a:ext cx="12182020" cy="1270660"/>
          </a:xfrm>
          <a:prstGeom prst="round2Diag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rtlCol="0" anchor="t"/>
          <a:lstStyle/>
          <a:p>
            <a:pPr algn="ctr"/>
            <a:r>
              <a:rPr lang="ru-RU" sz="6000" b="1" dirty="0">
                <a:latin typeface="Constantia" panose="02030602050306030303" pitchFamily="18" charset="0"/>
              </a:rPr>
              <a:t>в</a:t>
            </a:r>
            <a:r>
              <a:rPr lang="ru-RU" sz="6000" b="1" dirty="0" smtClean="0">
                <a:latin typeface="Constantia" panose="02030602050306030303" pitchFamily="18" charset="0"/>
              </a:rPr>
              <a:t>клад граждан – 7,7 млн рублей</a:t>
            </a:r>
            <a:endParaRPr lang="ru-RU" sz="6000" b="1" dirty="0">
              <a:latin typeface="Constantia" panose="02030602050306030303" pitchFamily="18" charset="0"/>
            </a:endParaRPr>
          </a:p>
        </p:txBody>
      </p:sp>
      <p:pic>
        <p:nvPicPr>
          <p:cNvPr id="13" name="Picture 3" descr="C:\Users\iv_matveeva\Desktop\Володя доклад\1564741087_1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2146" y="5664091"/>
            <a:ext cx="2320351" cy="20925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75012" y="144000"/>
            <a:ext cx="13348987" cy="180000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Участие жителей в осуществлении местного самоуправления</a:t>
            </a:r>
          </a:p>
        </p:txBody>
      </p:sp>
      <p:pic>
        <p:nvPicPr>
          <p:cNvPr id="5" name="Picture 3" descr="C:\Users\iv_matveeva\Desktop\Володя доклад\green-cleaning-explain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96016"/>
            <a:ext cx="14952497" cy="566061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4619500" y="3145027"/>
            <a:ext cx="4465123" cy="2828261"/>
          </a:xfrm>
          <a:prstGeom prst="ellipse">
            <a:avLst/>
          </a:prstGeom>
          <a:gradFill>
            <a:gsLst>
              <a:gs pos="0">
                <a:srgbClr val="92D050"/>
              </a:gs>
              <a:gs pos="41000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531 староста</a:t>
            </a:r>
            <a:endParaRPr lang="ru-RU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728364" y="2096016"/>
            <a:ext cx="4377345" cy="2933205"/>
          </a:xfrm>
          <a:prstGeom prst="ellipse">
            <a:avLst/>
          </a:prstGeom>
          <a:gradFill>
            <a:gsLst>
              <a:gs pos="0">
                <a:srgbClr val="92D050"/>
              </a:gs>
              <a:gs pos="41000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651 </a:t>
            </a: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75012" y="2096016"/>
            <a:ext cx="4421311" cy="2933205"/>
          </a:xfrm>
          <a:prstGeom prst="ellipse">
            <a:avLst/>
          </a:prstGeom>
          <a:gradFill>
            <a:gsLst>
              <a:gs pos="0">
                <a:srgbClr val="92D050"/>
              </a:gs>
              <a:gs pos="41000">
                <a:srgbClr val="85C2FF"/>
              </a:gs>
              <a:gs pos="100000">
                <a:srgbClr val="C4D6EB"/>
              </a:gs>
              <a:gs pos="100000">
                <a:srgbClr val="FFEBFA"/>
              </a:gs>
            </a:gsLst>
            <a:lin ang="5400000" scaled="0"/>
          </a:gra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282 инициативные комиссии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756634"/>
            <a:ext cx="15119350" cy="7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44000" y="2303813"/>
            <a:ext cx="13680000" cy="5260769"/>
          </a:xfrm>
          <a:prstGeom prst="roundRect">
            <a:avLst/>
          </a:prstGeom>
          <a:gradFill flip="none" rotWithShape="1">
            <a:gsLst>
              <a:gs pos="0">
                <a:srgbClr val="FB6161"/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endParaRPr lang="ru-RU" sz="3600" b="1" dirty="0" smtClean="0">
              <a:solidFill>
                <a:schemeClr val="bg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по областному закону 3-оз – 184 сельских, городских поселения и 1 городской округ Ленинградской области</a:t>
            </a:r>
          </a:p>
          <a:p>
            <a:pPr marL="285750" indent="-285750">
              <a:buFontTx/>
              <a:buChar char="-"/>
            </a:pPr>
            <a:endParaRPr lang="ru-RU" sz="3600" b="1" dirty="0" smtClean="0">
              <a:solidFill>
                <a:schemeClr val="bg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по областному закону </a:t>
            </a:r>
            <a:r>
              <a:rPr lang="ru-RU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147-оз </a:t>
            </a:r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– </a:t>
            </a:r>
            <a:r>
              <a:rPr lang="ru-RU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159 </a:t>
            </a:r>
            <a:r>
              <a:rPr lang="ru-RU" sz="3600" b="1" dirty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сельских, городских </a:t>
            </a:r>
            <a:r>
              <a:rPr lang="ru-RU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поселений Ленинградской области </a:t>
            </a:r>
          </a:p>
          <a:p>
            <a:pPr marL="285750" indent="-285750">
              <a:buFontTx/>
              <a:buChar char="-"/>
            </a:pPr>
            <a:endParaRPr lang="ru-RU" b="1" dirty="0">
              <a:solidFill>
                <a:schemeClr val="bg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4000" y="285008"/>
            <a:ext cx="13680000" cy="1508166"/>
          </a:xfrm>
          <a:prstGeom prst="roundRect">
            <a:avLst/>
          </a:prstGeom>
          <a:gradFill flip="none" rotWithShape="1">
            <a:gsLst>
              <a:gs pos="0">
                <a:srgbClr val="E27C74">
                  <a:shade val="30000"/>
                  <a:satMod val="115000"/>
                </a:srgbClr>
              </a:gs>
              <a:gs pos="50000">
                <a:srgbClr val="E27C74">
                  <a:shade val="67500"/>
                  <a:satMod val="115000"/>
                </a:srgbClr>
              </a:gs>
              <a:gs pos="100000">
                <a:srgbClr val="E27C74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91434" tIns="45717" rIns="91434" bIns="45717" anchor="t"/>
          <a:lstStyle/>
          <a:p>
            <a:r>
              <a:rPr lang="ru-RU" sz="3600" b="1" dirty="0" smtClean="0">
                <a:solidFill>
                  <a:schemeClr val="bg1"/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В реализации областных законов принимают участие </a:t>
            </a:r>
          </a:p>
          <a:p>
            <a:endParaRPr lang="ru-RU" sz="3600" b="1" dirty="0" smtClean="0">
              <a:solidFill>
                <a:schemeClr val="bg1"/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333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70" y="1501254"/>
            <a:ext cx="7195214" cy="4742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144000" y="144000"/>
            <a:ext cx="13680000" cy="1080000"/>
            <a:chOff x="1" y="132087"/>
            <a:chExt cx="9201665" cy="1191162"/>
          </a:xfrm>
          <a:solidFill>
            <a:srgbClr val="0070C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1" y="132087"/>
              <a:ext cx="9201665" cy="1191162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Скругленный прямоугольник 4"/>
            <p:cNvSpPr/>
            <p:nvPr/>
          </p:nvSpPr>
          <p:spPr>
            <a:xfrm>
              <a:off x="61134" y="193219"/>
              <a:ext cx="9021730" cy="113003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300" b="1" dirty="0">
                  <a:latin typeface="Constantia" panose="02030602050306030303" pitchFamily="18" charset="0"/>
                </a:rPr>
                <a:t>Направления проектов </a:t>
              </a:r>
            </a:p>
          </p:txBody>
        </p:sp>
      </p:grpSp>
      <p:sp>
        <p:nvSpPr>
          <p:cNvPr id="8" name="AutoShape 3"/>
          <p:cNvSpPr>
            <a:spLocks noChangeAspect="1" noChangeArrowheads="1" noTextEdit="1"/>
          </p:cNvSpPr>
          <p:nvPr/>
        </p:nvSpPr>
        <p:spPr bwMode="auto">
          <a:xfrm>
            <a:off x="169158" y="1869221"/>
            <a:ext cx="82683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Candar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95998" y="1885270"/>
            <a:ext cx="5712808" cy="704033"/>
          </a:xfrm>
          <a:prstGeom prst="rect">
            <a:avLst/>
          </a:prstGeom>
        </p:spPr>
        <p:txBody>
          <a:bodyPr wrap="square" lIns="151122" tIns="75562" rIns="151122" bIns="75562">
            <a:spAutoFit/>
          </a:bodyPr>
          <a:lstStyle/>
          <a:p>
            <a:pPr>
              <a:lnSpc>
                <a:spcPts val="4297"/>
              </a:lnSpc>
            </a:pPr>
            <a:r>
              <a:rPr lang="ru-RU" sz="4300" b="1" dirty="0">
                <a:latin typeface="Constantia" panose="02030602050306030303" pitchFamily="18" charset="0"/>
              </a:rPr>
              <a:t>Дорожная сфера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95998" y="3253554"/>
            <a:ext cx="3473242" cy="704033"/>
          </a:xfrm>
          <a:prstGeom prst="rect">
            <a:avLst/>
          </a:prstGeom>
        </p:spPr>
        <p:txBody>
          <a:bodyPr wrap="square" lIns="151122" tIns="75562" rIns="151122" bIns="75562">
            <a:spAutoFit/>
          </a:bodyPr>
          <a:lstStyle/>
          <a:p>
            <a:pPr>
              <a:lnSpc>
                <a:spcPts val="4297"/>
              </a:lnSpc>
            </a:pPr>
            <a:r>
              <a:rPr lang="ru-RU" sz="4300" b="1" dirty="0">
                <a:latin typeface="Constantia" panose="02030602050306030303" pitchFamily="18" charset="0"/>
              </a:rPr>
              <a:t>Освещение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956875" y="5763964"/>
            <a:ext cx="7024730" cy="1806899"/>
          </a:xfrm>
          <a:prstGeom prst="rect">
            <a:avLst/>
          </a:prstGeom>
        </p:spPr>
        <p:txBody>
          <a:bodyPr wrap="square" lIns="151122" tIns="75562" rIns="151122" bIns="75562">
            <a:spAutoFit/>
          </a:bodyPr>
          <a:lstStyle/>
          <a:p>
            <a:pPr>
              <a:lnSpc>
                <a:spcPts val="4297"/>
              </a:lnSpc>
            </a:pPr>
            <a:r>
              <a:rPr lang="ru-RU" sz="4300" b="1" dirty="0">
                <a:latin typeface="Constantia" panose="02030602050306030303" pitchFamily="18" charset="0"/>
              </a:rPr>
              <a:t>Благоустройство скверов и придомовых </a:t>
            </a:r>
          </a:p>
          <a:p>
            <a:pPr>
              <a:lnSpc>
                <a:spcPts val="4297"/>
              </a:lnSpc>
            </a:pPr>
            <a:r>
              <a:rPr lang="ru-RU" sz="4300" b="1" dirty="0">
                <a:latin typeface="Constantia" panose="02030602050306030303" pitchFamily="18" charset="0"/>
              </a:rPr>
              <a:t>территорий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8750307" y="4784214"/>
            <a:ext cx="2024075" cy="704033"/>
          </a:xfrm>
          <a:prstGeom prst="rect">
            <a:avLst/>
          </a:prstGeom>
        </p:spPr>
        <p:txBody>
          <a:bodyPr wrap="square" lIns="151122" tIns="75562" rIns="151122" bIns="75562">
            <a:spAutoFit/>
          </a:bodyPr>
          <a:lstStyle/>
          <a:p>
            <a:pPr>
              <a:lnSpc>
                <a:spcPts val="4297"/>
              </a:lnSpc>
            </a:pPr>
            <a:r>
              <a:rPr lang="ru-RU" sz="4300" b="1" dirty="0">
                <a:latin typeface="Constantia" panose="02030602050306030303" pitchFamily="18" charset="0"/>
              </a:rPr>
              <a:t>ТКО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8631244" y="1869219"/>
            <a:ext cx="5595972" cy="1255466"/>
          </a:xfrm>
          <a:prstGeom prst="rect">
            <a:avLst/>
          </a:prstGeom>
        </p:spPr>
        <p:txBody>
          <a:bodyPr wrap="square" lIns="151122" tIns="75562" rIns="151122" bIns="75562">
            <a:spAutoFit/>
          </a:bodyPr>
          <a:lstStyle/>
          <a:p>
            <a:pPr>
              <a:lnSpc>
                <a:spcPts val="4297"/>
              </a:lnSpc>
            </a:pPr>
            <a:r>
              <a:rPr lang="ru-RU" sz="4300" b="1" dirty="0">
                <a:latin typeface="Constantia" panose="02030602050306030303" pitchFamily="18" charset="0"/>
              </a:rPr>
              <a:t>Водоснабжение и водоотведение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8750307" y="3245591"/>
            <a:ext cx="5595972" cy="1255466"/>
          </a:xfrm>
          <a:prstGeom prst="rect">
            <a:avLst/>
          </a:prstGeom>
        </p:spPr>
        <p:txBody>
          <a:bodyPr wrap="square" lIns="151122" tIns="75562" rIns="151122" bIns="75562">
            <a:spAutoFit/>
          </a:bodyPr>
          <a:lstStyle/>
          <a:p>
            <a:pPr>
              <a:lnSpc>
                <a:spcPts val="4297"/>
              </a:lnSpc>
            </a:pPr>
            <a:r>
              <a:rPr lang="ru-RU" sz="4300" b="1" dirty="0">
                <a:latin typeface="Constantia" panose="02030602050306030303" pitchFamily="18" charset="0"/>
              </a:rPr>
              <a:t>Противопожарная безопасность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8775436" y="5731765"/>
            <a:ext cx="6504408" cy="1263225"/>
          </a:xfrm>
          <a:prstGeom prst="rect">
            <a:avLst/>
          </a:prstGeom>
        </p:spPr>
        <p:txBody>
          <a:bodyPr wrap="square" lIns="151122" tIns="75562" rIns="151122" bIns="75562">
            <a:spAutoFit/>
          </a:bodyPr>
          <a:lstStyle/>
          <a:p>
            <a:pPr>
              <a:lnSpc>
                <a:spcPts val="4297"/>
              </a:lnSpc>
            </a:pPr>
            <a:r>
              <a:rPr lang="ru-RU" sz="4300" b="1" dirty="0" smtClean="0">
                <a:latin typeface="Constantia" panose="02030602050306030303" pitchFamily="18" charset="0"/>
              </a:rPr>
              <a:t>Спортивные и  детские площадки</a:t>
            </a:r>
            <a:endParaRPr lang="ru-RU" sz="4300" b="1" dirty="0">
              <a:latin typeface="Constantia" panose="02030602050306030303" pitchFamily="18" charset="0"/>
            </a:endParaRPr>
          </a:p>
        </p:txBody>
      </p:sp>
      <p:sp>
        <p:nvSpPr>
          <p:cNvPr id="46" name="Freeform 5"/>
          <p:cNvSpPr>
            <a:spLocks/>
          </p:cNvSpPr>
          <p:nvPr/>
        </p:nvSpPr>
        <p:spPr bwMode="auto">
          <a:xfrm>
            <a:off x="296818" y="1988167"/>
            <a:ext cx="616848" cy="498240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47" name="Freeform 5"/>
          <p:cNvSpPr>
            <a:spLocks/>
          </p:cNvSpPr>
          <p:nvPr/>
        </p:nvSpPr>
        <p:spPr bwMode="auto">
          <a:xfrm>
            <a:off x="343294" y="3400015"/>
            <a:ext cx="616848" cy="498240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95997" y="4259378"/>
            <a:ext cx="5595972" cy="1255466"/>
          </a:xfrm>
          <a:prstGeom prst="rect">
            <a:avLst/>
          </a:prstGeom>
        </p:spPr>
        <p:txBody>
          <a:bodyPr wrap="square" lIns="151122" tIns="75562" rIns="151122" bIns="75562">
            <a:spAutoFit/>
          </a:bodyPr>
          <a:lstStyle/>
          <a:p>
            <a:pPr>
              <a:lnSpc>
                <a:spcPts val="4297"/>
              </a:lnSpc>
            </a:pPr>
            <a:r>
              <a:rPr lang="ru-RU" sz="4300" b="1" dirty="0">
                <a:latin typeface="Constantia" panose="02030602050306030303" pitchFamily="18" charset="0"/>
              </a:rPr>
              <a:t>Бытовое обслуживание</a:t>
            </a:r>
          </a:p>
        </p:txBody>
      </p:sp>
      <p:pic>
        <p:nvPicPr>
          <p:cNvPr id="27" name="Picture 4" descr="C:\Users\ea_aleksandrova\Desktop\лого cmy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7907" y="135288"/>
            <a:ext cx="804590" cy="80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Администратор\Desktop\фон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63"/>
          <a:stretch/>
        </p:blipFill>
        <p:spPr bwMode="auto">
          <a:xfrm>
            <a:off x="0" y="7697972"/>
            <a:ext cx="15119350" cy="79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reeform 5"/>
          <p:cNvSpPr>
            <a:spLocks/>
          </p:cNvSpPr>
          <p:nvPr/>
        </p:nvSpPr>
        <p:spPr bwMode="auto">
          <a:xfrm>
            <a:off x="327126" y="4637991"/>
            <a:ext cx="616848" cy="498240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32" name="Freeform 5"/>
          <p:cNvSpPr>
            <a:spLocks/>
          </p:cNvSpPr>
          <p:nvPr/>
        </p:nvSpPr>
        <p:spPr bwMode="auto">
          <a:xfrm>
            <a:off x="294429" y="5745318"/>
            <a:ext cx="616848" cy="498240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33" name="Freeform 5"/>
          <p:cNvSpPr>
            <a:spLocks/>
          </p:cNvSpPr>
          <p:nvPr/>
        </p:nvSpPr>
        <p:spPr bwMode="auto">
          <a:xfrm>
            <a:off x="8014396" y="2071598"/>
            <a:ext cx="616848" cy="498240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34" name="Freeform 5"/>
          <p:cNvSpPr>
            <a:spLocks/>
          </p:cNvSpPr>
          <p:nvPr/>
        </p:nvSpPr>
        <p:spPr bwMode="auto">
          <a:xfrm>
            <a:off x="8073126" y="3400015"/>
            <a:ext cx="616848" cy="498240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36" name="Freeform 5"/>
          <p:cNvSpPr>
            <a:spLocks/>
          </p:cNvSpPr>
          <p:nvPr/>
        </p:nvSpPr>
        <p:spPr bwMode="auto">
          <a:xfrm>
            <a:off x="8082572" y="4784214"/>
            <a:ext cx="616848" cy="498240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  <p:sp>
        <p:nvSpPr>
          <p:cNvPr id="37" name="Freeform 5"/>
          <p:cNvSpPr>
            <a:spLocks/>
          </p:cNvSpPr>
          <p:nvPr/>
        </p:nvSpPr>
        <p:spPr bwMode="auto">
          <a:xfrm>
            <a:off x="8082572" y="5763964"/>
            <a:ext cx="616848" cy="498240"/>
          </a:xfrm>
          <a:custGeom>
            <a:avLst/>
            <a:gdLst>
              <a:gd name="T0" fmla="*/ 0 w 235"/>
              <a:gd name="T1" fmla="*/ 111 h 190"/>
              <a:gd name="T2" fmla="*/ 39 w 235"/>
              <a:gd name="T3" fmla="*/ 74 h 190"/>
              <a:gd name="T4" fmla="*/ 81 w 235"/>
              <a:gd name="T5" fmla="*/ 115 h 190"/>
              <a:gd name="T6" fmla="*/ 198 w 235"/>
              <a:gd name="T7" fmla="*/ 0 h 190"/>
              <a:gd name="T8" fmla="*/ 235 w 235"/>
              <a:gd name="T9" fmla="*/ 38 h 190"/>
              <a:gd name="T10" fmla="*/ 81 w 235"/>
              <a:gd name="T11" fmla="*/ 190 h 190"/>
              <a:gd name="T12" fmla="*/ 0 w 235"/>
              <a:gd name="T13" fmla="*/ 111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5" h="190">
                <a:moveTo>
                  <a:pt x="0" y="111"/>
                </a:moveTo>
                <a:lnTo>
                  <a:pt x="39" y="74"/>
                </a:lnTo>
                <a:lnTo>
                  <a:pt x="81" y="115"/>
                </a:lnTo>
                <a:lnTo>
                  <a:pt x="198" y="0"/>
                </a:lnTo>
                <a:lnTo>
                  <a:pt x="235" y="38"/>
                </a:lnTo>
                <a:lnTo>
                  <a:pt x="81" y="190"/>
                </a:lnTo>
                <a:lnTo>
                  <a:pt x="0" y="111"/>
                </a:lnTo>
                <a:close/>
              </a:path>
            </a:pathLst>
          </a:custGeom>
          <a:solidFill>
            <a:srgbClr val="C00000"/>
          </a:solidFill>
          <a:ln w="9525">
            <a:solidFill>
              <a:srgbClr val="000000"/>
            </a:solidFill>
            <a:round/>
            <a:headEnd/>
            <a:tailEnd/>
          </a:ln>
          <a:extLst/>
        </p:spPr>
        <p:txBody>
          <a:bodyPr vert="horz" wrap="square" lIns="151122" tIns="75562" rIns="151122" bIns="75562" numCol="1" anchor="t" anchorCtr="0" compatLnSpc="1">
            <a:prstTxWarp prst="textNoShape">
              <a:avLst/>
            </a:prstTxWarp>
          </a:bodyPr>
          <a:lstStyle/>
          <a:p>
            <a:endParaRPr lang="ru-RU" b="1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3563908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5" grpId="0"/>
      <p:bldP spid="30" grpId="0"/>
      <p:bldP spid="35" grpId="0"/>
      <p:bldP spid="40" grpId="0"/>
      <p:bldP spid="45" grpId="0"/>
      <p:bldP spid="46" grpId="0" animBg="1"/>
      <p:bldP spid="47" grpId="0" animBg="1"/>
      <p:bldP spid="24" grpId="0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Воздушный пото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a:spPr>
      <a:bodyPr lIns="91434" tIns="45717" rIns="91434" bIns="45717" anchor="t"/>
      <a:lstStyle>
        <a:defPPr algn="ctr">
          <a:defRPr sz="3400" b="1" dirty="0">
            <a:latin typeface="Constantia" panose="02030602050306030303" pitchFamily="18" charset="0"/>
          </a:defRPr>
        </a:defPPr>
      </a:lstStyle>
      <a:style>
        <a:lnRef idx="0">
          <a:schemeClr val="lt1">
            <a:hueOff val="0"/>
            <a:satOff val="0"/>
            <a:lumOff val="0"/>
            <a:alphaOff val="0"/>
          </a:schemeClr>
        </a:lnRef>
        <a:fillRef idx="3">
          <a:scrgbClr r="0" g="0" b="0"/>
        </a:fillRef>
        <a:effectRef idx="2">
          <a:schemeClr val="accent1">
            <a:hueOff val="0"/>
            <a:satOff val="0"/>
            <a:lumOff val="0"/>
            <a:alphaOff val="0"/>
          </a:schemeClr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5306</TotalTime>
  <Words>626</Words>
  <Application>Microsoft Office PowerPoint</Application>
  <PresentationFormat>Произвольный</PresentationFormat>
  <Paragraphs>121</Paragraphs>
  <Slides>19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aliona.bastron@yandex.ru</dc:creator>
  <cp:lastModifiedBy>Ирина Владимировна Матвеева</cp:lastModifiedBy>
  <cp:revision>488</cp:revision>
  <dcterms:created xsi:type="dcterms:W3CDTF">2020-11-20T09:27:25Z</dcterms:created>
  <dcterms:modified xsi:type="dcterms:W3CDTF">2022-06-01T13:45:03Z</dcterms:modified>
</cp:coreProperties>
</file>