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8" r:id="rId2"/>
    <p:sldId id="307" r:id="rId3"/>
    <p:sldId id="430" r:id="rId4"/>
    <p:sldId id="389" r:id="rId5"/>
    <p:sldId id="431" r:id="rId6"/>
    <p:sldId id="413" r:id="rId7"/>
    <p:sldId id="370" r:id="rId8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8290"/>
    <a:srgbClr val="3498D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9" autoAdjust="0"/>
    <p:restoredTop sz="78289" autoAdjust="0"/>
  </p:normalViewPr>
  <p:slideViewPr>
    <p:cSldViewPr snapToGrid="0">
      <p:cViewPr varScale="1">
        <p:scale>
          <a:sx n="89" d="100"/>
          <a:sy n="89" d="100"/>
        </p:scale>
        <p:origin x="-121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0334" tIns="45167" rIns="90334" bIns="4516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0334" tIns="45167" rIns="90334" bIns="45167" rtlCol="0"/>
          <a:lstStyle>
            <a:lvl1pPr algn="r">
              <a:defRPr sz="1200"/>
            </a:lvl1pPr>
          </a:lstStyle>
          <a:p>
            <a:fld id="{DA399525-4ADB-4DCF-A75B-8A68A1155B94}" type="datetimeFigureOut">
              <a:rPr lang="ru-RU" smtClean="0"/>
              <a:pPr/>
              <a:t>07.07.2022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334" tIns="45167" rIns="90334" bIns="4516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0334" tIns="45167" rIns="90334" bIns="45167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0334" tIns="45167" rIns="90334" bIns="4516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0334" tIns="45167" rIns="90334" bIns="45167" rtlCol="0" anchor="b"/>
          <a:lstStyle>
            <a:lvl1pPr algn="r">
              <a:defRPr sz="1200"/>
            </a:lvl1pPr>
          </a:lstStyle>
          <a:p>
            <a:fld id="{193094A8-CF50-4DFC-8DE7-10B8747215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5151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48C5-BB76-4657-91A8-20D99FB12E20}" type="datetimeFigureOut">
              <a:rPr lang="ru-RU" smtClean="0"/>
              <a:pPr/>
              <a:t>07.07.2022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885D4-8F09-449F-B2AB-83C12E0CDF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48C5-BB76-4657-91A8-20D99FB12E20}" type="datetimeFigureOut">
              <a:rPr lang="ru-RU" smtClean="0"/>
              <a:pPr/>
              <a:t>07.07.2022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885D4-8F09-449F-B2AB-83C12E0CDF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48C5-BB76-4657-91A8-20D99FB12E20}" type="datetimeFigureOut">
              <a:rPr lang="ru-RU" smtClean="0"/>
              <a:pPr/>
              <a:t>07.07.2022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885D4-8F09-449F-B2AB-83C12E0CDF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48C5-BB76-4657-91A8-20D99FB12E20}" type="datetimeFigureOut">
              <a:rPr lang="ru-RU" smtClean="0"/>
              <a:pPr/>
              <a:t>07.07.2022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885D4-8F09-449F-B2AB-83C12E0CDF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48C5-BB76-4657-91A8-20D99FB12E20}" type="datetimeFigureOut">
              <a:rPr lang="ru-RU" smtClean="0"/>
              <a:pPr/>
              <a:t>07.07.2022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885D4-8F09-449F-B2AB-83C12E0CDF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48C5-BB76-4657-91A8-20D99FB12E20}" type="datetimeFigureOut">
              <a:rPr lang="ru-RU" smtClean="0"/>
              <a:pPr/>
              <a:t>07.07.2022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885D4-8F09-449F-B2AB-83C12E0CDF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48C5-BB76-4657-91A8-20D99FB12E20}" type="datetimeFigureOut">
              <a:rPr lang="ru-RU" smtClean="0"/>
              <a:pPr/>
              <a:t>07.07.2022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885D4-8F09-449F-B2AB-83C12E0CDF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48C5-BB76-4657-91A8-20D99FB12E20}" type="datetimeFigureOut">
              <a:rPr lang="ru-RU" smtClean="0"/>
              <a:pPr/>
              <a:t>07.07.2022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885D4-8F09-449F-B2AB-83C12E0CDF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48C5-BB76-4657-91A8-20D99FB12E20}" type="datetimeFigureOut">
              <a:rPr lang="ru-RU" smtClean="0"/>
              <a:pPr/>
              <a:t>07.07.2022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885D4-8F09-449F-B2AB-83C12E0CDF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48C5-BB76-4657-91A8-20D99FB12E20}" type="datetimeFigureOut">
              <a:rPr lang="ru-RU" smtClean="0"/>
              <a:pPr/>
              <a:t>07.07.2022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885D4-8F09-449F-B2AB-83C12E0CDF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48C5-BB76-4657-91A8-20D99FB12E20}" type="datetimeFigureOut">
              <a:rPr lang="ru-RU" smtClean="0"/>
              <a:pPr/>
              <a:t>07.07.2022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885D4-8F09-449F-B2AB-83C12E0CDF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5EA48C5-BB76-4657-91A8-20D99FB12E20}" type="datetimeFigureOut">
              <a:rPr lang="ru-RU" smtClean="0"/>
              <a:pPr/>
              <a:t>07.07.2022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84885D4-8F09-449F-B2AB-83C12E0CDF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04319" y="743401"/>
            <a:ext cx="7313605" cy="1384995"/>
          </a:xfrm>
          <a:prstGeom prst="rect">
            <a:avLst/>
          </a:prstGeom>
          <a:noFill/>
          <a:effectLst>
            <a:softEdge rad="12700"/>
          </a:effectLst>
          <a:scene3d>
            <a:camera prst="perspectiveAbove"/>
            <a:lightRig rig="harsh" dir="t"/>
          </a:scene3d>
          <a:sp3d>
            <a:bevelT/>
          </a:sp3d>
        </p:spPr>
        <p:txBody>
          <a:bodyPr wrap="none" lIns="91440" tIns="45720" rIns="91440" bIns="45720">
            <a:spAutoFit/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lvl="1" algn="ctr"/>
            <a:r>
              <a:rPr lang="ru-RU" sz="2800" b="1" dirty="0" err="1" smtClean="0">
                <a:ln/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Суражское</a:t>
            </a:r>
            <a:r>
              <a:rPr lang="ru-RU" sz="2800" b="1" dirty="0" smtClean="0">
                <a:ln/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городское поселение </a:t>
            </a:r>
          </a:p>
          <a:p>
            <a:pPr lvl="1" algn="ctr"/>
            <a:r>
              <a:rPr lang="ru-RU" sz="2800" b="1" dirty="0" err="1" smtClean="0">
                <a:ln/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Суражского</a:t>
            </a:r>
            <a:r>
              <a:rPr lang="ru-RU" sz="2800" b="1" dirty="0" smtClean="0">
                <a:ln/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муниципального района </a:t>
            </a:r>
          </a:p>
          <a:p>
            <a:pPr lvl="1" algn="ctr"/>
            <a:r>
              <a:rPr lang="ru-RU" sz="2800" b="1" dirty="0" smtClean="0">
                <a:ln/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Брянской области</a:t>
            </a:r>
            <a:endParaRPr lang="ru-RU" sz="2800" b="1" dirty="0">
              <a:ln/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C:\Users\User\Desktop\ПО САЙТУ\PG67ejhjhUU.jpg"/>
          <p:cNvPicPr/>
          <p:nvPr/>
        </p:nvPicPr>
        <p:blipFill>
          <a:blip r:embed="rId2" cstate="print"/>
          <a:srcRect l="10719"/>
          <a:stretch>
            <a:fillRect/>
          </a:stretch>
        </p:blipFill>
        <p:spPr bwMode="auto">
          <a:xfrm>
            <a:off x="1587515" y="2117725"/>
            <a:ext cx="5777901" cy="431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87474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3639" y="982637"/>
            <a:ext cx="8527280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Презентационный материал 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конкурсной заявке муниципального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образования </a:t>
            </a:r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участия в номинации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"Градостроительная политика, обеспечение благоприятной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среды жизнедеятельности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населения и развитие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жилищно-коммунального хозяйства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" Всероссийского конкурса "Лучшая муниципальная практика"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64261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1458" y="386880"/>
            <a:ext cx="8079287" cy="914795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Краткое описание необходимости реализации практики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71369" y="1461414"/>
            <a:ext cx="7628940" cy="2981494"/>
          </a:xfrm>
        </p:spPr>
        <p:txBody>
          <a:bodyPr>
            <a:normAutofit fontScale="47500" lnSpcReduction="20000"/>
          </a:bodyPr>
          <a:lstStyle/>
          <a:p>
            <a:pPr indent="450850" algn="just"/>
            <a:r>
              <a:rPr lang="ru-RU" sz="3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Одной из важнейших задач является улучшение окружающей человека среды и организация здоровых и благоприятных условий жизни и отдыха населения. В решении этой задачи видное место принадлежит благоустройству дворовых территорий. </a:t>
            </a:r>
          </a:p>
          <a:p>
            <a:pPr indent="450850" algn="just"/>
            <a:r>
              <a:rPr lang="ru-RU" sz="3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сегодняшний день уровень благоустройства дворовых территорий многоквартирных домов полностью или частично не отвечает нормативным требованиям. </a:t>
            </a:r>
          </a:p>
          <a:p>
            <a:pPr indent="450850" algn="just"/>
            <a:r>
              <a:rPr lang="ru-RU" sz="3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Озеленение территории, создание современной сети дорожек, установка детских игровых площадок, установка малых архитектурных форм создаст комфортные условия для жизни горожан. Оно должно изменить сознание людей о возможности поддерживать, беречь и улучшать экологическое и эстетическое состояния окружающей среды. </a:t>
            </a:r>
          </a:p>
        </p:txBody>
      </p:sp>
      <p:pic>
        <p:nvPicPr>
          <p:cNvPr id="1026" name="Picture 2" descr="C:\TEMP\Rar$DIa4960.232\Садовая, 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9853" y="4561244"/>
            <a:ext cx="3076687" cy="18718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720762" y="1344706"/>
            <a:ext cx="793914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5123" name="Picture 3" descr="C:\Users\Татьяна\Downloads\DSC_04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6094" y="4604273"/>
            <a:ext cx="3184264" cy="18610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>
            <a:extLst>
              <a:ext uri="{FF2B5EF4-FFF2-40B4-BE49-F238E27FC236}">
                <a16:creationId xmlns="" xmlns:a16="http://schemas.microsoft.com/office/drawing/2014/main" id="{369D791E-01E1-49BF-8853-D73CC2754D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8994" y="656217"/>
            <a:ext cx="7365405" cy="849854"/>
          </a:xfrm>
          <a:noFill/>
          <a:effectLst>
            <a:softEdge rad="12700"/>
          </a:effectLst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ru-RU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Возможности, которые позволили реализовать практику</a:t>
            </a:r>
            <a:endParaRPr lang="ru-RU" b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31520" y="1613647"/>
          <a:ext cx="7820809" cy="3722145"/>
        </p:xfrm>
        <a:graphic>
          <a:graphicData uri="http://schemas.openxmlformats.org/drawingml/2006/table">
            <a:tbl>
              <a:tblPr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tblPr>
              <a:tblGrid>
                <a:gridCol w="629864"/>
                <a:gridCol w="7190945"/>
              </a:tblGrid>
              <a:tr h="729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39370" marR="39370" marT="64770" marB="647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Активное участие граждан в формировании проектов благоустройства.</a:t>
                      </a:r>
                    </a:p>
                  </a:txBody>
                  <a:tcPr marL="39370" marR="39370" marT="64770" marB="647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10239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39370" marR="39370" marT="64770" marB="647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Участие жителей при выполнении строительных работ на дворовых территориях: планировка грунта вручную на газонах и цветниках.</a:t>
                      </a:r>
                    </a:p>
                  </a:txBody>
                  <a:tcPr marL="39370" marR="39370" marT="64770" marB="647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7508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39370" marR="39370" marT="64770" marB="647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Помощь жителей в уборке территории, установке скамеек и урн.</a:t>
                      </a:r>
                    </a:p>
                  </a:txBody>
                  <a:tcPr marL="39370" marR="39370" marT="64770" marB="647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1218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39370" marR="39370" marT="64770" marB="647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Последующая работа по озеленению дворовых территорий силами собственников МКД.</a:t>
                      </a:r>
                    </a:p>
                  </a:txBody>
                  <a:tcPr marL="39370" marR="39370" marT="64770" marB="647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</a:tbl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>
          <a:xfrm flipV="1">
            <a:off x="763793" y="1344707"/>
            <a:ext cx="7745506" cy="1075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17968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2376" y="477900"/>
            <a:ext cx="6898890" cy="1143000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Результаты проекта</a:t>
            </a:r>
            <a:endParaRPr lang="ru-RU" sz="28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</p:nvPr>
        </p:nvGraphicFramePr>
        <p:xfrm>
          <a:off x="634701" y="1451796"/>
          <a:ext cx="7917628" cy="3664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9676"/>
                <a:gridCol w="6134500"/>
                <a:gridCol w="1293452"/>
              </a:tblGrid>
              <a:tr h="688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9370" marR="39370" marT="64770" marB="64770"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Показатель, единица измерения</a:t>
                      </a:r>
                    </a:p>
                  </a:txBody>
                  <a:tcPr marL="39370" marR="39370" marT="64770" marB="64770"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Значение показателя</a:t>
                      </a:r>
                    </a:p>
                  </a:txBody>
                  <a:tcPr marL="39370" marR="39370" marT="64770" marB="64770"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</a:tr>
              <a:tr h="8713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39370" marR="39370" marT="64770" marB="64770"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Количество благоустроенных дворовых территорий, ед.</a:t>
                      </a:r>
                    </a:p>
                  </a:txBody>
                  <a:tcPr marL="39370" marR="39370" marT="64770" marB="64770"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39370" marR="39370" marT="64770" marB="64770"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</a:tr>
              <a:tr h="10434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39370" marR="39370" marT="64770" marB="64770"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Общая площадь благоустроенных дворовых территорий в рамках проекта, кв. м. </a:t>
                      </a:r>
                    </a:p>
                  </a:txBody>
                  <a:tcPr marL="39370" marR="39370" marT="64770" marB="64770"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11079</a:t>
                      </a:r>
                    </a:p>
                  </a:txBody>
                  <a:tcPr marL="39370" marR="39370" marT="64770" marB="64770"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</a:tr>
              <a:tr h="10606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39370" marR="39370" marT="64770" marB="64770"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Доля жителей МКД, принявших участие в формировании проектов по благоустройству дворовых территорий, %</a:t>
                      </a:r>
                    </a:p>
                  </a:txBody>
                  <a:tcPr marL="39370" marR="39370" marT="64770" marB="64770"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76</a:t>
                      </a:r>
                    </a:p>
                  </a:txBody>
                  <a:tcPr marL="39370" marR="39370" marT="64770" marB="64770"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860612" y="1032733"/>
            <a:ext cx="7740000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Прямая соединительная линия 16"/>
          <p:cNvCxnSpPr/>
          <p:nvPr/>
        </p:nvCxnSpPr>
        <p:spPr>
          <a:xfrm rot="10800000" flipV="1">
            <a:off x="267419" y="791569"/>
            <a:ext cx="8576330" cy="3045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8673" name="Picture 1" descr="C:\TEMP\Rar$DIa4960.29951\6 квартал,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489" y="1269402"/>
            <a:ext cx="3345629" cy="21622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4" name="Прямая со стрелкой 13"/>
          <p:cNvCxnSpPr/>
          <p:nvPr/>
        </p:nvCxnSpPr>
        <p:spPr>
          <a:xfrm>
            <a:off x="4087906" y="2194560"/>
            <a:ext cx="785308" cy="21515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6244" y="1229118"/>
            <a:ext cx="3679116" cy="23316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77" name="Picture 5" descr="C:\TEMP\Rar$DIa4628.24462\пер. Вокзальный , 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3213" y="3991086"/>
            <a:ext cx="3775935" cy="23559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78" name="Picture 6" descr="C:\TEMP\Rar$DIa4960.44371\пер. Вокзальный ,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8490" y="4001844"/>
            <a:ext cx="3302597" cy="21300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30" name="Прямая со стрелкой 29"/>
          <p:cNvCxnSpPr/>
          <p:nvPr/>
        </p:nvCxnSpPr>
        <p:spPr>
          <a:xfrm>
            <a:off x="4066391" y="5088367"/>
            <a:ext cx="720762" cy="10758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1624405" y="268940"/>
            <a:ext cx="5723068" cy="461665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проекта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0774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47302" y="398034"/>
            <a:ext cx="72028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Социальный эффект от реализации практики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23" y="5496149"/>
            <a:ext cx="8777722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8" name="Прямая соединительная линия 47"/>
          <p:cNvCxnSpPr/>
          <p:nvPr/>
        </p:nvCxnSpPr>
        <p:spPr>
          <a:xfrm rot="10800000" flipV="1">
            <a:off x="299692" y="1014588"/>
            <a:ext cx="8603626" cy="4410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84484" y="1311996"/>
            <a:ext cx="8153907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452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Повышения уровня комфортности жизнедеятельности граждан посредством благоустройства дворовых территорий.</a:t>
            </a:r>
          </a:p>
          <a:p>
            <a:pPr marR="0" lvl="0" indent="452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Реализация практики позволит улучшить ряд показателей социально-экономического развития:</a:t>
            </a:r>
          </a:p>
          <a:p>
            <a:pPr marR="0" lvl="0" indent="452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демографические (повышение привлекательности места жительства для молодых семей, снижение преступности за счет увеличения освещенности территорий);</a:t>
            </a:r>
          </a:p>
          <a:p>
            <a:pPr marR="0" lvl="0" indent="452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социальные (формирование бережного отношения к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общедомовому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имуществу, увеличение пешеходных потоков для жителей, рост публичных пространств, приспособленных для различных творческих проявлений и самореализации горожан, прогулок, занятий спортом, общения с детьми и друг другом, обеспечение доступности городской среды для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маломобильных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групп населения и т.д.).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34412535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9755</TotalTime>
  <Words>286</Words>
  <Application>Microsoft Office PowerPoint</Application>
  <PresentationFormat>Экран 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Слайд 1</vt:lpstr>
      <vt:lpstr>Слайд 2</vt:lpstr>
      <vt:lpstr>Краткое описание необходимости реализации практики</vt:lpstr>
      <vt:lpstr>Слайд 4</vt:lpstr>
      <vt:lpstr>Результаты проекта</vt:lpstr>
      <vt:lpstr>Слайд 6</vt:lpstr>
      <vt:lpstr>Слайд 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Татьяна</cp:lastModifiedBy>
  <cp:revision>654</cp:revision>
  <cp:lastPrinted>2021-08-23T08:03:22Z</cp:lastPrinted>
  <dcterms:created xsi:type="dcterms:W3CDTF">2019-01-12T18:08:20Z</dcterms:created>
  <dcterms:modified xsi:type="dcterms:W3CDTF">2022-07-07T14:54:45Z</dcterms:modified>
</cp:coreProperties>
</file>