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4" r:id="rId3"/>
    <p:sldId id="325" r:id="rId4"/>
    <p:sldId id="341" r:id="rId5"/>
    <p:sldId id="342" r:id="rId6"/>
    <p:sldId id="343" r:id="rId7"/>
    <p:sldId id="345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27" r:id="rId16"/>
    <p:sldId id="286" r:id="rId17"/>
    <p:sldId id="287" r:id="rId18"/>
    <p:sldId id="288" r:id="rId19"/>
    <p:sldId id="289" r:id="rId20"/>
    <p:sldId id="290" r:id="rId21"/>
    <p:sldId id="338" r:id="rId22"/>
    <p:sldId id="328" r:id="rId23"/>
    <p:sldId id="330" r:id="rId24"/>
    <p:sldId id="331" r:id="rId25"/>
    <p:sldId id="332" r:id="rId26"/>
    <p:sldId id="333" r:id="rId27"/>
    <p:sldId id="336" r:id="rId28"/>
    <p:sldId id="337" r:id="rId29"/>
    <p:sldId id="297" r:id="rId30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5652" autoAdjust="0"/>
  </p:normalViewPr>
  <p:slideViewPr>
    <p:cSldViewPr>
      <p:cViewPr>
        <p:scale>
          <a:sx n="100" d="100"/>
          <a:sy n="100" d="100"/>
        </p:scale>
        <p:origin x="-184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F9A67-B138-4F01-A016-595A170B36B4}" type="doc">
      <dgm:prSet loTypeId="urn:microsoft.com/office/officeart/2005/8/layout/cycle8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21175A1-0801-40CE-A808-09B0C19F1D84}">
      <dgm:prSet phldrT="[Текст]" custT="1"/>
      <dgm:spPr/>
      <dgm:t>
        <a:bodyPr/>
        <a:lstStyle/>
        <a:p>
          <a:r>
            <a:rPr lang="ru-RU" sz="1500" baseline="0" dirty="0" smtClean="0">
              <a:latin typeface="Century Gothic" panose="020B0502020202020204" pitchFamily="34" charset="0"/>
            </a:rPr>
            <a:t>Содержание</a:t>
          </a:r>
        </a:p>
      </dgm:t>
    </dgm:pt>
    <dgm:pt modelId="{CC29EABF-68FE-4A48-9E2C-F255FF5E1BEB}" type="parTrans" cxnId="{75DEE236-91CC-4819-805D-98B595B98E5B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D2CECD7A-FA72-4DC0-AA21-2962E7E40628}" type="sibTrans" cxnId="{75DEE236-91CC-4819-805D-98B595B98E5B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180FDE75-C8C2-4655-A492-4AD150F0A28F}">
      <dgm:prSet custT="1"/>
      <dgm:spPr/>
      <dgm:t>
        <a:bodyPr/>
        <a:lstStyle/>
        <a:p>
          <a:r>
            <a:rPr lang="ru-RU" sz="1500" dirty="0" smtClean="0">
              <a:latin typeface="Century Gothic" panose="020B0502020202020204" pitchFamily="34" charset="0"/>
            </a:rPr>
            <a:t>Аудитория </a:t>
          </a:r>
          <a:r>
            <a:rPr lang="ru-RU" sz="1500" baseline="0" dirty="0" smtClean="0">
              <a:latin typeface="Century Gothic" panose="020B0502020202020204" pitchFamily="34" charset="0"/>
            </a:rPr>
            <a:t>слушателей</a:t>
          </a:r>
          <a:endParaRPr lang="ru-RU" sz="1500" baseline="0" dirty="0">
            <a:latin typeface="Century Gothic" panose="020B0502020202020204" pitchFamily="34" charset="0"/>
          </a:endParaRPr>
        </a:p>
      </dgm:t>
    </dgm:pt>
    <dgm:pt modelId="{9AABCE30-37BB-4326-B944-D56CD06B67B5}" type="parTrans" cxnId="{BDC59EB4-3F49-436C-B0DB-8FF61E887AD7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43337EAD-E4BD-4847-A4BA-548CAF9B778A}" type="sibTrans" cxnId="{BDC59EB4-3F49-436C-B0DB-8FF61E887AD7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534DE391-9EC2-4D52-9955-143EE659CE92}">
      <dgm:prSet phldrT="[Текст]" custT="1"/>
      <dgm:spPr/>
      <dgm:t>
        <a:bodyPr/>
        <a:lstStyle/>
        <a:p>
          <a:r>
            <a:rPr lang="ru-RU" sz="1500" dirty="0" smtClean="0">
              <a:latin typeface="Century Gothic" panose="020B0502020202020204" pitchFamily="34" charset="0"/>
            </a:rPr>
            <a:t>Пространство</a:t>
          </a:r>
          <a:endParaRPr lang="ru-RU" sz="1500" dirty="0">
            <a:latin typeface="Century Gothic" panose="020B0502020202020204" pitchFamily="34" charset="0"/>
          </a:endParaRPr>
        </a:p>
      </dgm:t>
    </dgm:pt>
    <dgm:pt modelId="{C7D4D365-9C10-4240-8DD6-717D205DBBAD}" type="parTrans" cxnId="{E001C468-A8C3-43DC-A55A-DA49613CCD5A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CF3D5411-D39B-4CBD-92A5-2BCF7215988D}" type="sibTrans" cxnId="{E001C468-A8C3-43DC-A55A-DA49613CCD5A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DB0081D4-55E8-4FCD-A860-5BEF7015DFB7}">
      <dgm:prSet phldrT="[Текст]" custT="1"/>
      <dgm:spPr/>
      <dgm:t>
        <a:bodyPr/>
        <a:lstStyle/>
        <a:p>
          <a:r>
            <a:rPr lang="ru-RU" sz="1500" baseline="0" dirty="0" smtClean="0">
              <a:latin typeface="Century Gothic" panose="020B0502020202020204" pitchFamily="34" charset="0"/>
            </a:rPr>
            <a:t>Взаимодействие со службами</a:t>
          </a:r>
          <a:endParaRPr lang="ru-RU" sz="1500" baseline="0" dirty="0">
            <a:latin typeface="Century Gothic" panose="020B0502020202020204" pitchFamily="34" charset="0"/>
          </a:endParaRPr>
        </a:p>
      </dgm:t>
    </dgm:pt>
    <dgm:pt modelId="{AC0387D4-B48E-4C1C-892D-9CAC8E57377C}" type="parTrans" cxnId="{97F0494B-2D92-40B4-BC33-CCF034E03B16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4BE8975A-C54F-423B-B831-03A5E3A5AEDD}" type="sibTrans" cxnId="{97F0494B-2D92-40B4-BC33-CCF034E03B16}">
      <dgm:prSet/>
      <dgm:spPr/>
      <dgm:t>
        <a:bodyPr/>
        <a:lstStyle/>
        <a:p>
          <a:endParaRPr lang="ru-RU" sz="1500">
            <a:latin typeface="Century Gothic" panose="020B0502020202020204" pitchFamily="34" charset="0"/>
          </a:endParaRPr>
        </a:p>
      </dgm:t>
    </dgm:pt>
    <dgm:pt modelId="{4405FB0C-AEAE-4CE7-9B6F-033DDAB0DAEF}" type="pres">
      <dgm:prSet presAssocID="{331F9A67-B138-4F01-A016-595A170B36B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499B38-FDB7-41D3-A3A5-B42C7E253C3D}" type="pres">
      <dgm:prSet presAssocID="{331F9A67-B138-4F01-A016-595A170B36B4}" presName="wedge1" presStyleLbl="node1" presStyleIdx="0" presStyleCnt="4"/>
      <dgm:spPr/>
      <dgm:t>
        <a:bodyPr/>
        <a:lstStyle/>
        <a:p>
          <a:endParaRPr lang="ru-RU"/>
        </a:p>
      </dgm:t>
    </dgm:pt>
    <dgm:pt modelId="{F37A14AE-B92E-4B07-A140-D6904D25FD69}" type="pres">
      <dgm:prSet presAssocID="{331F9A67-B138-4F01-A016-595A170B36B4}" presName="dummy1a" presStyleCnt="0"/>
      <dgm:spPr/>
    </dgm:pt>
    <dgm:pt modelId="{7C47A82C-C06A-44D9-A958-115E2C34CB23}" type="pres">
      <dgm:prSet presAssocID="{331F9A67-B138-4F01-A016-595A170B36B4}" presName="dummy1b" presStyleCnt="0"/>
      <dgm:spPr/>
    </dgm:pt>
    <dgm:pt modelId="{DC7F6F69-5E62-4F02-885D-22841F769158}" type="pres">
      <dgm:prSet presAssocID="{331F9A67-B138-4F01-A016-595A170B36B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0BA48-7013-4766-A5C2-9DD65F48252A}" type="pres">
      <dgm:prSet presAssocID="{331F9A67-B138-4F01-A016-595A170B36B4}" presName="wedge2" presStyleLbl="node1" presStyleIdx="1" presStyleCnt="4"/>
      <dgm:spPr/>
      <dgm:t>
        <a:bodyPr/>
        <a:lstStyle/>
        <a:p>
          <a:endParaRPr lang="ru-RU"/>
        </a:p>
      </dgm:t>
    </dgm:pt>
    <dgm:pt modelId="{3542A3E4-5EA2-47D8-9CDB-C81E31347C9F}" type="pres">
      <dgm:prSet presAssocID="{331F9A67-B138-4F01-A016-595A170B36B4}" presName="dummy2a" presStyleCnt="0"/>
      <dgm:spPr/>
    </dgm:pt>
    <dgm:pt modelId="{B8059DC2-118B-4D80-ADD9-63358EFD40A4}" type="pres">
      <dgm:prSet presAssocID="{331F9A67-B138-4F01-A016-595A170B36B4}" presName="dummy2b" presStyleCnt="0"/>
      <dgm:spPr/>
    </dgm:pt>
    <dgm:pt modelId="{5995651F-7699-488A-A79D-44FB2D508054}" type="pres">
      <dgm:prSet presAssocID="{331F9A67-B138-4F01-A016-595A170B36B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10C8A-6C27-474F-BC10-ED3421AFB4FD}" type="pres">
      <dgm:prSet presAssocID="{331F9A67-B138-4F01-A016-595A170B36B4}" presName="wedge3" presStyleLbl="node1" presStyleIdx="2" presStyleCnt="4"/>
      <dgm:spPr/>
      <dgm:t>
        <a:bodyPr/>
        <a:lstStyle/>
        <a:p>
          <a:endParaRPr lang="ru-RU"/>
        </a:p>
      </dgm:t>
    </dgm:pt>
    <dgm:pt modelId="{16E2D322-8769-4EBB-8284-93E0562610DF}" type="pres">
      <dgm:prSet presAssocID="{331F9A67-B138-4F01-A016-595A170B36B4}" presName="dummy3a" presStyleCnt="0"/>
      <dgm:spPr/>
    </dgm:pt>
    <dgm:pt modelId="{0834C6C0-115B-46BB-959F-6695A952DE65}" type="pres">
      <dgm:prSet presAssocID="{331F9A67-B138-4F01-A016-595A170B36B4}" presName="dummy3b" presStyleCnt="0"/>
      <dgm:spPr/>
    </dgm:pt>
    <dgm:pt modelId="{E62E1133-F1E3-4DEA-A6F4-9AC082552A42}" type="pres">
      <dgm:prSet presAssocID="{331F9A67-B138-4F01-A016-595A170B36B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993AC-4BE1-4662-8F5E-EBD9468BAD12}" type="pres">
      <dgm:prSet presAssocID="{331F9A67-B138-4F01-A016-595A170B36B4}" presName="wedge4" presStyleLbl="node1" presStyleIdx="3" presStyleCnt="4"/>
      <dgm:spPr/>
      <dgm:t>
        <a:bodyPr/>
        <a:lstStyle/>
        <a:p>
          <a:endParaRPr lang="ru-RU"/>
        </a:p>
      </dgm:t>
    </dgm:pt>
    <dgm:pt modelId="{7BAA1309-BA41-4EA0-8E0C-EB224DB0A800}" type="pres">
      <dgm:prSet presAssocID="{331F9A67-B138-4F01-A016-595A170B36B4}" presName="dummy4a" presStyleCnt="0"/>
      <dgm:spPr/>
    </dgm:pt>
    <dgm:pt modelId="{2D96D3CD-A638-4EBD-85C1-7FDF45E979D3}" type="pres">
      <dgm:prSet presAssocID="{331F9A67-B138-4F01-A016-595A170B36B4}" presName="dummy4b" presStyleCnt="0"/>
      <dgm:spPr/>
    </dgm:pt>
    <dgm:pt modelId="{6BA04277-D238-4DCB-A005-FE0954DE9F00}" type="pres">
      <dgm:prSet presAssocID="{331F9A67-B138-4F01-A016-595A170B36B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DC6B9-3C41-4E24-893D-AD8B3C338692}" type="pres">
      <dgm:prSet presAssocID="{D2CECD7A-FA72-4DC0-AA21-2962E7E40628}" presName="arrowWedge1" presStyleLbl="fgSibTrans2D1" presStyleIdx="0" presStyleCnt="4"/>
      <dgm:spPr/>
    </dgm:pt>
    <dgm:pt modelId="{9D9376BC-6FF7-40CF-B5C2-309ED170DF87}" type="pres">
      <dgm:prSet presAssocID="{CF3D5411-D39B-4CBD-92A5-2BCF7215988D}" presName="arrowWedge2" presStyleLbl="fgSibTrans2D1" presStyleIdx="1" presStyleCnt="4"/>
      <dgm:spPr/>
    </dgm:pt>
    <dgm:pt modelId="{DC2DB4B8-1FF0-4916-A380-E49FF65D332F}" type="pres">
      <dgm:prSet presAssocID="{4BE8975A-C54F-423B-B831-03A5E3A5AEDD}" presName="arrowWedge3" presStyleLbl="fgSibTrans2D1" presStyleIdx="2" presStyleCnt="4"/>
      <dgm:spPr/>
    </dgm:pt>
    <dgm:pt modelId="{960940DF-041B-4777-BA74-CB30D8CCE4B7}" type="pres">
      <dgm:prSet presAssocID="{43337EAD-E4BD-4847-A4BA-548CAF9B778A}" presName="arrowWedge4" presStyleLbl="fgSibTrans2D1" presStyleIdx="3" presStyleCnt="4"/>
      <dgm:spPr/>
    </dgm:pt>
  </dgm:ptLst>
  <dgm:cxnLst>
    <dgm:cxn modelId="{BDC59EB4-3F49-436C-B0DB-8FF61E887AD7}" srcId="{331F9A67-B138-4F01-A016-595A170B36B4}" destId="{180FDE75-C8C2-4655-A492-4AD150F0A28F}" srcOrd="3" destOrd="0" parTransId="{9AABCE30-37BB-4326-B944-D56CD06B67B5}" sibTransId="{43337EAD-E4BD-4847-A4BA-548CAF9B778A}"/>
    <dgm:cxn modelId="{B86CF1E8-0A0A-4785-8AB4-2203BC108A56}" type="presOf" srcId="{534DE391-9EC2-4D52-9955-143EE659CE92}" destId="{78D0BA48-7013-4766-A5C2-9DD65F48252A}" srcOrd="0" destOrd="0" presId="urn:microsoft.com/office/officeart/2005/8/layout/cycle8"/>
    <dgm:cxn modelId="{4D997166-79FC-4112-92D1-10357FE114C7}" type="presOf" srcId="{331F9A67-B138-4F01-A016-595A170B36B4}" destId="{4405FB0C-AEAE-4CE7-9B6F-033DDAB0DAEF}" srcOrd="0" destOrd="0" presId="urn:microsoft.com/office/officeart/2005/8/layout/cycle8"/>
    <dgm:cxn modelId="{A68BAB29-9CC9-4A20-88DC-378BC318682A}" type="presOf" srcId="{F21175A1-0801-40CE-A808-09B0C19F1D84}" destId="{8D499B38-FDB7-41D3-A3A5-B42C7E253C3D}" srcOrd="0" destOrd="0" presId="urn:microsoft.com/office/officeart/2005/8/layout/cycle8"/>
    <dgm:cxn modelId="{0A04019A-3721-4782-81BD-53593AF0DE89}" type="presOf" srcId="{DB0081D4-55E8-4FCD-A860-5BEF7015DFB7}" destId="{1F310C8A-6C27-474F-BC10-ED3421AFB4FD}" srcOrd="0" destOrd="0" presId="urn:microsoft.com/office/officeart/2005/8/layout/cycle8"/>
    <dgm:cxn modelId="{CF8BC3A3-D94E-4235-961A-FE91A9EAD4E4}" type="presOf" srcId="{F21175A1-0801-40CE-A808-09B0C19F1D84}" destId="{DC7F6F69-5E62-4F02-885D-22841F769158}" srcOrd="1" destOrd="0" presId="urn:microsoft.com/office/officeart/2005/8/layout/cycle8"/>
    <dgm:cxn modelId="{8480FAEA-E0E6-45B4-A010-291A4512221D}" type="presOf" srcId="{180FDE75-C8C2-4655-A492-4AD150F0A28F}" destId="{4AE993AC-4BE1-4662-8F5E-EBD9468BAD12}" srcOrd="0" destOrd="0" presId="urn:microsoft.com/office/officeart/2005/8/layout/cycle8"/>
    <dgm:cxn modelId="{2A4858ED-13C3-47DE-B5F4-9B0B98F69BF3}" type="presOf" srcId="{534DE391-9EC2-4D52-9955-143EE659CE92}" destId="{5995651F-7699-488A-A79D-44FB2D508054}" srcOrd="1" destOrd="0" presId="urn:microsoft.com/office/officeart/2005/8/layout/cycle8"/>
    <dgm:cxn modelId="{982D2DC9-F9A8-47B8-B98D-28EE8DD46E35}" type="presOf" srcId="{180FDE75-C8C2-4655-A492-4AD150F0A28F}" destId="{6BA04277-D238-4DCB-A005-FE0954DE9F00}" srcOrd="1" destOrd="0" presId="urn:microsoft.com/office/officeart/2005/8/layout/cycle8"/>
    <dgm:cxn modelId="{97F0494B-2D92-40B4-BC33-CCF034E03B16}" srcId="{331F9A67-B138-4F01-A016-595A170B36B4}" destId="{DB0081D4-55E8-4FCD-A860-5BEF7015DFB7}" srcOrd="2" destOrd="0" parTransId="{AC0387D4-B48E-4C1C-892D-9CAC8E57377C}" sibTransId="{4BE8975A-C54F-423B-B831-03A5E3A5AEDD}"/>
    <dgm:cxn modelId="{75DEE236-91CC-4819-805D-98B595B98E5B}" srcId="{331F9A67-B138-4F01-A016-595A170B36B4}" destId="{F21175A1-0801-40CE-A808-09B0C19F1D84}" srcOrd="0" destOrd="0" parTransId="{CC29EABF-68FE-4A48-9E2C-F255FF5E1BEB}" sibTransId="{D2CECD7A-FA72-4DC0-AA21-2962E7E40628}"/>
    <dgm:cxn modelId="{E001C468-A8C3-43DC-A55A-DA49613CCD5A}" srcId="{331F9A67-B138-4F01-A016-595A170B36B4}" destId="{534DE391-9EC2-4D52-9955-143EE659CE92}" srcOrd="1" destOrd="0" parTransId="{C7D4D365-9C10-4240-8DD6-717D205DBBAD}" sibTransId="{CF3D5411-D39B-4CBD-92A5-2BCF7215988D}"/>
    <dgm:cxn modelId="{EF69589B-7C71-4CE0-9353-77F1A67C3438}" type="presOf" srcId="{DB0081D4-55E8-4FCD-A860-5BEF7015DFB7}" destId="{E62E1133-F1E3-4DEA-A6F4-9AC082552A42}" srcOrd="1" destOrd="0" presId="urn:microsoft.com/office/officeart/2005/8/layout/cycle8"/>
    <dgm:cxn modelId="{70DA4620-A963-4668-86A4-59BCDBF1530D}" type="presParOf" srcId="{4405FB0C-AEAE-4CE7-9B6F-033DDAB0DAEF}" destId="{8D499B38-FDB7-41D3-A3A5-B42C7E253C3D}" srcOrd="0" destOrd="0" presId="urn:microsoft.com/office/officeart/2005/8/layout/cycle8"/>
    <dgm:cxn modelId="{D4F73C5A-D997-400D-9BEF-C2BE4F62263B}" type="presParOf" srcId="{4405FB0C-AEAE-4CE7-9B6F-033DDAB0DAEF}" destId="{F37A14AE-B92E-4B07-A140-D6904D25FD69}" srcOrd="1" destOrd="0" presId="urn:microsoft.com/office/officeart/2005/8/layout/cycle8"/>
    <dgm:cxn modelId="{1E071832-B5A6-4660-919A-B5569637D6DE}" type="presParOf" srcId="{4405FB0C-AEAE-4CE7-9B6F-033DDAB0DAEF}" destId="{7C47A82C-C06A-44D9-A958-115E2C34CB23}" srcOrd="2" destOrd="0" presId="urn:microsoft.com/office/officeart/2005/8/layout/cycle8"/>
    <dgm:cxn modelId="{B32DE05E-6DD2-44C2-B203-F878F52A09C0}" type="presParOf" srcId="{4405FB0C-AEAE-4CE7-9B6F-033DDAB0DAEF}" destId="{DC7F6F69-5E62-4F02-885D-22841F769158}" srcOrd="3" destOrd="0" presId="urn:microsoft.com/office/officeart/2005/8/layout/cycle8"/>
    <dgm:cxn modelId="{A4C348F9-F20E-4467-AD8C-A497ABE95685}" type="presParOf" srcId="{4405FB0C-AEAE-4CE7-9B6F-033DDAB0DAEF}" destId="{78D0BA48-7013-4766-A5C2-9DD65F48252A}" srcOrd="4" destOrd="0" presId="urn:microsoft.com/office/officeart/2005/8/layout/cycle8"/>
    <dgm:cxn modelId="{552E6B6D-C7AC-4D60-B556-2700D46F53B4}" type="presParOf" srcId="{4405FB0C-AEAE-4CE7-9B6F-033DDAB0DAEF}" destId="{3542A3E4-5EA2-47D8-9CDB-C81E31347C9F}" srcOrd="5" destOrd="0" presId="urn:microsoft.com/office/officeart/2005/8/layout/cycle8"/>
    <dgm:cxn modelId="{F12C0D7D-C0AE-4C5E-8A53-61E7DF3CC442}" type="presParOf" srcId="{4405FB0C-AEAE-4CE7-9B6F-033DDAB0DAEF}" destId="{B8059DC2-118B-4D80-ADD9-63358EFD40A4}" srcOrd="6" destOrd="0" presId="urn:microsoft.com/office/officeart/2005/8/layout/cycle8"/>
    <dgm:cxn modelId="{1DCB51AF-C300-43E6-AFA4-7529D47900A9}" type="presParOf" srcId="{4405FB0C-AEAE-4CE7-9B6F-033DDAB0DAEF}" destId="{5995651F-7699-488A-A79D-44FB2D508054}" srcOrd="7" destOrd="0" presId="urn:microsoft.com/office/officeart/2005/8/layout/cycle8"/>
    <dgm:cxn modelId="{D583028A-8392-400D-A897-7C279D231B22}" type="presParOf" srcId="{4405FB0C-AEAE-4CE7-9B6F-033DDAB0DAEF}" destId="{1F310C8A-6C27-474F-BC10-ED3421AFB4FD}" srcOrd="8" destOrd="0" presId="urn:microsoft.com/office/officeart/2005/8/layout/cycle8"/>
    <dgm:cxn modelId="{92C3491B-A9A8-40F7-93FC-FFE3F8C9136A}" type="presParOf" srcId="{4405FB0C-AEAE-4CE7-9B6F-033DDAB0DAEF}" destId="{16E2D322-8769-4EBB-8284-93E0562610DF}" srcOrd="9" destOrd="0" presId="urn:microsoft.com/office/officeart/2005/8/layout/cycle8"/>
    <dgm:cxn modelId="{E96EB086-3F90-4DE1-B631-C5E7170E1B20}" type="presParOf" srcId="{4405FB0C-AEAE-4CE7-9B6F-033DDAB0DAEF}" destId="{0834C6C0-115B-46BB-959F-6695A952DE65}" srcOrd="10" destOrd="0" presId="urn:microsoft.com/office/officeart/2005/8/layout/cycle8"/>
    <dgm:cxn modelId="{78221352-98B9-4B35-BB0A-DD472E814851}" type="presParOf" srcId="{4405FB0C-AEAE-4CE7-9B6F-033DDAB0DAEF}" destId="{E62E1133-F1E3-4DEA-A6F4-9AC082552A42}" srcOrd="11" destOrd="0" presId="urn:microsoft.com/office/officeart/2005/8/layout/cycle8"/>
    <dgm:cxn modelId="{8F82CA5F-6DD3-4E98-9890-60024922AFAB}" type="presParOf" srcId="{4405FB0C-AEAE-4CE7-9B6F-033DDAB0DAEF}" destId="{4AE993AC-4BE1-4662-8F5E-EBD9468BAD12}" srcOrd="12" destOrd="0" presId="urn:microsoft.com/office/officeart/2005/8/layout/cycle8"/>
    <dgm:cxn modelId="{BF0DE066-59E7-47BC-B661-486C727E0D6B}" type="presParOf" srcId="{4405FB0C-AEAE-4CE7-9B6F-033DDAB0DAEF}" destId="{7BAA1309-BA41-4EA0-8E0C-EB224DB0A800}" srcOrd="13" destOrd="0" presId="urn:microsoft.com/office/officeart/2005/8/layout/cycle8"/>
    <dgm:cxn modelId="{1F4F2314-E20E-4747-A549-E55F489FD45A}" type="presParOf" srcId="{4405FB0C-AEAE-4CE7-9B6F-033DDAB0DAEF}" destId="{2D96D3CD-A638-4EBD-85C1-7FDF45E979D3}" srcOrd="14" destOrd="0" presId="urn:microsoft.com/office/officeart/2005/8/layout/cycle8"/>
    <dgm:cxn modelId="{EAECD418-CD20-4770-BC7F-74FD822A6565}" type="presParOf" srcId="{4405FB0C-AEAE-4CE7-9B6F-033DDAB0DAEF}" destId="{6BA04277-D238-4DCB-A005-FE0954DE9F00}" srcOrd="15" destOrd="0" presId="urn:microsoft.com/office/officeart/2005/8/layout/cycle8"/>
    <dgm:cxn modelId="{2C98ADD7-4927-4E1F-862C-62B284770560}" type="presParOf" srcId="{4405FB0C-AEAE-4CE7-9B6F-033DDAB0DAEF}" destId="{03CDC6B9-3C41-4E24-893D-AD8B3C338692}" srcOrd="16" destOrd="0" presId="urn:microsoft.com/office/officeart/2005/8/layout/cycle8"/>
    <dgm:cxn modelId="{56BBBD2C-870D-4DD6-A446-8983A427D832}" type="presParOf" srcId="{4405FB0C-AEAE-4CE7-9B6F-033DDAB0DAEF}" destId="{9D9376BC-6FF7-40CF-B5C2-309ED170DF87}" srcOrd="17" destOrd="0" presId="urn:microsoft.com/office/officeart/2005/8/layout/cycle8"/>
    <dgm:cxn modelId="{F67BD900-3233-4919-B6B5-9682517400A7}" type="presParOf" srcId="{4405FB0C-AEAE-4CE7-9B6F-033DDAB0DAEF}" destId="{DC2DB4B8-1FF0-4916-A380-E49FF65D332F}" srcOrd="18" destOrd="0" presId="urn:microsoft.com/office/officeart/2005/8/layout/cycle8"/>
    <dgm:cxn modelId="{95D28537-DD41-4E81-BA26-0A83BABF4A28}" type="presParOf" srcId="{4405FB0C-AEAE-4CE7-9B6F-033DDAB0DAEF}" destId="{960940DF-041B-4777-BA74-CB30D8CCE4B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99B38-FDB7-41D3-A3A5-B42C7E253C3D}">
      <dsp:nvSpPr>
        <dsp:cNvPr id="0" name=""/>
        <dsp:cNvSpPr/>
      </dsp:nvSpPr>
      <dsp:spPr>
        <a:xfrm>
          <a:off x="1915859" y="281798"/>
          <a:ext cx="3821410" cy="3821410"/>
        </a:xfrm>
        <a:prstGeom prst="pie">
          <a:avLst>
            <a:gd name="adj1" fmla="val 162000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latin typeface="Century Gothic" panose="020B0502020202020204" pitchFamily="34" charset="0"/>
            </a:rPr>
            <a:t>Содержание</a:t>
          </a:r>
        </a:p>
      </dsp:txBody>
      <dsp:txXfrm>
        <a:off x="3944391" y="1073831"/>
        <a:ext cx="1410282" cy="1046338"/>
      </dsp:txXfrm>
    </dsp:sp>
    <dsp:sp modelId="{78D0BA48-7013-4766-A5C2-9DD65F48252A}">
      <dsp:nvSpPr>
        <dsp:cNvPr id="0" name=""/>
        <dsp:cNvSpPr/>
      </dsp:nvSpPr>
      <dsp:spPr>
        <a:xfrm>
          <a:off x="1915859" y="410088"/>
          <a:ext cx="3821410" cy="3821410"/>
        </a:xfrm>
        <a:prstGeom prst="pie">
          <a:avLst>
            <a:gd name="adj1" fmla="val 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entury Gothic" panose="020B0502020202020204" pitchFamily="34" charset="0"/>
            </a:rPr>
            <a:t>Пространство</a:t>
          </a:r>
          <a:endParaRPr lang="ru-RU" sz="1500" kern="1200" dirty="0">
            <a:latin typeface="Century Gothic" panose="020B0502020202020204" pitchFamily="34" charset="0"/>
          </a:endParaRPr>
        </a:p>
      </dsp:txBody>
      <dsp:txXfrm>
        <a:off x="3944391" y="2393127"/>
        <a:ext cx="1410282" cy="1046338"/>
      </dsp:txXfrm>
    </dsp:sp>
    <dsp:sp modelId="{1F310C8A-6C27-474F-BC10-ED3421AFB4FD}">
      <dsp:nvSpPr>
        <dsp:cNvPr id="0" name=""/>
        <dsp:cNvSpPr/>
      </dsp:nvSpPr>
      <dsp:spPr>
        <a:xfrm>
          <a:off x="1787569" y="410088"/>
          <a:ext cx="3821410" cy="3821410"/>
        </a:xfrm>
        <a:prstGeom prst="pie">
          <a:avLst>
            <a:gd name="adj1" fmla="val 5400000"/>
            <a:gd name="adj2" fmla="val 10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latin typeface="Century Gothic" panose="020B0502020202020204" pitchFamily="34" charset="0"/>
            </a:rPr>
            <a:t>Взаимодействие со службами</a:t>
          </a:r>
          <a:endParaRPr lang="ru-RU" sz="1500" kern="1200" baseline="0" dirty="0">
            <a:latin typeface="Century Gothic" panose="020B0502020202020204" pitchFamily="34" charset="0"/>
          </a:endParaRPr>
        </a:p>
      </dsp:txBody>
      <dsp:txXfrm>
        <a:off x="2170165" y="2393127"/>
        <a:ext cx="1410282" cy="1046338"/>
      </dsp:txXfrm>
    </dsp:sp>
    <dsp:sp modelId="{4AE993AC-4BE1-4662-8F5E-EBD9468BAD12}">
      <dsp:nvSpPr>
        <dsp:cNvPr id="0" name=""/>
        <dsp:cNvSpPr/>
      </dsp:nvSpPr>
      <dsp:spPr>
        <a:xfrm>
          <a:off x="1787569" y="281798"/>
          <a:ext cx="3821410" cy="3821410"/>
        </a:xfrm>
        <a:prstGeom prst="pie">
          <a:avLst>
            <a:gd name="adj1" fmla="val 108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Century Gothic" panose="020B0502020202020204" pitchFamily="34" charset="0"/>
            </a:rPr>
            <a:t>Аудитория </a:t>
          </a:r>
          <a:r>
            <a:rPr lang="ru-RU" sz="1500" kern="1200" baseline="0" dirty="0" smtClean="0">
              <a:latin typeface="Century Gothic" panose="020B0502020202020204" pitchFamily="34" charset="0"/>
            </a:rPr>
            <a:t>слушателей</a:t>
          </a:r>
          <a:endParaRPr lang="ru-RU" sz="1500" kern="1200" baseline="0" dirty="0">
            <a:latin typeface="Century Gothic" panose="020B0502020202020204" pitchFamily="34" charset="0"/>
          </a:endParaRPr>
        </a:p>
      </dsp:txBody>
      <dsp:txXfrm>
        <a:off x="2170165" y="1073831"/>
        <a:ext cx="1410282" cy="1046338"/>
      </dsp:txXfrm>
    </dsp:sp>
    <dsp:sp modelId="{03CDC6B9-3C41-4E24-893D-AD8B3C338692}">
      <dsp:nvSpPr>
        <dsp:cNvPr id="0" name=""/>
        <dsp:cNvSpPr/>
      </dsp:nvSpPr>
      <dsp:spPr>
        <a:xfrm>
          <a:off x="1679296" y="45235"/>
          <a:ext cx="4294537" cy="4294537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376BC-6FF7-40CF-B5C2-309ED170DF87}">
      <dsp:nvSpPr>
        <dsp:cNvPr id="0" name=""/>
        <dsp:cNvSpPr/>
      </dsp:nvSpPr>
      <dsp:spPr>
        <a:xfrm>
          <a:off x="1679296" y="173525"/>
          <a:ext cx="4294537" cy="4294537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DB4B8-1FF0-4916-A380-E49FF65D332F}">
      <dsp:nvSpPr>
        <dsp:cNvPr id="0" name=""/>
        <dsp:cNvSpPr/>
      </dsp:nvSpPr>
      <dsp:spPr>
        <a:xfrm>
          <a:off x="1551006" y="173525"/>
          <a:ext cx="4294537" cy="4294537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40DF-041B-4777-BA74-CB30D8CCE4B7}">
      <dsp:nvSpPr>
        <dsp:cNvPr id="0" name=""/>
        <dsp:cNvSpPr/>
      </dsp:nvSpPr>
      <dsp:spPr>
        <a:xfrm>
          <a:off x="1551006" y="45235"/>
          <a:ext cx="4294537" cy="4294537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40" y="2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186A23E-9AF5-4E12-98C5-742D6D9652E8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6F565F0-4B7A-47F2-BA16-E7FAFB21A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49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2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179AE8C-FFCA-4A3F-A542-96D5474FF9AB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9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5460B4F-9C05-465D-8897-95D4B9786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358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30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90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53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25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21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59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71D035-05B6-4E15-A514-3D6D910093DC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44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i="1" dirty="0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328649-EE77-4E0E-A885-C037ED5BE5BF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089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8849A9-EF9A-4E27-8F4C-B99056659FDE}" type="slidenum">
              <a:rPr lang="ru-RU" altLang="ru-RU"/>
              <a:pPr eaLnBrk="1" hangingPunct="1"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764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7BB387-80AF-40B6-9C3A-6A1E0FBA7240}" type="slidenum">
              <a:rPr lang="ru-RU" altLang="ru-RU"/>
              <a:pPr eaLnBrk="1" hangingPunct="1"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383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64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AE00D0-BF49-45E3-AD94-112D4CF01657}" type="slidenum">
              <a:rPr lang="ru-RU" altLang="ru-RU"/>
              <a:pPr eaLnBrk="1" hangingPunct="1"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9991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AE00D0-BF49-45E3-AD94-112D4CF01657}" type="slidenum">
              <a:rPr lang="ru-RU" altLang="ru-RU"/>
              <a:pPr eaLnBrk="1" hangingPunct="1"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303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72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41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72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72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03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29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64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3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9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234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8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2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5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0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0B4F-9C05-465D-8897-95D4B97863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61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6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3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3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1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2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1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0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2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2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6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1">
                <a:lumMod val="75000"/>
              </a:schemeClr>
            </a:gs>
            <a:gs pos="11000">
              <a:schemeClr val="accent6">
                <a:alpha val="74000"/>
              </a:schemeClr>
            </a:gs>
            <a:gs pos="28000">
              <a:schemeClr val="bg1">
                <a:lumMod val="85000"/>
              </a:schemeClr>
            </a:gs>
            <a:gs pos="50000">
              <a:srgbClr val="0070C0">
                <a:alpha val="40000"/>
              </a:srgbClr>
            </a:gs>
            <a:gs pos="91000">
              <a:schemeClr val="accent6">
                <a:alpha val="71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48514-568A-4A36-8BA8-3A6FCCC953E3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7A3AB-84DE-4B68-82F4-31306EF1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6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0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7772400" cy="29523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Кризисная коммуникация</a:t>
            </a:r>
            <a:r>
              <a:rPr lang="ru-RU" sz="4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ru-RU" sz="4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5936" y="5733256"/>
            <a:ext cx="4312568" cy="1057672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Сергеевна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Шойгу </a:t>
            </a:r>
            <a:endParaRPr lang="ru-RU" sz="18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  <a:p>
            <a:pPr algn="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ЦЭПП МЧС России</a:t>
            </a:r>
          </a:p>
          <a:p>
            <a:pPr algn="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upload.wikimedia.org/wikipedia/commons/thumb/8/84/Emblem_of_Center_for_Emergency_Psychological_Assistance_of_the_EMERCOM_of_Russia.svg/1200px-Emblem_of_Center_for_Emergency_Psychological_Assistance_of_the_EMERCOM_of_Russ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9" y="188640"/>
            <a:ext cx="1536105" cy="15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9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Истероидная реакция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78" y="1877337"/>
            <a:ext cx="4422746" cy="40308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выглядит?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Человек чрезмерно возбуждён, активно двигается, быстро и эмоционально насыщенно говорит, кричит, принимает театральные позы. </a:t>
            </a:r>
          </a:p>
          <a:p>
            <a:pPr marL="0" indent="0" algn="just">
              <a:buNone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Что делать?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Постарайтесь замкнуть его внимание на себе – обратитесь к пострадавшему, постарайтесь сформировать визуальный контакт, убедитесь в том, что человек вас слышит и видит.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Отведите пострадавшего в сторону, либо станьте самым внимательным слушателем, демонстрируйте поддержку, расположитесь напротив пострадавшего, а не сбоку.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Разговаривайте короткими, простыми фразами, спокойным и уверенным тоном.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Постарайтесь ограничить количество людей, которые взаимодействуют с пострадавшим.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Обязательно предоставьте человеку возможность для отдыха, так как реакция отнимает много сил.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67" y="1877338"/>
            <a:ext cx="3435649" cy="2572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5431972" y="4676156"/>
            <a:ext cx="3434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Психологическим смыслом данной реакции может являться потребность в социальной поддержке и её активный поиск, вызванный острым и невыносимым ощущением беспомощности и ужаса. </a:t>
            </a:r>
          </a:p>
        </p:txBody>
      </p:sp>
    </p:spTree>
    <p:extLst>
      <p:ext uri="{BB962C8B-B14F-4D97-AF65-F5344CB8AC3E}">
        <p14:creationId xmlns:p14="http://schemas.microsoft.com/office/powerpoint/2010/main" val="19053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Агрессивная реакция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78" y="1877337"/>
            <a:ext cx="4422746" cy="40308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выглядит?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Человек чрезмерно возбуждён, испытывает раздражение и гнев, мышцы в тонусе. 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Может пытаться ударить кого-то или что-то, оскорблять окружающих.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Что делать?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Чётко оцените, насколько безопасно для вас будет оказывать помощь в данной ситуации, и что вы можете сделать для обеспечения большей безопасности.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Обращайтесь к пострадавшему по имени.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Говорите спокойным голосом, постепенно снижая темп и громкость речи.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Предоставьте ему возможность «выпустить пар», например, можно поручить работу, связанную с высокой физической нагрузкой.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Помните – его агрессия направлена не на вас, а на обстоятельства, с которыми он вынужден был столкнуться.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6" y="4079771"/>
            <a:ext cx="3434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Психологический смысл реакции заключается в том, что человек не может достичь определённой цели, удовлетворить свои потребности, справиться с текущими стрессовыми событиями и пытается это преодолеть.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67" y="1877338"/>
            <a:ext cx="3435649" cy="1924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51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Апатия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78" y="1877337"/>
            <a:ext cx="4422746" cy="40308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выглядит?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Пострадавший равнодушен к происходящему, не выражает никаких эмоций, темп речи снижен.</a:t>
            </a:r>
          </a:p>
          <a:p>
            <a:pPr marL="0" indent="0" algn="just">
              <a:buNone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Что делать?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Создайте для человека условия, в которых он мог бы отдохнуть, набраться сил, почувствовать себя в безопасности. 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Если необходима активность, помогите человеку плавно в неё войти.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Говорите с ним мягко, медленно, спокойным голосом, постепенно повышая громкость и скорость речи.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Постепенно задавайте пострадавшему вопросы, требующие развёрнутого ответа, предложите незначительную физическую нагрузку (пройтись, немного размяться).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1972" y="4442827"/>
            <a:ext cx="3434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Апатия – это непреодолимая усталость, когда любое движение и/или слово даётся с трудом. Психологически апатия схожа с анестезией, которая позволяет снизить общую эмоциональную, поведенческую и интеллектуальную чувствительность и активность человека.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72" y="1877337"/>
            <a:ext cx="3435649" cy="2287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30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Страх, тревога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78" y="1877337"/>
            <a:ext cx="4422746" cy="40308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выглядит?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Мышцы пострадавшего напряжены, сердцебиение и дыхание учащено, человеку трудно контролировать собственное поведение.</a:t>
            </a:r>
          </a:p>
          <a:p>
            <a:pPr marL="0" indent="0" algn="just">
              <a:buNone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Что делать?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Необходимо быть рядом с человеком, предоставить ему ощущение безопасности. 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Если страх настолько силён, что парализует человека, то предложите ему выполнить несколько простых приёмов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саморелуляции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Дайте возможность человеку выговориться, обсудите то, чего он боится. 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Уровень страха можно снизить доступным изложением информации о происходящем, об обстоятельствах ситуации.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9918" y="4361645"/>
            <a:ext cx="3434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Психологически страх является проявлением базового инстинкта самосохранения и отражает защитную реакцию человека при переживании реальной или мнимой опасности для здоровья и благополучия, он фокусирует внимание человека на происходящих событиях.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18" y="1877338"/>
            <a:ext cx="3436497" cy="2290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Слёзы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78" y="1877337"/>
            <a:ext cx="4422746" cy="40308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Как выглядит?</a:t>
            </a:r>
          </a:p>
          <a:p>
            <a:pPr marL="0" indent="0" algn="just">
              <a:spcBef>
                <a:spcPts val="0"/>
              </a:spcBef>
              <a:buNone/>
              <a:tabLst>
                <a:tab pos="130969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Подрагивают губы и голос, слёзы уже текут или вот-вот пойдут, наблюдается ощущение подавленности.</a:t>
            </a:r>
          </a:p>
          <a:p>
            <a:pPr marL="0" indent="0" algn="just">
              <a:buNone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Что делать?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позаботьтесь о том, чтобы рядом кто-то находился, желательно, чтобы это был близкий человек или кто-то, кому пострадавший доверяет. 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 наличии согласия со стороны пострадавшего можно взять его за руку/ положить руку на плечо или спину, подкрепляя тем самым сообщение «я рядом».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воздержитесь от советов.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позвольте человеку выговориться, чтобы состоялось эмоциональное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отреагирование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не нужно пытаться убедить человека перестать плакать.</a:t>
            </a:r>
          </a:p>
          <a:p>
            <a:pPr marL="0" indent="130969" algn="just">
              <a:spcBef>
                <a:spcPts val="0"/>
              </a:spcBef>
              <a:spcAft>
                <a:spcPts val="450"/>
              </a:spcAft>
              <a:tabLst>
                <a:tab pos="196454" algn="l"/>
              </a:tabLs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если реакция плача затянулась и слёзы уже не приносят облегчения, можете помочь человеку применить техники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саморегуляции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3177" y="4361645"/>
            <a:ext cx="3434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Наиболее адаптивная реакция в ситуациях стресса. </a:t>
            </a:r>
          </a:p>
          <a:p>
            <a:pPr lvl="0" algn="just"/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Смысл реакции заключается в потребности пострадавшего выразить переполняющие негативные эмоции, снизить степень переживаемой внутренней нагрузки.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2" y="1877337"/>
            <a:ext cx="3435649" cy="2289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1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При </a:t>
            </a:r>
            <a:r>
              <a:rPr lang="ru-RU" sz="3000" b="1" dirty="0" smtClean="0">
                <a:latin typeface="Century Gothic" panose="020B0502020202020204" pitchFamily="34" charset="0"/>
              </a:rPr>
              <a:t>взаимодействии с группой </a:t>
            </a:r>
            <a:r>
              <a:rPr lang="ru-RU" sz="3000" b="1" dirty="0">
                <a:latin typeface="Century Gothic" panose="020B0502020202020204" pitchFamily="34" charset="0"/>
              </a:rPr>
              <a:t>потребуются</a:t>
            </a:r>
            <a:r>
              <a:rPr lang="ru-RU" sz="3000" b="1" dirty="0" smtClean="0">
                <a:latin typeface="Century Gothic" panose="020B0502020202020204" pitchFamily="34" charset="0"/>
              </a:rPr>
              <a:t>:</a:t>
            </a:r>
            <a:endParaRPr lang="ru-RU" sz="3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21602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600" dirty="0">
                <a:latin typeface="Century Gothic" panose="020B0502020202020204" pitchFamily="34" charset="0"/>
              </a:rPr>
              <a:t>Навыки построения системы информирования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>
                <a:latin typeface="Century Gothic" panose="020B0502020202020204" pitchFamily="34" charset="0"/>
              </a:rPr>
              <a:t>Подготовка к проведению массовых мероприятий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endParaRPr lang="ru-RU" sz="4000" dirty="0" smtClean="0"/>
          </a:p>
          <a:p>
            <a:pPr marL="0" indent="0">
              <a:buNone/>
            </a:pPr>
            <a:endParaRPr lang="ru-RU" sz="4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2992"/>
            <a:ext cx="4114800" cy="2743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4227199"/>
            <a:ext cx="4133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/>
          </a:p>
          <a:p>
            <a:r>
              <a:rPr lang="ru-RU" sz="3000" b="1" dirty="0" smtClean="0">
                <a:latin typeface="Century Gothic" panose="020B0502020202020204" pitchFamily="34" charset="0"/>
              </a:rPr>
              <a:t>!</a:t>
            </a:r>
            <a:r>
              <a:rPr lang="ru-RU" i="1" dirty="0" smtClean="0">
                <a:latin typeface="Century Gothic" panose="020B0502020202020204" pitchFamily="34" charset="0"/>
              </a:rPr>
              <a:t> В ситуации скопления людей - всегда </a:t>
            </a:r>
            <a:r>
              <a:rPr lang="ru-RU" i="1" dirty="0">
                <a:latin typeface="Century Gothic" panose="020B0502020202020204" pitchFamily="34" charset="0"/>
              </a:rPr>
              <a:t>есть риски возникновения негативных массовых реакций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Построение системы информирования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52400" y="838200"/>
            <a:ext cx="8686800" cy="2133600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		При различных сложных ситуациях у людей возникает острая потребность в специфической информации о текущих обстоятельствах, действиях, направленных на разрешение проблемной ситуации, о мерах социальной поддержки, выплатах, доступных видах помощи и др.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83" y="3073842"/>
            <a:ext cx="6392034" cy="3595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62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237688" y="1124744"/>
            <a:ext cx="5761616" cy="8382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При происшествиях и ЧС: по линии </a:t>
            </a:r>
            <a:r>
              <a:rPr lang="ru-RU" altLang="ru-RU" sz="2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оперативно-дежурных смен служб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 целью анализа информации и выработки управленческих решений</a:t>
            </a:r>
          </a:p>
        </p:txBody>
      </p:sp>
      <p:pic>
        <p:nvPicPr>
          <p:cNvPr id="5123" name="Рисунок 9" descr="\\192.168.54.168\cepp_\ОЭР\Фото с ЧС\2016\ОД\IMG-2016083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06" y="1014251"/>
            <a:ext cx="2776460" cy="1810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00" name="Объект 2"/>
          <p:cNvSpPr txBox="1">
            <a:spLocks/>
          </p:cNvSpPr>
          <p:nvPr/>
        </p:nvSpPr>
        <p:spPr bwMode="auto">
          <a:xfrm>
            <a:off x="5206238" y="3356286"/>
            <a:ext cx="3719156" cy="119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Информирование </a:t>
            </a:r>
            <a:r>
              <a:rPr lang="ru-RU" altLang="ru-RU" sz="2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через СМИ</a:t>
            </a:r>
          </a:p>
        </p:txBody>
      </p:sp>
      <p:sp>
        <p:nvSpPr>
          <p:cNvPr id="4102" name="Объект 2"/>
          <p:cNvSpPr txBox="1">
            <a:spLocks/>
          </p:cNvSpPr>
          <p:nvPr/>
        </p:nvSpPr>
        <p:spPr bwMode="auto">
          <a:xfrm>
            <a:off x="253702" y="5157192"/>
            <a:ext cx="448757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Информирование людей, вовлеченных в ситуацию</a:t>
            </a:r>
            <a:endParaRPr lang="ru-RU" altLang="ru-RU" sz="2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Акнет» заплатил 150 млн сомов штрафа государств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3218"/>
            <a:ext cx="2137331" cy="142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0" y="129952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latin typeface="Century Gothic" panose="020B0502020202020204" pitchFamily="34" charset="0"/>
                <a:cs typeface="Times New Roman" charset="0"/>
              </a:rPr>
              <a:t>	</a:t>
            </a:r>
            <a:r>
              <a:rPr lang="ru-RU" sz="2400" b="1" dirty="0" smtClean="0">
                <a:latin typeface="Century Gothic" panose="020B0502020202020204" pitchFamily="34" charset="0"/>
                <a:cs typeface="Times New Roman" pitchFamily="18" charset="0"/>
              </a:rPr>
              <a:t>ИНФОРМАЦИОННОЕ СОПРОВОЖДЕНИЕ ОДНОВРЕМЕННО РЕАЛИЗУЕТСЯ ПО НЕСКОЛЬКИМ НАПРАВЛЕНИЯМ: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4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5" name="Picture 3" descr="C:\Users\Таня\Desktop\рабочие картиночки\21756p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-2223"/>
          <a:stretch/>
        </p:blipFill>
        <p:spPr bwMode="auto">
          <a:xfrm>
            <a:off x="5992116" y="4657101"/>
            <a:ext cx="2952750" cy="2012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052" y="3074759"/>
            <a:ext cx="2016224" cy="1424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4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76200" y="332656"/>
            <a:ext cx="8915400" cy="637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СИСТЕМА ИНФОРМИРОВАНИЯ ДОЛЖНА БЫТЬ НАПРАВЛЕНА НА КОМПЕТЕНТНОЕ ПРЕДОСТАВЛЕНИЕ АКТУАЛЬНОЙ ИНФОРМАЦИИ И ОТВЕЧАТЬ СЛЕДУЮЩИМ ТРЕБОВАНИЯМ: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своевременность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дана в момент потребности в ней;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официальность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получена из официальных источников или от официальных лиц, уполномоченных предоставлять информацию о ЧС;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достоверность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соответствует действительности; 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err="1" smtClean="0">
                <a:latin typeface="Century Gothic" panose="020B0502020202020204" pitchFamily="34" charset="0"/>
                <a:cs typeface="Times New Roman" pitchFamily="18" charset="0"/>
              </a:rPr>
              <a:t>дозированность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отвечает на все актуальные вопросы, но не превышает уровень потребности в ней;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однозначность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подается в такой формулировке, в которой ее смысл не может быть искажен, либо иметь другую трактовку;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atin typeface="Century Gothic" panose="020B0502020202020204" pitchFamily="34" charset="0"/>
                <a:cs typeface="Times New Roman" pitchFamily="18" charset="0"/>
              </a:rPr>
              <a:t>предметность</a:t>
            </a:r>
            <a:r>
              <a:rPr lang="ru-RU" sz="2200" dirty="0" smtClean="0">
                <a:latin typeface="Century Gothic" panose="020B0502020202020204" pitchFamily="34" charset="0"/>
                <a:cs typeface="Times New Roman" pitchFamily="18" charset="0"/>
              </a:rPr>
              <a:t> - информация носит не общий характер, а удовлетворяет потребности в понимании, что именно происходит на месте ликвидации последствий ЧС.</a:t>
            </a:r>
            <a:endParaRPr lang="ru-RU" sz="22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 txBox="1">
            <a:spLocks/>
          </p:cNvSpPr>
          <p:nvPr/>
        </p:nvSpPr>
        <p:spPr bwMode="auto">
          <a:xfrm>
            <a:off x="228600" y="167258"/>
            <a:ext cx="8915400" cy="5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ФОРМЫ ИНФОРМИРОВАНИЯ</a:t>
            </a:r>
            <a:endParaRPr lang="ru-RU" altLang="ru-RU" sz="2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261938" y="3284984"/>
            <a:ext cx="4252912" cy="33401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ru-RU" sz="2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Односторонняя передача информации: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интернет-ресурсы</a:t>
            </a: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оповещение населения с использованием громкоговорителей;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система «</a:t>
            </a:r>
            <a:r>
              <a:rPr lang="ru-RU" altLang="ru-RU" sz="22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Оксион</a:t>
            </a: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»;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доски объявлений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8" name="Объект 2"/>
          <p:cNvSpPr txBox="1">
            <a:spLocks/>
          </p:cNvSpPr>
          <p:nvPr/>
        </p:nvSpPr>
        <p:spPr bwMode="auto">
          <a:xfrm>
            <a:off x="4953000" y="3284984"/>
            <a:ext cx="396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Двусторонняя передача информации: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телефон «Горячая линия»;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информационная работа путем очного информирования.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836952"/>
            <a:ext cx="2485942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C:\Users\Андронова\Downloads\photo53866503327229994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2039" y="836952"/>
            <a:ext cx="286181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356" y="836952"/>
            <a:ext cx="2729146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58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_s5127"/>
          <p:cNvCxnSpPr>
            <a:cxnSpLocks noChangeShapeType="1"/>
            <a:stCxn id="19" idx="3"/>
          </p:cNvCxnSpPr>
          <p:nvPr/>
        </p:nvCxnSpPr>
        <p:spPr bwMode="auto">
          <a:xfrm flipV="1">
            <a:off x="4211960" y="3048805"/>
            <a:ext cx="341586" cy="1125352"/>
          </a:xfrm>
          <a:prstGeom prst="bentConnector2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_s5127"/>
          <p:cNvCxnSpPr>
            <a:cxnSpLocks noChangeShapeType="1"/>
          </p:cNvCxnSpPr>
          <p:nvPr/>
        </p:nvCxnSpPr>
        <p:spPr bwMode="auto">
          <a:xfrm rot="10800000">
            <a:off x="4553546" y="3053245"/>
            <a:ext cx="405507" cy="1119623"/>
          </a:xfrm>
          <a:prstGeom prst="bentConnector2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_s5128"/>
          <p:cNvCxnSpPr>
            <a:cxnSpLocks noChangeShapeType="1"/>
          </p:cNvCxnSpPr>
          <p:nvPr/>
        </p:nvCxnSpPr>
        <p:spPr bwMode="auto">
          <a:xfrm rot="10800000">
            <a:off x="5121528" y="4581129"/>
            <a:ext cx="530593" cy="501222"/>
          </a:xfrm>
          <a:prstGeom prst="bentConnector3">
            <a:avLst>
              <a:gd name="adj1" fmla="val 97756"/>
            </a:avLst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_s5128"/>
          <p:cNvCxnSpPr>
            <a:cxnSpLocks noChangeShapeType="1"/>
          </p:cNvCxnSpPr>
          <p:nvPr/>
        </p:nvCxnSpPr>
        <p:spPr bwMode="auto">
          <a:xfrm rot="10800000">
            <a:off x="617990" y="5742952"/>
            <a:ext cx="504054" cy="471785"/>
          </a:xfrm>
          <a:prstGeom prst="bentConnector3">
            <a:avLst>
              <a:gd name="adj1" fmla="val 102456"/>
            </a:avLst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_s5128"/>
          <p:cNvCxnSpPr>
            <a:cxnSpLocks noChangeShapeType="1"/>
          </p:cNvCxnSpPr>
          <p:nvPr/>
        </p:nvCxnSpPr>
        <p:spPr bwMode="auto">
          <a:xfrm rot="10800000">
            <a:off x="617990" y="5305238"/>
            <a:ext cx="504054" cy="471785"/>
          </a:xfrm>
          <a:prstGeom prst="bentConnector3">
            <a:avLst>
              <a:gd name="adj1" fmla="val 102456"/>
            </a:avLst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_s5128"/>
          <p:cNvCxnSpPr>
            <a:cxnSpLocks noChangeShapeType="1"/>
          </p:cNvCxnSpPr>
          <p:nvPr/>
        </p:nvCxnSpPr>
        <p:spPr bwMode="auto">
          <a:xfrm rot="10800000">
            <a:off x="611561" y="4896652"/>
            <a:ext cx="504054" cy="471785"/>
          </a:xfrm>
          <a:prstGeom prst="bentConnector3">
            <a:avLst>
              <a:gd name="adj1" fmla="val 102456"/>
            </a:avLst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_s5128"/>
          <p:cNvCxnSpPr>
            <a:cxnSpLocks noChangeShapeType="1"/>
          </p:cNvCxnSpPr>
          <p:nvPr/>
        </p:nvCxnSpPr>
        <p:spPr bwMode="auto">
          <a:xfrm rot="10800000">
            <a:off x="611562" y="4581129"/>
            <a:ext cx="504055" cy="334492"/>
          </a:xfrm>
          <a:prstGeom prst="bentConnector3">
            <a:avLst>
              <a:gd name="adj1" fmla="val 102456"/>
            </a:avLst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Группа 4"/>
          <p:cNvGrpSpPr/>
          <p:nvPr/>
        </p:nvGrpSpPr>
        <p:grpSpPr>
          <a:xfrm>
            <a:off x="622824" y="372967"/>
            <a:ext cx="8231850" cy="2768000"/>
            <a:chOff x="539552" y="499306"/>
            <a:chExt cx="8231850" cy="2768000"/>
          </a:xfrm>
        </p:grpSpPr>
        <p:cxnSp>
          <p:nvCxnSpPr>
            <p:cNvPr id="10" name="_s5128"/>
            <p:cNvCxnSpPr>
              <a:cxnSpLocks noChangeShapeType="1"/>
            </p:cNvCxnSpPr>
            <p:nvPr/>
          </p:nvCxnSpPr>
          <p:spPr bwMode="auto">
            <a:xfrm flipH="1">
              <a:off x="3824536" y="1181932"/>
              <a:ext cx="1296347" cy="0"/>
            </a:xfrm>
            <a:prstGeom prst="straightConnector1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Скругленный прямоугольник 5"/>
            <p:cNvSpPr/>
            <p:nvPr/>
          </p:nvSpPr>
          <p:spPr>
            <a:xfrm>
              <a:off x="539552" y="499306"/>
              <a:ext cx="3456384" cy="1422719"/>
            </a:xfrm>
            <a:prstGeom prst="roundRect">
              <a:avLst/>
            </a:prstGeom>
            <a:gradFill rotWithShape="1">
              <a:gsLst>
                <a:gs pos="0">
                  <a:srgbClr val="918485">
                    <a:tint val="79000"/>
                    <a:satMod val="180000"/>
                  </a:srgbClr>
                </a:gs>
                <a:gs pos="65000">
                  <a:srgbClr val="918485">
                    <a:tint val="52000"/>
                    <a:satMod val="250000"/>
                  </a:srgbClr>
                </a:gs>
                <a:gs pos="100000">
                  <a:srgbClr val="918485">
                    <a:tint val="29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Times New Roman" pitchFamily="18" charset="0"/>
                </a:rPr>
                <a:t>Кризисная коммуникация</a:t>
              </a:r>
              <a:endPara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  <p:cxnSp>
          <p:nvCxnSpPr>
            <p:cNvPr id="9" name="_s5127"/>
            <p:cNvCxnSpPr>
              <a:cxnSpLocks noChangeShapeType="1"/>
            </p:cNvCxnSpPr>
            <p:nvPr/>
          </p:nvCxnSpPr>
          <p:spPr bwMode="auto">
            <a:xfrm rot="16200000" flipV="1">
              <a:off x="2701917" y="2339944"/>
              <a:ext cx="819586" cy="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Скругленный прямоугольник 12"/>
            <p:cNvSpPr/>
            <p:nvPr/>
          </p:nvSpPr>
          <p:spPr>
            <a:xfrm>
              <a:off x="2123728" y="2536851"/>
              <a:ext cx="3744416" cy="730455"/>
            </a:xfrm>
            <a:prstGeom prst="roundRect">
              <a:avLst/>
            </a:prstGeom>
            <a:gradFill rotWithShape="1">
              <a:gsLst>
                <a:gs pos="0">
                  <a:srgbClr val="956251">
                    <a:tint val="79000"/>
                    <a:satMod val="180000"/>
                  </a:srgbClr>
                </a:gs>
                <a:gs pos="65000">
                  <a:srgbClr val="956251">
                    <a:tint val="52000"/>
                    <a:satMod val="250000"/>
                  </a:srgbClr>
                </a:gs>
                <a:gs pos="100000">
                  <a:srgbClr val="956251">
                    <a:tint val="29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Times New Roman" pitchFamily="18" charset="0"/>
                </a:rPr>
                <a:t>Коммуникация в парах, мини группах</a:t>
              </a:r>
              <a:endPara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5026986" y="860737"/>
              <a:ext cx="3744416" cy="750385"/>
            </a:xfrm>
            <a:prstGeom prst="roundRect">
              <a:avLst/>
            </a:prstGeom>
            <a:gradFill rotWithShape="1">
              <a:gsLst>
                <a:gs pos="0">
                  <a:srgbClr val="956251">
                    <a:tint val="79000"/>
                    <a:satMod val="180000"/>
                  </a:srgbClr>
                </a:gs>
                <a:gs pos="65000">
                  <a:srgbClr val="956251">
                    <a:tint val="52000"/>
                    <a:satMod val="250000"/>
                  </a:srgbClr>
                </a:gs>
                <a:gs pos="100000">
                  <a:srgbClr val="956251">
                    <a:tint val="29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Times New Roman" pitchFamily="18" charset="0"/>
                </a:rPr>
                <a:t>Коммуникация с группой</a:t>
              </a:r>
              <a:endPara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467544" y="3767186"/>
            <a:ext cx="3744416" cy="813942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Сложная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32040" y="3766891"/>
            <a:ext cx="3744416" cy="814237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К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ризисная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5576" y="4748892"/>
            <a:ext cx="3456384" cy="333459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Активное</a:t>
            </a:r>
            <a:r>
              <a:rPr kumimoji="0" lang="ru-RU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 слушание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5576" y="5157192"/>
            <a:ext cx="3456384" cy="362873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Конструктивная критика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5576" y="5589240"/>
            <a:ext cx="3456384" cy="360040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Корректный отказ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55576" y="6018455"/>
            <a:ext cx="3456384" cy="360040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Конфликт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265540" y="4748892"/>
            <a:ext cx="3456384" cy="619545"/>
          </a:xfrm>
          <a:prstGeom prst="roundRect">
            <a:avLst/>
          </a:prstGeom>
          <a:gradFill rotWithShape="1">
            <a:gsLst>
              <a:gs pos="0">
                <a:srgbClr val="956251">
                  <a:tint val="79000"/>
                  <a:satMod val="180000"/>
                </a:srgbClr>
              </a:gs>
              <a:gs pos="65000">
                <a:srgbClr val="956251">
                  <a:tint val="52000"/>
                  <a:satMod val="250000"/>
                </a:srgbClr>
              </a:gs>
              <a:gs pos="100000">
                <a:srgbClr val="956251">
                  <a:tint val="29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Психологическая</a:t>
            </a:r>
            <a:r>
              <a:rPr kumimoji="0" lang="ru-RU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 поддержка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700" b="1" dirty="0" smtClean="0"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Информационная работа путем очного информирования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2786608" y="1119696"/>
            <a:ext cx="6357392" cy="1295400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Мероприятия по информированию, осуществляемые в индивидуальном порядке специально подготовленными лицами</a:t>
            </a:r>
          </a:p>
        </p:txBody>
      </p:sp>
      <p:pic>
        <p:nvPicPr>
          <p:cNvPr id="13316" name="Picture 4" descr="\\192.168.54.168\cepp_\ОЭР\Папки СОТРУДНИКОВ\Попова\Фото\Бейрут\VEL_31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" y="2439303"/>
            <a:ext cx="4474841" cy="4113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79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700" b="1" dirty="0" smtClean="0"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Информационная работа путем очного информирования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6120680" cy="1440160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Массовые мероприятия, такие как общие собрания с администрацией, официальными представителями ведомств и организаций.</a:t>
            </a:r>
          </a:p>
        </p:txBody>
      </p:sp>
      <p:pic>
        <p:nvPicPr>
          <p:cNvPr id="5" name="Picture 9" descr="Мэр Ярославля встретился с пострадавшими от взрыва жильцами дома на Батов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0180" y="2349071"/>
            <a:ext cx="3596620" cy="2517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57200" y="4977336"/>
            <a:ext cx="83922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9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МАССОВОЕ МЕРОПРИЯТИЕ – заранее спланированное или стихийно возникшее собрание людей, вовлеченных в ситуацию, определенное по целям, месту, времени, составу участников</a:t>
            </a:r>
            <a:r>
              <a:rPr lang="en-US" altLang="ru-RU" sz="19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9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altLang="ru-RU" sz="19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900" dirty="0">
                <a:latin typeface="Century Gothic" panose="020B0502020202020204" pitchFamily="34" charset="0"/>
                <a:cs typeface="Times New Roman" panose="02020603050405020304" pitchFamily="18" charset="0"/>
              </a:rPr>
              <a:t>(Пример: траурные мероприятия, встреча с представителями власти, организационные собрания, митинги).</a:t>
            </a:r>
          </a:p>
        </p:txBody>
      </p:sp>
    </p:spTree>
    <p:extLst>
      <p:ext uri="{BB962C8B-B14F-4D97-AF65-F5344CB8AC3E}">
        <p14:creationId xmlns:p14="http://schemas.microsoft.com/office/powerpoint/2010/main" val="28908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476672"/>
            <a:ext cx="8215064" cy="198958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altLang="ru-RU" sz="2400" b="1" dirty="0">
                <a:latin typeface="Century Gothic" panose="020B0502020202020204" pitchFamily="34" charset="0"/>
                <a:cs typeface="Times New Roman" pitchFamily="18" charset="0"/>
              </a:rPr>
              <a:t>Цели массовых мероприятий</a:t>
            </a:r>
            <a:r>
              <a:rPr lang="ru-RU" altLang="ru-RU" sz="2400" b="1" dirty="0" smtClean="0">
                <a:latin typeface="Century Gothic" panose="020B0502020202020204" pitchFamily="34" charset="0"/>
                <a:cs typeface="Times New Roman" pitchFamily="18" charset="0"/>
              </a:rPr>
              <a:t>:</a:t>
            </a:r>
            <a:endParaRPr lang="ru-RU" altLang="ru-RU" sz="2400" b="1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just" eaLnBrk="0" fontAlgn="auto" hangingPunct="0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Информирование (собрание);</a:t>
            </a:r>
          </a:p>
          <a:p>
            <a:pPr algn="just" eaLnBrk="0" fontAlgn="auto" hangingPunct="0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Ритуал/</a:t>
            </a:r>
            <a:r>
              <a:rPr lang="ru-RU" altLang="ru-RU" sz="24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отреагирование</a:t>
            </a:r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(панихида, возложение цветов на месте ЧС, траурный митинг).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05479769"/>
              </p:ext>
            </p:extLst>
          </p:nvPr>
        </p:nvGraphicFramePr>
        <p:xfrm>
          <a:off x="2987824" y="2300720"/>
          <a:ext cx="7560840" cy="4549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3960440" cy="2376264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latin typeface="Century Gothic" panose="020B0502020202020204" pitchFamily="34" charset="0"/>
                <a:cs typeface="Times New Roman" pitchFamily="18" charset="0"/>
              </a:rPr>
              <a:t>ОСНОВНЫЕ ОРГАНИЗАЦИОННЫЕ ВОПРОСЫ </a:t>
            </a:r>
          </a:p>
        </p:txBody>
      </p:sp>
    </p:spTree>
    <p:extLst>
      <p:ext uri="{BB962C8B-B14F-4D97-AF65-F5344CB8AC3E}">
        <p14:creationId xmlns:p14="http://schemas.microsoft.com/office/powerpoint/2010/main" val="9888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81000" y="204886"/>
            <a:ext cx="8229600" cy="6096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latin typeface="Century Gothic" panose="020B0502020202020204" pitchFamily="34" charset="0"/>
                <a:cs typeface="Times New Roman" pitchFamily="18" charset="0"/>
              </a:rPr>
              <a:t>Аудитория слушателей</a:t>
            </a:r>
            <a:endParaRPr lang="ru-RU" altLang="ru-RU" sz="28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251520" y="980728"/>
            <a:ext cx="86409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Цель 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проведения мероприятия? Каких результатов организаторы хотят добиться?</a:t>
            </a:r>
          </a:p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Для кого 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проводится мероприятие? Кто обязательно должен на нем присутствовать, кто может прийти «за компанию», допустимо это или нет?</a:t>
            </a:r>
          </a:p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какие актуальные вопросы 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люди хотят получить ответы? </a:t>
            </a:r>
            <a:r>
              <a:rPr lang="ru-RU" altLang="ru-RU" sz="24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Время проведения;</a:t>
            </a:r>
          </a:p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Оповещение.</a:t>
            </a:r>
          </a:p>
          <a:p>
            <a:pPr algn="just"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://azov.press/upload/img/im_3f232281b95c0529454da673e6f7ab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77" y="3789040"/>
            <a:ext cx="5029002" cy="2821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10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latin typeface="Century Gothic" panose="020B0502020202020204" pitchFamily="34" charset="0"/>
                <a:cs typeface="Times New Roman" pitchFamily="18" charset="0"/>
              </a:rPr>
              <a:t>Содержание</a:t>
            </a:r>
            <a:endParaRPr lang="ru-RU" altLang="ru-RU" sz="28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8610600" cy="22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Перечень вопросов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которые вероятно будут озвучены аудиторией,  если речь идет о собрании с целью информирования;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Формат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мероприятия должен быть определен на этапе подготовки. Каждый участвующий в организации должен иметь представление о нем до начала мероприятия (открытое/закрытое, присутствие прессы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);</a:t>
            </a:r>
            <a:endParaRPr lang="ru-RU" alt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"/>
          <a:stretch/>
        </p:blipFill>
        <p:spPr>
          <a:xfrm>
            <a:off x="3997136" y="3513584"/>
            <a:ext cx="4689664" cy="3011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8600" y="3356991"/>
            <a:ext cx="35513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Кто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будет отвечать на вопросы/произносить речь?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Важно,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чтобы это был человек, чья компетенция и статус позволяет отвечать на широкий круг предполагаемых вопросов.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>
                <a:latin typeface="Century Gothic" panose="020B0502020202020204" pitchFamily="34" charset="0"/>
                <a:cs typeface="Times New Roman" pitchFamily="18" charset="0"/>
              </a:rPr>
              <a:t>Пространство</a:t>
            </a:r>
          </a:p>
        </p:txBody>
      </p:sp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381000" y="914400"/>
            <a:ext cx="840296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Размер помещения</a:t>
            </a: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, наличие стульев, возможность их сдвинуть или добавить…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Логика движения </a:t>
            </a: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людей/потоков, расположение входов/выходов, выход для «президиума»;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Слышимость, </a:t>
            </a:r>
            <a:r>
              <a:rPr lang="ru-RU" altLang="ru-RU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проветриваемость</a:t>
            </a: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, освещенность помещения;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Размещение служб </a:t>
            </a: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пространстве таким образом, чтобы не привлекать лишнее внимание во время собрания, и в то же время иметь доступ к каждому участнику;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Адекватная дистанция </a:t>
            </a: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между «президиумом» и присутствующими на собрании.</a:t>
            </a:r>
          </a:p>
        </p:txBody>
      </p:sp>
      <p:pic>
        <p:nvPicPr>
          <p:cNvPr id="14340" name="Picture 6" descr="0000XYJ9FH7HVX5V-C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707904" cy="2820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72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>
                <a:latin typeface="Century Gothic" panose="020B0502020202020204" pitchFamily="34" charset="0"/>
                <a:cs typeface="Times New Roman" pitchFamily="18" charset="0"/>
              </a:rPr>
              <a:t>Взаимодействие со службами</a:t>
            </a: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381000" y="1447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Пространство (микрофоны, стулья, вода);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СМП, охрана, полиция;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Представители религиозных конфессий;</a:t>
            </a:r>
          </a:p>
          <a:p>
            <a:pPr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Спикеры.</a:t>
            </a:r>
          </a:p>
        </p:txBody>
      </p:sp>
      <p:pic>
        <p:nvPicPr>
          <p:cNvPr id="15364" name="Picture 3" descr="C:\Users\Таня\Desktop\рабочие картиночки\Массовые\emercom-at-metro-blast-site-e126988990766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24" y="2924944"/>
            <a:ext cx="5232276" cy="3515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36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631313"/>
              </p:ext>
            </p:extLst>
          </p:nvPr>
        </p:nvGraphicFramePr>
        <p:xfrm>
          <a:off x="251520" y="260648"/>
          <a:ext cx="8640960" cy="6336703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160240"/>
                <a:gridCol w="3414989"/>
                <a:gridCol w="3065731"/>
              </a:tblGrid>
              <a:tr h="441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Требования к информации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Индивидуальное информирование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Информирование в ходе массовых мероприятий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663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Своевременность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Индивидуальный подход с учетом времени, удобного для пострадавшего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Своевременное доведение до всех пострадавших новой информации (общей информации о ЧС)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1161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Официальность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Наличие официальной информации могут обеспечить только представители официальных структур, задействованных в ликвидации последствий ЧС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Все пострадавшие единомоментно получают информацию от официальных представителей ведомств, организаций, задействованных в ликвидации последствий ЧС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1161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Достоверность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Требует участия официальных представителей от всех заинтересованных структур (ответы на профильные вопросы пострадавших)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Присутствие на массовом собрании специалистов, отвечающих за профильные направления деятельности, обеспечивает информирование без искажения исходного смысла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945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Однозначность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Задействование в информировании большого круга лиц (многократная передача информации от человека к человеку) предполагает искажение информации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Единовременное информирование всех пострадавших обеспечивает восприятие ими одного и того же смыслового содержания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829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Предметность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Нарушается процесс  одномоментной передачи информации до всех заинтересованных лиц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Передача единой информации о ходе работ одновременно всем заинтересованным в ней лицам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  <a:tr h="1134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Задействованные силы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Требует значительного количества специалистов, подготовленных к проведению информационной работы с людьми с учетом особенностей психического состояния и восприятия информации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Минимальное число человеческих и технических ресурсов с наибольшим охватом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4777" marR="747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1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423" y="116632"/>
            <a:ext cx="8460432" cy="123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1412776"/>
            <a:ext cx="7704856" cy="19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6418" y="3736022"/>
            <a:ext cx="58609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https://social.hse.ru/dpo/communicate</a:t>
            </a:r>
            <a:endParaRPr lang="ru-RU" sz="2500" b="1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5387" y="4437112"/>
            <a:ext cx="2571750" cy="1826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89" y="4437112"/>
            <a:ext cx="2902458" cy="1826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6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789040"/>
            <a:ext cx="8712968" cy="29523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Вопросы?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0688"/>
            <a:ext cx="5076564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36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Активное слушание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708920"/>
            <a:ext cx="5832648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entury Gothic" panose="020B0502020202020204" pitchFamily="34" charset="0"/>
              </a:rPr>
              <a:t>Приёмы активного слушания: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перефразирование</a:t>
            </a:r>
            <a:r>
              <a:rPr lang="ru-RU" sz="1800" dirty="0"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отражение </a:t>
            </a:r>
            <a:r>
              <a:rPr lang="ru-RU" sz="1800" dirty="0">
                <a:latin typeface="Century Gothic" panose="020B0502020202020204" pitchFamily="34" charset="0"/>
              </a:rPr>
              <a:t>чувств и эмоций;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уточнение</a:t>
            </a:r>
            <a:r>
              <a:rPr lang="ru-RU" sz="1800" dirty="0"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логическое </a:t>
            </a:r>
            <a:r>
              <a:rPr lang="ru-RU" sz="1800" dirty="0">
                <a:latin typeface="Century Gothic" panose="020B0502020202020204" pitchFamily="34" charset="0"/>
              </a:rPr>
              <a:t>следствие;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сообщение </a:t>
            </a:r>
            <a:r>
              <a:rPr lang="ru-RU" sz="1800" dirty="0">
                <a:latin typeface="Century Gothic" panose="020B0502020202020204" pitchFamily="34" charset="0"/>
              </a:rPr>
              <a:t>о </a:t>
            </a:r>
            <a:r>
              <a:rPr lang="ru-RU" sz="1800" dirty="0" smtClean="0">
                <a:latin typeface="Century Gothic" panose="020B0502020202020204" pitchFamily="34" charset="0"/>
              </a:rPr>
              <a:t>восприятии;</a:t>
            </a:r>
            <a:endParaRPr lang="ru-RU" sz="1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пауза</a:t>
            </a:r>
            <a:r>
              <a:rPr lang="ru-RU" sz="1800" dirty="0">
                <a:latin typeface="Century Gothic" panose="020B0502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внимательное </a:t>
            </a:r>
            <a:r>
              <a:rPr lang="ru-RU" sz="1800" dirty="0">
                <a:latin typeface="Century Gothic" panose="020B0502020202020204" pitchFamily="34" charset="0"/>
              </a:rPr>
              <a:t>молчание;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err="1" smtClean="0">
                <a:latin typeface="Century Gothic" panose="020B0502020202020204" pitchFamily="34" charset="0"/>
              </a:rPr>
              <a:t>резюмирование</a:t>
            </a:r>
            <a:r>
              <a:rPr lang="ru-RU" sz="18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75716" y="1403648"/>
            <a:ext cx="8372747" cy="94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Century Gothic" panose="020B0502020202020204" pitchFamily="34" charset="0"/>
              </a:rPr>
              <a:t>- важный </a:t>
            </a:r>
            <a:r>
              <a:rPr lang="ru-RU" sz="1800" dirty="0">
                <a:latin typeface="Century Gothic" panose="020B0502020202020204" pitchFamily="34" charset="0"/>
              </a:rPr>
              <a:t>навык, </a:t>
            </a:r>
            <a:r>
              <a:rPr lang="ru-RU" sz="1800" dirty="0" smtClean="0">
                <a:latin typeface="Century Gothic" panose="020B0502020202020204" pitchFamily="34" charset="0"/>
              </a:rPr>
              <a:t>помогающий лучше </a:t>
            </a:r>
            <a:r>
              <a:rPr lang="ru-RU" sz="1800" dirty="0">
                <a:latin typeface="Century Gothic" panose="020B0502020202020204" pitchFamily="34" charset="0"/>
              </a:rPr>
              <a:t>понимать собеседника и эффективно общаться с </a:t>
            </a:r>
            <a:r>
              <a:rPr lang="ru-RU" sz="1800" dirty="0" smtClean="0">
                <a:latin typeface="Century Gothic" panose="020B0502020202020204" pitchFamily="34" charset="0"/>
              </a:rPr>
              <a:t>ним, установить контакт, </a:t>
            </a:r>
            <a:r>
              <a:rPr lang="ru-RU" sz="1800" dirty="0">
                <a:latin typeface="Century Gothic" panose="020B0502020202020204" pitchFamily="34" charset="0"/>
              </a:rPr>
              <a:t>понять </a:t>
            </a:r>
            <a:r>
              <a:rPr lang="ru-RU" sz="1800" dirty="0" smtClean="0">
                <a:latin typeface="Century Gothic" panose="020B0502020202020204" pitchFamily="34" charset="0"/>
              </a:rPr>
              <a:t>точку </a:t>
            </a:r>
            <a:r>
              <a:rPr lang="ru-RU" sz="1800" dirty="0">
                <a:latin typeface="Century Gothic" panose="020B0502020202020204" pitchFamily="34" charset="0"/>
              </a:rPr>
              <a:t>зрения и эмоции </a:t>
            </a:r>
            <a:r>
              <a:rPr lang="ru-RU" sz="1800" dirty="0" smtClean="0">
                <a:latin typeface="Century Gothic" panose="020B0502020202020204" pitchFamily="34" charset="0"/>
              </a:rPr>
              <a:t>собеседника, поддержать и «направить» разговор</a:t>
            </a:r>
            <a:r>
              <a:rPr lang="ru-RU" sz="1800" dirty="0">
                <a:latin typeface="Century Gothic" panose="020B0502020202020204" pitchFamily="34" charset="0"/>
              </a:rPr>
              <a:t>.</a:t>
            </a:r>
            <a:endParaRPr lang="ru-RU" sz="1800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85" y="3721596"/>
            <a:ext cx="3900551" cy="26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2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Конструктивная критика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3"/>
            <a:ext cx="8229600" cy="18001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Century Gothic" panose="020B0502020202020204" pitchFamily="34" charset="0"/>
              </a:rPr>
              <a:t>- </a:t>
            </a:r>
            <a:r>
              <a:rPr lang="ru-RU" sz="1800" dirty="0">
                <a:latin typeface="Century Gothic" panose="020B0502020202020204" pitchFamily="34" charset="0"/>
              </a:rPr>
              <a:t>это способ дать обратную связь, </a:t>
            </a:r>
            <a:r>
              <a:rPr lang="ru-RU" sz="1800" dirty="0" smtClean="0">
                <a:latin typeface="Century Gothic" panose="020B0502020202020204" pitchFamily="34" charset="0"/>
              </a:rPr>
              <a:t>который </a:t>
            </a:r>
            <a:r>
              <a:rPr lang="ru-RU" sz="1800" dirty="0">
                <a:latin typeface="Century Gothic" panose="020B0502020202020204" pitchFamily="34" charset="0"/>
              </a:rPr>
              <a:t>помогает улучшить качество работы и достичь лучших результатов. Она предполагает наличие конструктивного подхода, </a:t>
            </a:r>
            <a:r>
              <a:rPr lang="ru-RU" sz="1800" dirty="0" smtClean="0">
                <a:latin typeface="Century Gothic" panose="020B0502020202020204" pitchFamily="34" charset="0"/>
              </a:rPr>
              <a:t>основанного на </a:t>
            </a:r>
            <a:r>
              <a:rPr lang="ru-RU" sz="1800" dirty="0">
                <a:latin typeface="Century Gothic" panose="020B0502020202020204" pitchFamily="34" charset="0"/>
              </a:rPr>
              <a:t>конкретных замечаниях и предложениях, а не на </a:t>
            </a:r>
            <a:r>
              <a:rPr lang="ru-RU" sz="1800" dirty="0" smtClean="0">
                <a:latin typeface="Century Gothic" panose="020B0502020202020204" pitchFamily="34" charset="0"/>
              </a:rPr>
              <a:t>высказывании личных негативных оценок.</a:t>
            </a:r>
            <a:endParaRPr lang="ru-RU" sz="18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35947"/>
            <a:ext cx="3384529" cy="2257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11960" y="299695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en-US" dirty="0" smtClean="0">
                <a:latin typeface="Century Gothic" panose="020B0502020202020204" pitchFamily="34" charset="0"/>
              </a:rPr>
              <a:t>I </a:t>
            </a:r>
            <a:r>
              <a:rPr lang="ru-RU" dirty="0" smtClean="0">
                <a:latin typeface="Century Gothic" panose="020B0502020202020204" pitchFamily="34" charset="0"/>
              </a:rPr>
              <a:t>этап: </a:t>
            </a: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акцент на положительные моменты;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en-US" dirty="0" smtClean="0">
                <a:latin typeface="Century Gothic" panose="020B0502020202020204" pitchFamily="34" charset="0"/>
              </a:rPr>
              <a:t>II </a:t>
            </a:r>
            <a:r>
              <a:rPr lang="ru-RU" dirty="0" smtClean="0">
                <a:latin typeface="Century Gothic" panose="020B0502020202020204" pitchFamily="34" charset="0"/>
              </a:rPr>
              <a:t>этап: </a:t>
            </a: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критическое сообщение: критические оцениваем поступок, а не личность, </a:t>
            </a:r>
            <a:r>
              <a:rPr lang="ru-RU" dirty="0" err="1" smtClean="0">
                <a:latin typeface="Century Gothic" panose="020B0502020202020204" pitchFamily="34" charset="0"/>
              </a:rPr>
              <a:t>вербализуем</a:t>
            </a:r>
            <a:r>
              <a:rPr lang="ru-RU" dirty="0" smtClean="0">
                <a:latin typeface="Century Gothic" panose="020B0502020202020204" pitchFamily="34" charset="0"/>
              </a:rPr>
              <a:t> свое отношение;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en-US" dirty="0" smtClean="0">
                <a:latin typeface="Century Gothic" panose="020B0502020202020204" pitchFamily="34" charset="0"/>
              </a:rPr>
              <a:t>III </a:t>
            </a:r>
            <a:r>
              <a:rPr lang="ru-RU" dirty="0" smtClean="0">
                <a:latin typeface="Century Gothic" panose="020B0502020202020204" pitchFamily="34" charset="0"/>
              </a:rPr>
              <a:t>этап:</a:t>
            </a: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представление возможностей для исправления ситуации.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0081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Корректный отказ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25136" cy="64807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– </a:t>
            </a:r>
            <a:r>
              <a:rPr lang="ru-RU" dirty="0">
                <a:latin typeface="Century Gothic" panose="020B0502020202020204" pitchFamily="34" charset="0"/>
              </a:rPr>
              <a:t>это способ вежливо и уважительно отказаться от предложения, просьбы или участия в чем-либо. </a:t>
            </a:r>
          </a:p>
          <a:p>
            <a:pPr marL="0" indent="0" algn="just"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ru-RU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18312"/>
            <a:ext cx="4536504" cy="3194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1834" y="3980158"/>
            <a:ext cx="388843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500" dirty="0">
                <a:latin typeface="Century Gothic" panose="020B0502020202020204" pitchFamily="34" charset="0"/>
              </a:rPr>
              <a:t> </a:t>
            </a:r>
            <a:r>
              <a:rPr lang="ru-RU" sz="1500" dirty="0" smtClean="0">
                <a:latin typeface="Century Gothic" panose="020B0502020202020204" pitchFamily="34" charset="0"/>
              </a:rPr>
              <a:t>будьте </a:t>
            </a:r>
            <a:r>
              <a:rPr lang="ru-RU" sz="1500" dirty="0">
                <a:latin typeface="Century Gothic" panose="020B0502020202020204" pitchFamily="34" charset="0"/>
              </a:rPr>
              <a:t>вежливы и уважительны к собеседнику</a:t>
            </a:r>
            <a:r>
              <a:rPr lang="ru-RU" sz="1500" dirty="0" smtClean="0">
                <a:latin typeface="Century Gothic" panose="020B0502020202020204" pitchFamily="34" charset="0"/>
              </a:rPr>
              <a:t>;</a:t>
            </a:r>
          </a:p>
          <a:p>
            <a:pPr algn="just"/>
            <a:endParaRPr lang="ru-RU" sz="1500" dirty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entury Gothic" panose="020B0502020202020204" pitchFamily="34" charset="0"/>
              </a:rPr>
              <a:t> начните </a:t>
            </a:r>
            <a:r>
              <a:rPr lang="ru-RU" sz="1500" dirty="0">
                <a:latin typeface="Century Gothic" panose="020B0502020202020204" pitchFamily="34" charset="0"/>
              </a:rPr>
              <a:t>с благодарности за предложение (просьбу</a:t>
            </a:r>
            <a:r>
              <a:rPr lang="ru-RU" sz="1500" dirty="0" smtClean="0">
                <a:latin typeface="Century Gothic" panose="020B0502020202020204" pitchFamily="34" charset="0"/>
              </a:rPr>
              <a:t>);</a:t>
            </a:r>
          </a:p>
          <a:p>
            <a:pPr algn="just"/>
            <a:endParaRPr lang="ru-RU" sz="1500" dirty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entury Gothic" panose="020B0502020202020204" pitchFamily="34" charset="0"/>
              </a:rPr>
              <a:t> используйте </a:t>
            </a:r>
            <a:r>
              <a:rPr lang="ru-RU" sz="1500" dirty="0">
                <a:latin typeface="Century Gothic" panose="020B0502020202020204" pitchFamily="34" charset="0"/>
              </a:rPr>
              <a:t>язык, который будет понятен для собеседника</a:t>
            </a:r>
            <a:r>
              <a:rPr lang="ru-RU" sz="1500" dirty="0" smtClean="0">
                <a:latin typeface="Century Gothic" panose="020B0502020202020204" pitchFamily="34" charset="0"/>
              </a:rPr>
              <a:t>;</a:t>
            </a:r>
          </a:p>
          <a:p>
            <a:pPr algn="just"/>
            <a:endParaRPr lang="ru-RU" sz="1500" dirty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entury Gothic" panose="020B0502020202020204" pitchFamily="34" charset="0"/>
              </a:rPr>
              <a:t> не </a:t>
            </a:r>
            <a:r>
              <a:rPr lang="ru-RU" sz="1500" dirty="0">
                <a:latin typeface="Century Gothic" panose="020B0502020202020204" pitchFamily="34" charset="0"/>
              </a:rPr>
              <a:t>переходите на личные оскорбления или негативные эмоции.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0266" y="1700808"/>
            <a:ext cx="4680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pitchFamily="34" charset="0"/>
              </a:rPr>
              <a:t> отказ с «комплиментом»</a:t>
            </a:r>
            <a:endParaRPr lang="ru-RU" dirty="0">
              <a:latin typeface="Century Gothic" panose="020B0502020202020204" pitchFamily="34" charset="0"/>
            </a:endParaRP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pitchFamily="34" charset="0"/>
              </a:rPr>
              <a:t> отказ с объяснением причин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dirty="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Century Gothic" panose="020B0502020202020204" pitchFamily="34" charset="0"/>
              </a:rPr>
              <a:t> отказ с предложением вариантов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Конфликт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75358"/>
            <a:ext cx="4104456" cy="47525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latin typeface="Century Gothic" panose="020B0502020202020204" pitchFamily="34" charset="0"/>
              </a:rPr>
              <a:t>Отрицательные эффекты:</a:t>
            </a:r>
            <a:endParaRPr lang="ru-RU" sz="1800" b="1" dirty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Переход конфликта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1800" dirty="0" smtClean="0">
                <a:latin typeface="Century Gothic" panose="020B0502020202020204" pitchFamily="34" charset="0"/>
              </a:rPr>
              <a:t>в хроническую форму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Разрыв отношений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Стресс</a:t>
            </a:r>
          </a:p>
          <a:p>
            <a:pPr marL="0" indent="0">
              <a:lnSpc>
                <a:spcPct val="80000"/>
              </a:lnSpc>
              <a:buNone/>
            </a:pPr>
            <a:endParaRPr lang="ru-RU" sz="1800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Century Gothic" panose="020B0502020202020204" pitchFamily="34" charset="0"/>
              </a:rPr>
              <a:t>Положительные эффекты (последствия):</a:t>
            </a:r>
            <a:endParaRPr lang="ru-RU" sz="1800" b="1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Перестройка </a:t>
            </a:r>
            <a:r>
              <a:rPr lang="ru-RU" sz="1800" dirty="0" err="1" smtClean="0">
                <a:latin typeface="Century Gothic" panose="020B0502020202020204" pitchFamily="34" charset="0"/>
              </a:rPr>
              <a:t>неустраивающих</a:t>
            </a:r>
            <a:r>
              <a:rPr lang="ru-RU" sz="1800" dirty="0" smtClean="0">
                <a:latin typeface="Century Gothic" panose="020B0502020202020204" pitchFamily="34" charset="0"/>
              </a:rPr>
              <a:t> отношений;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Пересмотр </a:t>
            </a:r>
            <a:r>
              <a:rPr lang="ru-RU" sz="1800" dirty="0">
                <a:latin typeface="Century Gothic" panose="020B0502020202020204" pitchFamily="34" charset="0"/>
              </a:rPr>
              <a:t>привычных взглядов и стратегий поведения;</a:t>
            </a:r>
            <a:endParaRPr lang="ru-RU" sz="1800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Нахождение новых способов решения в ситуации.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0553" y="220486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>
                <a:latin typeface="Century Gothic" panose="020B0502020202020204" pitchFamily="34" charset="0"/>
              </a:rPr>
              <a:t>!</a:t>
            </a:r>
            <a:r>
              <a:rPr lang="ru-RU" dirty="0">
                <a:latin typeface="Century Gothic" panose="020B0502020202020204" pitchFamily="34" charset="0"/>
              </a:rPr>
              <a:t> Появление конфликтов является </a:t>
            </a:r>
            <a:r>
              <a:rPr lang="ru-RU" dirty="0" smtClean="0">
                <a:latin typeface="Century Gothic" panose="020B0502020202020204" pitchFamily="34" charset="0"/>
              </a:rPr>
              <a:t>неотъемлемой </a:t>
            </a:r>
            <a:r>
              <a:rPr lang="ru-RU" dirty="0">
                <a:latin typeface="Century Gothic" panose="020B0502020202020204" pitchFamily="34" charset="0"/>
              </a:rPr>
              <a:t>составляющей взаимодействия между людьми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52736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столкновение противоположно направленных целей, интересов, позиций, мнений или взглядов оппонентов или субъектов взаимодействия.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60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28" y="3786388"/>
            <a:ext cx="4256926" cy="2841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87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</a:rPr>
              <a:t>Конфликт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229600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Century Gothic" panose="020B0502020202020204" pitchFamily="34" charset="0"/>
              </a:rPr>
              <a:t>Основные </a:t>
            </a:r>
            <a:r>
              <a:rPr lang="ru-RU" sz="1800" b="1" dirty="0">
                <a:latin typeface="Century Gothic" panose="020B0502020202020204" pitchFamily="34" charset="0"/>
              </a:rPr>
              <a:t>стратегии разрешения конфликтов</a:t>
            </a:r>
            <a:r>
              <a:rPr lang="ru-RU" sz="1800" b="1" dirty="0" smtClean="0"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ru-RU" sz="1800" b="1" dirty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latin typeface="Century Gothic" panose="020B0502020202020204" pitchFamily="34" charset="0"/>
              </a:rPr>
              <a:t>Уход - это уход от конфликта, отказ от участия в нем и игнорирование проблемы</a:t>
            </a:r>
            <a:r>
              <a:rPr lang="ru-RU" sz="1800" dirty="0" smtClean="0"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latin typeface="Century Gothic" panose="020B0502020202020204" pitchFamily="34" charset="0"/>
              </a:rPr>
              <a:t>Принуждение - это использование силы или власти для получения желаемого результата</a:t>
            </a:r>
            <a:r>
              <a:rPr lang="ru-RU" sz="1800" dirty="0" smtClean="0"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Уступка – стратегия при которой одна из сторон конфликта готова поступиться своими интересами ради интересов второй стороны;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Компромисс </a:t>
            </a:r>
            <a:r>
              <a:rPr lang="ru-RU" sz="1800" dirty="0">
                <a:latin typeface="Century Gothic" panose="020B0502020202020204" pitchFamily="34" charset="0"/>
              </a:rPr>
              <a:t>- это процесс нахождения решения, которое удовлетворяет интересы обеих сторон, но не полностью</a:t>
            </a:r>
            <a:r>
              <a:rPr lang="ru-RU" sz="1800" dirty="0" smtClean="0"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ru-RU" sz="500" dirty="0">
              <a:latin typeface="Century Gothic" panose="020B0502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Century Gothic" panose="020B0502020202020204" pitchFamily="34" charset="0"/>
              </a:rPr>
              <a:t>Переговоры (сотрудничество) </a:t>
            </a:r>
            <a:r>
              <a:rPr lang="ru-RU" sz="1800" dirty="0">
                <a:latin typeface="Century Gothic" panose="020B0502020202020204" pitchFamily="34" charset="0"/>
              </a:rPr>
              <a:t>- это диалог между сторонами с целью нахождения общего решения</a:t>
            </a:r>
            <a:r>
              <a:rPr lang="ru-RU" sz="1800" dirty="0" smtClean="0">
                <a:latin typeface="Century Gothic" panose="020B0502020202020204" pitchFamily="34" charset="0"/>
              </a:rPr>
              <a:t>.</a:t>
            </a:r>
            <a:endParaRPr lang="ru-RU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7886700" cy="468392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Century Gothic" panose="020B0502020202020204" pitchFamily="34" charset="0"/>
              </a:rPr>
              <a:t>Психологическая поддержка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77482" cy="19817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—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это система приемов,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позволяющая людям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не обладающим психологическим образованием, помочь окружающим и себе,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справиться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острыми эмоциональными реакциями.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Психологическая поддержка позволяет оптимизировать психологическое состояние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человека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15000" pencil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2864679" cy="1995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 rot="10800000" flipH="1" flipV="1">
            <a:off x="3643770" y="4365104"/>
            <a:ext cx="5159020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!</a:t>
            </a:r>
            <a:r>
              <a:rPr lang="ru-RU" sz="20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Сначала необходимо урегулировать свое эмоциональное состояние, а после уже оказывать психологическую поддержку другому человеку.</a:t>
            </a:r>
            <a:endParaRPr lang="ru-RU" sz="205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16632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smtClean="0">
                <a:latin typeface="Century Gothic" panose="020B0502020202020204" pitchFamily="34" charset="0"/>
              </a:rPr>
              <a:t>Индивидуальная кризисная коммуникация</a:t>
            </a:r>
            <a:endParaRPr lang="ru-RU" sz="3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56" y="990704"/>
            <a:ext cx="7886700" cy="46839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Острая реакция на стресс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435" y="1863091"/>
            <a:ext cx="8277482" cy="16802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— это попытка психики приспособиться к резко изменившимся условиям или травматическому событию.</a:t>
            </a:r>
          </a:p>
          <a:p>
            <a:pPr marL="0" indent="0" algn="just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673894" algn="just">
              <a:buNone/>
              <a:tabLst>
                <a:tab pos="330994" algn="l"/>
              </a:tabLst>
            </a:pPr>
            <a:r>
              <a:rPr lang="ru-RU" sz="16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Острая реакция на стресс — это нормальная реакция, возникающая в ответ на ненормальные обстоятельства. 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435" y="4263391"/>
            <a:ext cx="35942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Частичная или полная утрата способности: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 целенаправленной деятельности;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 критической оценке;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вступать в контакт с окружающими.</a:t>
            </a:r>
          </a:p>
          <a:p>
            <a:endParaRPr lang="ru-RU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5200650" y="4263390"/>
            <a:ext cx="35942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Некоторые реакции могут: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приводить к истощению организма;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быть опасными для окружающих и самого человека;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переходить из одного вида в другой.</a:t>
            </a:r>
          </a:p>
          <a:p>
            <a:endParaRPr lang="ru-RU" sz="1350" dirty="0"/>
          </a:p>
        </p:txBody>
      </p:sp>
      <p:pic>
        <p:nvPicPr>
          <p:cNvPr id="9" name="Picture 2"/>
          <p:cNvPicPr/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37" y="4470697"/>
            <a:ext cx="630079" cy="677704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72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8329</TotalTime>
  <Words>1400</Words>
  <Application>Microsoft Office PowerPoint</Application>
  <PresentationFormat>Экран (4:3)</PresentationFormat>
  <Paragraphs>273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Кризисная коммуникация </vt:lpstr>
      <vt:lpstr>Презентация PowerPoint</vt:lpstr>
      <vt:lpstr>Активное слушание</vt:lpstr>
      <vt:lpstr>Конструктивная критика</vt:lpstr>
      <vt:lpstr>Корректный отказ</vt:lpstr>
      <vt:lpstr>Конфликт</vt:lpstr>
      <vt:lpstr>Конфликт</vt:lpstr>
      <vt:lpstr>Психологическая поддержка </vt:lpstr>
      <vt:lpstr>Острая реакция на стресс </vt:lpstr>
      <vt:lpstr>Истероидная реакция</vt:lpstr>
      <vt:lpstr>Агрессивная реакция</vt:lpstr>
      <vt:lpstr>Апатия</vt:lpstr>
      <vt:lpstr>Страх, тревога</vt:lpstr>
      <vt:lpstr>Слёзы</vt:lpstr>
      <vt:lpstr>При взаимодействии с группой потребуются:</vt:lpstr>
      <vt:lpstr>Построение системы информирования</vt:lpstr>
      <vt:lpstr>Презентация PowerPoint</vt:lpstr>
      <vt:lpstr>Презентация PowerPoint</vt:lpstr>
      <vt:lpstr>Презентация PowerPoint</vt:lpstr>
      <vt:lpstr>Информационная работа путем очного информирования</vt:lpstr>
      <vt:lpstr>Информационная работа путем очного информирования</vt:lpstr>
      <vt:lpstr>ОСНОВНЫЕ ОРГАНИЗАЦИОННЫЕ ВОПРОСЫ </vt:lpstr>
      <vt:lpstr>Аудитория слушателей</vt:lpstr>
      <vt:lpstr>Содержание</vt:lpstr>
      <vt:lpstr>Пространство</vt:lpstr>
      <vt:lpstr>Взаимодействие со службами</vt:lpstr>
      <vt:lpstr>Презентация PowerPoint</vt:lpstr>
      <vt:lpstr>Презентация PowerPoint</vt:lpstr>
      <vt:lpstr>Спасибо за внимание! Вопросы?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Этические аспекты работы психолога в чрезвычайной ситуации</dc:title>
  <dc:creator>Московская группа - 3</dc:creator>
  <cp:lastModifiedBy>Лидия Тимофеева</cp:lastModifiedBy>
  <cp:revision>144</cp:revision>
  <cp:lastPrinted>2024-11-08T07:59:54Z</cp:lastPrinted>
  <dcterms:created xsi:type="dcterms:W3CDTF">2019-09-20T07:26:15Z</dcterms:created>
  <dcterms:modified xsi:type="dcterms:W3CDTF">2024-11-08T12:53:32Z</dcterms:modified>
</cp:coreProperties>
</file>