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94" r:id="rId3"/>
    <p:sldId id="270" r:id="rId4"/>
    <p:sldId id="271" r:id="rId5"/>
    <p:sldId id="309" r:id="rId6"/>
    <p:sldId id="295" r:id="rId7"/>
    <p:sldId id="272" r:id="rId8"/>
    <p:sldId id="296" r:id="rId9"/>
    <p:sldId id="298" r:id="rId10"/>
    <p:sldId id="299" r:id="rId11"/>
    <p:sldId id="300" r:id="rId12"/>
    <p:sldId id="301" r:id="rId13"/>
    <p:sldId id="302" r:id="rId14"/>
    <p:sldId id="303" r:id="rId15"/>
    <p:sldId id="282" r:id="rId16"/>
    <p:sldId id="304" r:id="rId17"/>
    <p:sldId id="290" r:id="rId18"/>
    <p:sldId id="291" r:id="rId19"/>
    <p:sldId id="292" r:id="rId20"/>
    <p:sldId id="305" r:id="rId21"/>
    <p:sldId id="306" r:id="rId22"/>
    <p:sldId id="307" r:id="rId23"/>
    <p:sldId id="285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94768" autoAdjust="0"/>
  </p:normalViewPr>
  <p:slideViewPr>
    <p:cSldViewPr>
      <p:cViewPr varScale="1">
        <p:scale>
          <a:sx n="110" d="100"/>
          <a:sy n="110" d="100"/>
        </p:scale>
        <p:origin x="-165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65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4" y="3810002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2" y="3897011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2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1"/>
            <a:ext cx="9144000" cy="244171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" y="3675528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1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1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9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7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D4492712-14E3-4B98-B928-8558DC68A1D4}" type="datetimeFigureOut">
              <a:rPr lang="ru-RU" smtClean="0"/>
              <a:pPr/>
              <a:t>25.11.2022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350BEAC8-BF01-440E-AEC0-28E6A12AB5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92712-14E3-4B98-B928-8558DC68A1D4}" type="datetimeFigureOut">
              <a:rPr lang="ru-RU" smtClean="0"/>
              <a:pPr/>
              <a:t>25.11.2022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BEAC8-BF01-440E-AEC0-28E6A12AB5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92712-14E3-4B98-B928-8558DC68A1D4}" type="datetimeFigureOut">
              <a:rPr lang="ru-RU" smtClean="0"/>
              <a:pPr/>
              <a:t>25.11.2022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BEAC8-BF01-440E-AEC0-28E6A12AB5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92712-14E3-4B98-B928-8558DC68A1D4}" type="datetimeFigureOut">
              <a:rPr lang="ru-RU" smtClean="0"/>
              <a:pPr/>
              <a:t>25.11.2022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BEAC8-BF01-440E-AEC0-28E6A12AB5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1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92712-14E3-4B98-B928-8558DC68A1D4}" type="datetimeFigureOut">
              <a:rPr lang="ru-RU" smtClean="0"/>
              <a:pPr/>
              <a:t>25.11.2022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BEAC8-BF01-440E-AEC0-28E6A12AB5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5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5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92712-14E3-4B98-B928-8558DC68A1D4}" type="datetimeFigureOut">
              <a:rPr lang="ru-RU" smtClean="0"/>
              <a:pPr/>
              <a:t>25.11.2022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BEAC8-BF01-440E-AEC0-28E6A12AB5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1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7" y="2244971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6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4492712-14E3-4B98-B928-8558DC68A1D4}" type="datetimeFigureOut">
              <a:rPr lang="ru-RU" smtClean="0"/>
              <a:pPr/>
              <a:t>25.11.2022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50BEAC8-BF01-440E-AEC0-28E6A12AB5F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D4492712-14E3-4B98-B928-8558DC68A1D4}" type="datetimeFigureOut">
              <a:rPr lang="ru-RU" smtClean="0"/>
              <a:pPr/>
              <a:t>25.11.2022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350BEAC8-BF01-440E-AEC0-28E6A12AB5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92712-14E3-4B98-B928-8558DC68A1D4}" type="datetimeFigureOut">
              <a:rPr lang="ru-RU" smtClean="0"/>
              <a:pPr/>
              <a:t>25.11.2022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BEAC8-BF01-440E-AEC0-28E6A12AB5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1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92712-14E3-4B98-B928-8558DC68A1D4}" type="datetimeFigureOut">
              <a:rPr lang="ru-RU" smtClean="0"/>
              <a:pPr/>
              <a:t>25.11.2022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BEAC8-BF01-440E-AEC0-28E6A12AB5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6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9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92712-14E3-4B98-B928-8558DC68A1D4}" type="datetimeFigureOut">
              <a:rPr lang="ru-RU" smtClean="0"/>
              <a:pPr/>
              <a:t>25.11.2022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BEAC8-BF01-440E-AEC0-28E6A12AB5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9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2" y="308277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4" y="360247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2" y="440113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D4492712-14E3-4B98-B928-8558DC68A1D4}" type="datetimeFigureOut">
              <a:rPr lang="ru-RU" smtClean="0"/>
              <a:pPr/>
              <a:t>25.11.2022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350BEAC8-BF01-440E-AEC0-28E6A12AB5F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3643315"/>
            <a:ext cx="8501122" cy="3000396"/>
          </a:xfrm>
        </p:spPr>
        <p:txBody>
          <a:bodyPr>
            <a:normAutofit/>
          </a:bodyPr>
          <a:lstStyle/>
          <a:p>
            <a:pPr algn="r"/>
            <a:r>
              <a:rPr lang="ru-RU" sz="2800" b="1" dirty="0" smtClean="0">
                <a:solidFill>
                  <a:srgbClr val="002060"/>
                </a:solidFill>
                <a:latin typeface="Cambria" pitchFamily="18" charset="0"/>
                <a:cs typeface="Arial" pitchFamily="34" charset="0"/>
              </a:rPr>
              <a:t>Государственная регистрация</a:t>
            </a:r>
            <a:r>
              <a:rPr lang="en-US" sz="2800" b="1" dirty="0" smtClean="0">
                <a:solidFill>
                  <a:srgbClr val="002060"/>
                </a:solidFill>
                <a:latin typeface="Cambria" pitchFamily="18" charset="0"/>
                <a:cs typeface="Arial" pitchFamily="34" charset="0"/>
              </a:rPr>
              <a:t> </a:t>
            </a:r>
            <a:br>
              <a:rPr lang="en-US" sz="2800" b="1" dirty="0" smtClean="0">
                <a:solidFill>
                  <a:srgbClr val="002060"/>
                </a:solidFill>
                <a:latin typeface="Cambria" pitchFamily="18" charset="0"/>
                <a:cs typeface="Arial" pitchFamily="34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Cambria" pitchFamily="18" charset="0"/>
                <a:cs typeface="Arial" pitchFamily="34" charset="0"/>
              </a:rPr>
              <a:t>уставов муниципальных образований и муниципальных правовых актов о внесении изменений в уставы муниципальных образований</a:t>
            </a:r>
            <a:endParaRPr lang="ru-RU" sz="2800" b="1" dirty="0">
              <a:solidFill>
                <a:srgbClr val="002060"/>
              </a:solidFill>
              <a:latin typeface="Cambria" pitchFamily="18" charset="0"/>
              <a:cs typeface="Arial" pitchFamily="34" charset="0"/>
            </a:endParaRPr>
          </a:p>
        </p:txBody>
      </p:sp>
      <p:pic>
        <p:nvPicPr>
          <p:cNvPr id="1026" name="Picture 2" descr="C:\Users\oz1\Desktop\information_items_56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7" y="428605"/>
            <a:ext cx="3909603" cy="25003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142984"/>
            <a:ext cx="8215370" cy="4857784"/>
          </a:xfrm>
        </p:spPr>
        <p:txBody>
          <a:bodyPr>
            <a:noAutofit/>
          </a:bodyPr>
          <a:lstStyle/>
          <a:p>
            <a:pPr marL="0" indent="447675" algn="just">
              <a:buNone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Устав, муниципальный правовой акт представляются на государственную регистрацию в территориальный орган с сопроводительным письмом в форме электронных документов, подписанных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усиленной квалифицированной электронной подписью главы муниципального образования или лица, исполняющего его обязанности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447675" algn="just">
              <a:buNone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В сопроводительном письме приводится:</a:t>
            </a:r>
          </a:p>
          <a:p>
            <a:pPr marL="0" indent="447675" algn="just">
              <a:buNone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1. Перечень документов, представляемых на государственную регистрацию;</a:t>
            </a:r>
          </a:p>
          <a:p>
            <a:pPr marL="0" indent="447675" algn="just">
              <a:buNone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2. Адрес электронной почты муниципального образования, а в случае его отсутствия у сельских и городских поселений - адрес электронной почты муниципального района, в состав которого входят указанные поселения;</a:t>
            </a:r>
          </a:p>
          <a:p>
            <a:pPr marL="0" indent="447675" algn="just">
              <a:buNone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3. Сведения об источниках и датах официального опубликования (обнародования) проекта устава/муниципального правового акта о внесении изменений в устав муниципального образования, муниципального правового акта о порядке учета предложений по этому проекту и порядке участия граждан в его обсуждении, а также сведения о результатах публичных слушаний по проекту.</a:t>
            </a:r>
          </a:p>
          <a:p>
            <a:pPr marL="0" indent="447675" algn="just">
              <a:buNone/>
            </a:pP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Сведения, указанные в пункте 3, в качестве самостоятельных документов на государственную регистрацию не представляются.</a:t>
            </a:r>
          </a:p>
          <a:p>
            <a:pPr algn="just"/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001056" cy="64294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Шаблон сопроводительного письма</a:t>
            </a:r>
            <a:endParaRPr lang="ru-RU" dirty="0"/>
          </a:p>
        </p:txBody>
      </p:sp>
      <p:pic>
        <p:nvPicPr>
          <p:cNvPr id="2051" name="Picture 3" descr="\\dc\OTCHET\OTCHET\Богуш (Стрижевская)\Уставы\Постоянно\2.jpg"/>
          <p:cNvPicPr>
            <a:picLocks noChangeAspect="1" noChangeArrowheads="1"/>
          </p:cNvPicPr>
          <p:nvPr/>
        </p:nvPicPr>
        <p:blipFill>
          <a:blip r:embed="rId2" cstate="print"/>
          <a:srcRect l="9275" t="7028" r="7248" b="9844"/>
          <a:stretch>
            <a:fillRect/>
          </a:stretch>
        </p:blipFill>
        <p:spPr bwMode="auto">
          <a:xfrm>
            <a:off x="4786314" y="1214422"/>
            <a:ext cx="3857652" cy="5429288"/>
          </a:xfrm>
          <a:prstGeom prst="rect">
            <a:avLst/>
          </a:prstGeom>
          <a:noFill/>
        </p:spPr>
      </p:pic>
      <p:pic>
        <p:nvPicPr>
          <p:cNvPr id="5" name="Объект 4"/>
          <p:cNvPicPr>
            <a:picLocks noGrp="1" noChangeAspect="1"/>
          </p:cNvPicPr>
          <p:nvPr>
            <p:ph sz="quarter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1052736"/>
            <a:ext cx="3794158" cy="5649689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sz="half" idx="429496729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4008" y="1124744"/>
            <a:ext cx="3872641" cy="55776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91264" cy="1152128"/>
          </a:xfrm>
        </p:spPr>
        <p:txBody>
          <a:bodyPr>
            <a:normAutofit fontScale="90000"/>
          </a:bodyPr>
          <a:lstStyle/>
          <a:p>
            <a:pPr algn="ctr" fontAlgn="base"/>
            <a:r>
              <a:rPr lang="ru-RU" sz="2800" b="1" dirty="0" smtClean="0"/>
              <a:t>Для государственной регистрации устава/</a:t>
            </a:r>
            <a:r>
              <a:rPr lang="ru-RU" sz="2800" b="1" dirty="0" err="1" smtClean="0"/>
              <a:t>мпа</a:t>
            </a:r>
            <a:r>
              <a:rPr lang="ru-RU" sz="2800" b="1" dirty="0" smtClean="0"/>
              <a:t> в электронном виде необходимо направить следующие документы: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628800"/>
            <a:ext cx="8318728" cy="5014910"/>
          </a:xfrm>
        </p:spPr>
        <p:txBody>
          <a:bodyPr>
            <a:noAutofit/>
          </a:bodyPr>
          <a:lstStyle/>
          <a:p>
            <a:pPr fontAlgn="base"/>
            <a:endParaRPr lang="ru-RU" sz="1400" dirty="0" smtClean="0"/>
          </a:p>
          <a:p>
            <a:pPr algn="just" fontAlgn="base">
              <a:buNone/>
            </a:pPr>
            <a:r>
              <a:rPr lang="ru-RU" sz="1400" dirty="0" smtClean="0"/>
              <a:t>-   сопроводительное письмо с информацией об опубликовании проекта устава/</a:t>
            </a:r>
            <a:r>
              <a:rPr lang="ru-RU" sz="1400" dirty="0" err="1" smtClean="0"/>
              <a:t>мпа</a:t>
            </a:r>
            <a:r>
              <a:rPr lang="ru-RU" sz="1400" dirty="0" smtClean="0"/>
              <a:t>, а также даты проведения и опубликования результатов публичных слушаниях в формате «</a:t>
            </a:r>
            <a:r>
              <a:rPr lang="en-US" sz="1400" dirty="0" err="1" smtClean="0"/>
              <a:t>pdf</a:t>
            </a:r>
            <a:r>
              <a:rPr lang="ru-RU" sz="1400" dirty="0" smtClean="0"/>
              <a:t>»; подписывается </a:t>
            </a:r>
            <a:r>
              <a:rPr lang="ru-RU" sz="1400" b="1" dirty="0" smtClean="0"/>
              <a:t>усиленной</a:t>
            </a:r>
            <a:r>
              <a:rPr lang="ru-RU" sz="1400" dirty="0" smtClean="0"/>
              <a:t> </a:t>
            </a:r>
            <a:r>
              <a:rPr lang="ru-RU" sz="1400" b="1" dirty="0" smtClean="0"/>
              <a:t>квалифицированной</a:t>
            </a:r>
            <a:r>
              <a:rPr lang="ru-RU" sz="1400" dirty="0" smtClean="0"/>
              <a:t> </a:t>
            </a:r>
            <a:r>
              <a:rPr lang="ru-RU" sz="1400" b="1" dirty="0" smtClean="0"/>
              <a:t>электронной подписью </a:t>
            </a:r>
            <a:r>
              <a:rPr lang="ru-RU" sz="1400" dirty="0" smtClean="0"/>
              <a:t>главы, либо лица исполняющего его обязанности</a:t>
            </a:r>
          </a:p>
          <a:p>
            <a:pPr algn="just" fontAlgn="base">
              <a:buNone/>
            </a:pPr>
            <a:r>
              <a:rPr lang="ru-RU" sz="1400" dirty="0" smtClean="0"/>
              <a:t>-    муниципальный правовой акт (одним файлом с решением)/устав (одним файлом с решением) в формате «</a:t>
            </a:r>
            <a:r>
              <a:rPr lang="en-US" sz="1400" dirty="0" err="1" smtClean="0"/>
              <a:t>pdf</a:t>
            </a:r>
            <a:r>
              <a:rPr lang="ru-RU" sz="1400" dirty="0" smtClean="0"/>
              <a:t>»; подписывается </a:t>
            </a:r>
            <a:r>
              <a:rPr lang="ru-RU" sz="1400" b="1" dirty="0" smtClean="0"/>
              <a:t>усиленной</a:t>
            </a:r>
            <a:r>
              <a:rPr lang="ru-RU" sz="1400" dirty="0" smtClean="0"/>
              <a:t> </a:t>
            </a:r>
            <a:r>
              <a:rPr lang="ru-RU" sz="1400" b="1" dirty="0" smtClean="0"/>
              <a:t>квалифицированной</a:t>
            </a:r>
            <a:r>
              <a:rPr lang="ru-RU" sz="1400" dirty="0" smtClean="0"/>
              <a:t> </a:t>
            </a:r>
            <a:r>
              <a:rPr lang="ru-RU" sz="1400" b="1" dirty="0" smtClean="0"/>
              <a:t>электронной подписью </a:t>
            </a:r>
            <a:r>
              <a:rPr lang="ru-RU" sz="1400" dirty="0" smtClean="0"/>
              <a:t>главы, либо лица исполняющего его обязанности</a:t>
            </a:r>
          </a:p>
          <a:p>
            <a:pPr algn="just" fontAlgn="base">
              <a:buNone/>
            </a:pPr>
            <a:r>
              <a:rPr lang="ru-RU" sz="1400" dirty="0" smtClean="0"/>
              <a:t>-     протокол (выписка) сессии в формате «</a:t>
            </a:r>
            <a:r>
              <a:rPr lang="en-US" sz="1400" dirty="0" err="1" smtClean="0"/>
              <a:t>pdf</a:t>
            </a:r>
            <a:r>
              <a:rPr lang="ru-RU" sz="1400" dirty="0" smtClean="0"/>
              <a:t>»;</a:t>
            </a:r>
          </a:p>
          <a:p>
            <a:pPr algn="just" fontAlgn="base">
              <a:buNone/>
            </a:pPr>
            <a:r>
              <a:rPr lang="ru-RU" sz="1400" dirty="0" smtClean="0"/>
              <a:t>-     муниципальный правовой акт/решение с уставом в формате «</a:t>
            </a:r>
            <a:r>
              <a:rPr lang="en-US" sz="1400" dirty="0" smtClean="0"/>
              <a:t>doc</a:t>
            </a:r>
            <a:r>
              <a:rPr lang="ru-RU" sz="1400" dirty="0" smtClean="0"/>
              <a:t>/</a:t>
            </a:r>
            <a:r>
              <a:rPr lang="en-US" sz="1400" dirty="0" err="1" smtClean="0"/>
              <a:t>docx</a:t>
            </a:r>
            <a:r>
              <a:rPr lang="ru-RU" sz="1400" dirty="0" smtClean="0"/>
              <a:t>»/.</a:t>
            </a:r>
          </a:p>
          <a:p>
            <a:pPr algn="just" fontAlgn="base">
              <a:buNone/>
            </a:pPr>
            <a:endParaRPr lang="ru-RU" sz="1400" dirty="0" smtClean="0"/>
          </a:p>
          <a:p>
            <a:pPr algn="ctr" fontAlgn="base">
              <a:buNone/>
            </a:pPr>
            <a:r>
              <a:rPr lang="ru-RU" sz="1400" b="1" dirty="0" smtClean="0"/>
              <a:t> Документы в формате «</a:t>
            </a:r>
            <a:r>
              <a:rPr lang="en-US" sz="1400" b="1" dirty="0" err="1" smtClean="0"/>
              <a:t>pdf</a:t>
            </a:r>
            <a:r>
              <a:rPr lang="ru-RU" sz="1400" b="1" dirty="0" smtClean="0"/>
              <a:t>» должны быть оформлены следующим образом:</a:t>
            </a:r>
          </a:p>
          <a:p>
            <a:pPr algn="just" fontAlgn="base">
              <a:buNone/>
            </a:pPr>
            <a:r>
              <a:rPr lang="ru-RU" sz="1400" dirty="0" smtClean="0"/>
              <a:t>  - изображение только черно-белого цвета;</a:t>
            </a:r>
          </a:p>
          <a:p>
            <a:pPr algn="just" fontAlgn="base">
              <a:buNone/>
            </a:pPr>
            <a:r>
              <a:rPr lang="ru-RU" sz="1400" dirty="0" smtClean="0"/>
              <a:t>  - разрешение при сканировании от 150 </a:t>
            </a:r>
            <a:r>
              <a:rPr lang="en-US" sz="1400" dirty="0" smtClean="0"/>
              <a:t>dpi </a:t>
            </a:r>
            <a:r>
              <a:rPr lang="ru-RU" sz="1400" dirty="0" smtClean="0"/>
              <a:t>до 300 </a:t>
            </a:r>
            <a:r>
              <a:rPr lang="en-US" sz="1400" dirty="0" smtClean="0"/>
              <a:t>dpi</a:t>
            </a:r>
            <a:r>
              <a:rPr lang="ru-RU" sz="1400" dirty="0" smtClean="0"/>
              <a:t>;</a:t>
            </a:r>
          </a:p>
          <a:p>
            <a:pPr algn="just" fontAlgn="base">
              <a:buNone/>
            </a:pPr>
            <a:r>
              <a:rPr lang="ru-RU" sz="1400" dirty="0" smtClean="0"/>
              <a:t>  - получившийся образ должен быть нераспознанным (в документе нельзя выделить текст и произвести правки);</a:t>
            </a:r>
          </a:p>
          <a:p>
            <a:pPr algn="just" fontAlgn="base">
              <a:buNone/>
            </a:pPr>
            <a:r>
              <a:rPr lang="ru-RU" sz="1400" dirty="0" smtClean="0"/>
              <a:t>  - каждый документ должен быть единым (все страницы документа должны быть в одном </a:t>
            </a:r>
            <a:r>
              <a:rPr lang="en-US" sz="1400" dirty="0" err="1" smtClean="0"/>
              <a:t>pdf</a:t>
            </a:r>
            <a:r>
              <a:rPr lang="ru-RU" sz="1400" dirty="0" smtClean="0"/>
              <a:t>-файле).</a:t>
            </a:r>
          </a:p>
          <a:p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000109"/>
            <a:ext cx="8072494" cy="5214975"/>
          </a:xfrm>
        </p:spPr>
        <p:txBody>
          <a:bodyPr>
            <a:normAutofit fontScale="92500" lnSpcReduction="10000"/>
          </a:bodyPr>
          <a:lstStyle/>
          <a:p>
            <a:pPr marL="0" indent="447675" algn="just">
              <a:buNone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После государственной регистрации главе муниципального образования в течение трёх рабочих дней со дня принятия решения направляется уведомление.</a:t>
            </a:r>
          </a:p>
          <a:p>
            <a:pPr marL="0" indent="447675" algn="just">
              <a:buNone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В уведомление включаются следующие сведения:</a:t>
            </a:r>
          </a:p>
          <a:p>
            <a:pPr marL="0" indent="447675" algn="just">
              <a:buNone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а) наименование и реквизиты устава, муниципального правового акта;</a:t>
            </a:r>
          </a:p>
          <a:p>
            <a:pPr marL="0" indent="447675" algn="just">
              <a:buNone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б) дата государственной регистрации устава, муниципального правового акта;</a:t>
            </a:r>
          </a:p>
          <a:p>
            <a:pPr marL="0" indent="447675" algn="just">
              <a:buNone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в) дата размещения текста устава, муниципального правового акта на портале Министерства юстиции Российской Федерации "Нормативные правовые акты в Российской Федерации" в информационно-телекоммуникационной сети "Интернет" (http://pravo-minjust.ru, http://право-минюст.рф);</a:t>
            </a:r>
          </a:p>
          <a:p>
            <a:pPr marL="0" indent="447675" algn="just">
              <a:buNone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г) государственный регистрационный номер устава, муниципального правового акта.</a:t>
            </a:r>
          </a:p>
          <a:p>
            <a:pPr marL="0" indent="447675" algn="just">
              <a:buNone/>
            </a:pPr>
            <a:endParaRPr lang="ru-RU" sz="1800" dirty="0" smtClean="0">
              <a:latin typeface="Arial" pitchFamily="34" charset="0"/>
              <a:cs typeface="Arial" pitchFamily="34" charset="0"/>
            </a:endParaRPr>
          </a:p>
          <a:p>
            <a:pPr marL="0" indent="447675" algn="just">
              <a:buNone/>
            </a:pPr>
            <a:r>
              <a:rPr lang="ru-RU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 случае утраты уведомления территориальный орган по заявлению главы муниципального образования в течение 10 рабочих дней со дня поступления такого заявления выдает повторное уведомление.</a:t>
            </a:r>
          </a:p>
          <a:p>
            <a:pPr marL="0" indent="447675" algn="just">
              <a:buNone/>
            </a:pP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357166"/>
            <a:ext cx="5286412" cy="642941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Форма уведомления</a:t>
            </a:r>
            <a:endParaRPr lang="ru-RU" sz="3200" b="1" dirty="0"/>
          </a:p>
        </p:txBody>
      </p:sp>
      <p:pic>
        <p:nvPicPr>
          <p:cNvPr id="1028" name="Picture 4" descr="\\dc\OTCHET\OTCHET\Богуш (Стрижевская)\Уставы\Постоянно\Семинар по уставам\Новая процедура\Уведомление.jpg"/>
          <p:cNvPicPr>
            <a:picLocks noChangeAspect="1" noChangeArrowheads="1"/>
          </p:cNvPicPr>
          <p:nvPr/>
        </p:nvPicPr>
        <p:blipFill>
          <a:blip r:embed="rId2" cstate="print"/>
          <a:srcRect t="4354" r="3077" b="16181"/>
          <a:stretch>
            <a:fillRect/>
          </a:stretch>
        </p:blipFill>
        <p:spPr bwMode="auto">
          <a:xfrm>
            <a:off x="1428728" y="1000107"/>
            <a:ext cx="4932124" cy="571504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427984" y="1556792"/>
            <a:ext cx="2016224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771800" y="4365104"/>
            <a:ext cx="936104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644008" y="4365104"/>
            <a:ext cx="64807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627784" y="4509120"/>
            <a:ext cx="64807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779912" y="4509120"/>
            <a:ext cx="432048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483768" y="2060848"/>
            <a:ext cx="648072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051720" y="2348880"/>
            <a:ext cx="1872208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211960" y="4005064"/>
            <a:ext cx="504056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004048" y="6237312"/>
            <a:ext cx="864096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716016" y="2636912"/>
            <a:ext cx="1296144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932040" y="2060848"/>
            <a:ext cx="864096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714356"/>
            <a:ext cx="8358246" cy="5643603"/>
          </a:xfrm>
        </p:spPr>
        <p:txBody>
          <a:bodyPr>
            <a:noAutofit/>
          </a:bodyPr>
          <a:lstStyle/>
          <a:p>
            <a:pPr marL="0" indent="358775" algn="ctr">
              <a:buNone/>
              <a:tabLst>
                <a:tab pos="0" algn="l"/>
              </a:tabLst>
            </a:pPr>
            <a:r>
              <a:rPr lang="ru-RU" sz="1800" b="1" dirty="0">
                <a:solidFill>
                  <a:srgbClr val="002060"/>
                </a:solidFill>
                <a:latin typeface="Cambria" pitchFamily="18" charset="0"/>
                <a:cs typeface="Arial" pitchFamily="34" charset="0"/>
              </a:rPr>
              <a:t>Официальное опубликование (обнародование) устава муниципального образования, муниципального правового акта о внесении изменений в устав муниципального образования после государственной регистрации, представление об этом сведений в Управление Минюста России по </a:t>
            </a:r>
            <a:r>
              <a:rPr lang="ru-RU" sz="1800" b="1" dirty="0" smtClean="0">
                <a:solidFill>
                  <a:srgbClr val="002060"/>
                </a:solidFill>
                <a:latin typeface="Cambria" pitchFamily="18" charset="0"/>
                <a:cs typeface="Arial" pitchFamily="34" charset="0"/>
              </a:rPr>
              <a:t>Брянской </a:t>
            </a:r>
            <a:r>
              <a:rPr lang="ru-RU" sz="1800" b="1" dirty="0">
                <a:solidFill>
                  <a:srgbClr val="002060"/>
                </a:solidFill>
                <a:latin typeface="Cambria" pitchFamily="18" charset="0"/>
                <a:cs typeface="Arial" pitchFamily="34" charset="0"/>
              </a:rPr>
              <a:t>области</a:t>
            </a:r>
            <a:endParaRPr lang="en-US" sz="1800" b="1" dirty="0">
              <a:solidFill>
                <a:srgbClr val="002060"/>
              </a:solidFill>
              <a:latin typeface="Cambria" pitchFamily="18" charset="0"/>
              <a:cs typeface="Arial" pitchFamily="34" charset="0"/>
            </a:endParaRPr>
          </a:p>
          <a:p>
            <a:pPr marL="0" indent="358775" algn="ctr">
              <a:buNone/>
              <a:tabLst>
                <a:tab pos="0" algn="l"/>
              </a:tabLst>
            </a:pPr>
            <a:endParaRPr lang="ru-RU" sz="1800" dirty="0">
              <a:solidFill>
                <a:srgbClr val="002060"/>
              </a:solidFill>
              <a:latin typeface="Cambria" pitchFamily="18" charset="0"/>
              <a:cs typeface="Arial" pitchFamily="34" charset="0"/>
            </a:endParaRPr>
          </a:p>
          <a:p>
            <a:pPr marL="0" indent="358775" algn="just">
              <a:buNone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В связи с требованиями части 8 статьи 44 Федерального закона от 06.10.2003 № 131-ФЗ и согласно статье 5 Федерального закона от 21.07.2005 № 97-ФЗ глава муниципального образования обязан:</a:t>
            </a:r>
          </a:p>
          <a:p>
            <a:pPr marL="0" indent="358775" algn="just">
              <a:buNone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- опубликовать (обнародовать) зарегистрированный устав муниципального образования (муниципальный правовой акт о внесении изменений в устав муниципального образования) </a:t>
            </a:r>
            <a:r>
              <a:rPr lang="ru-RU" sz="1200" b="1" dirty="0">
                <a:latin typeface="Arial" pitchFamily="34" charset="0"/>
                <a:cs typeface="Arial" pitchFamily="34" charset="0"/>
              </a:rPr>
              <a:t>в течение 7 дней со дня его поступления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 из Управления Минюста России по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Брянской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области;</a:t>
            </a:r>
          </a:p>
          <a:p>
            <a:pPr marL="0" indent="358775" algn="just">
              <a:buNone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- направить </a:t>
            </a:r>
            <a:r>
              <a:rPr lang="ru-RU" sz="1200" b="1" dirty="0">
                <a:latin typeface="Arial" pitchFamily="34" charset="0"/>
                <a:cs typeface="Arial" pitchFamily="34" charset="0"/>
              </a:rPr>
              <a:t>в течение 10 дней со дня официального опубликования (обнародования)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 устава муниципального образования (муниципального правового акта о внесении изменений в устав муниципального образования) в Управление Минюста России по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Брянской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области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сведения об источнике и о дате официального опубликования (обнародования) устава муниципального образования (муниципального правового акта о внесении изменений в устав муниципального образования) для включения указанных сведений в государственный реестр уставов муниципальных образований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Брянской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области.</a:t>
            </a:r>
          </a:p>
          <a:p>
            <a:pPr marL="0" indent="358775" algn="just">
              <a:buNone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Указанные сведения направляются в виде официального письма за подписью главы муниципального образования либо непосредственно самого источника официального опубликования муниципального правового акта почтовой связью, либо на адрес электронной почты Управления.</a:t>
            </a:r>
          </a:p>
          <a:p>
            <a:pPr marL="0" indent="358775" algn="just">
              <a:buNone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 </a:t>
            </a:r>
          </a:p>
          <a:p>
            <a:pPr marL="1255713" indent="-1255713" algn="just">
              <a:buNone/>
            </a:pPr>
            <a:r>
              <a:rPr lang="ru-RU" sz="16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Внимание!</a:t>
            </a:r>
            <a:r>
              <a:rPr lang="ru-RU" sz="1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Несоблюдение сроков представления документов и информации в Управление Минюста России по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Брянской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области является нарушением федерального законодательства и служит основанием для привлечения виновных лиц к установленной законодательством ответственности.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071547"/>
            <a:ext cx="8143932" cy="5000660"/>
          </a:xfrm>
        </p:spPr>
        <p:txBody>
          <a:bodyPr>
            <a:normAutofit fontScale="92500"/>
          </a:bodyPr>
          <a:lstStyle/>
          <a:p>
            <a:pPr marL="0" indent="447675" algn="just">
              <a:buNone/>
            </a:pPr>
            <a:r>
              <a:rPr lang="ru-RU" sz="2300" dirty="0" smtClean="0">
                <a:latin typeface="Arial" pitchFamily="34" charset="0"/>
                <a:cs typeface="Arial" pitchFamily="34" charset="0"/>
              </a:rPr>
              <a:t>В электронном виде государственный реестр уставов муниципальных образований ведется с использованием подсистемы «Нормативные правовые акты Российской Федерации» Единой системы информационно-телекоммуникационного обеспечения Минюста России.</a:t>
            </a:r>
          </a:p>
          <a:p>
            <a:pPr marL="0" indent="447675" algn="just">
              <a:buNone/>
            </a:pPr>
            <a:r>
              <a:rPr lang="ru-RU" sz="2300" dirty="0" smtClean="0">
                <a:latin typeface="Arial" pitchFamily="34" charset="0"/>
                <a:cs typeface="Arial" pitchFamily="34" charset="0"/>
              </a:rPr>
              <a:t>Государственный реестр в электронном виде представляет собой государственный информационный ресурс, содержащий в электронном виде тексты уставов, муниципальных правовых актов, дополнительные сведения. </a:t>
            </a:r>
          </a:p>
          <a:p>
            <a:pPr marL="0" indent="447675" algn="just">
              <a:buNone/>
            </a:pPr>
            <a:r>
              <a:rPr lang="ru-RU" sz="2300" dirty="0" smtClean="0">
                <a:latin typeface="Arial" pitchFamily="34" charset="0"/>
                <a:cs typeface="Arial" pitchFamily="34" charset="0"/>
              </a:rPr>
              <a:t>Доступ к государственному реестру обеспечивается через портал Министерства юстиции Российской Федерации «Нормативные правовые акты в Российской Федерации» в информационно-телекоммуникационной сети «Интернет» (http://pravo-minjust.ru, http://право-минюст.рф) (далее - портал Минюста России).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358775" algn="just">
              <a:buNone/>
              <a:tabLst>
                <a:tab pos="0" algn="l"/>
              </a:tabLst>
            </a:pP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C:\Users\oz1\Desktop\пдф\portal_minyust_Страница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8358246" cy="64105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1165225" indent="-1165225" algn="just">
              <a:buNone/>
            </a:pPr>
            <a:endParaRPr lang="ru-RU" sz="1600" dirty="0">
              <a:latin typeface="Arial" pitchFamily="34" charset="0"/>
              <a:cs typeface="Arial" pitchFamily="34" charset="0"/>
            </a:endParaRPr>
          </a:p>
          <a:p>
            <a:pPr marL="0" indent="358775" algn="just">
              <a:buNone/>
              <a:tabLst>
                <a:tab pos="0" algn="l"/>
              </a:tabLst>
            </a:pP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C:\Users\oz1\Desktop\пдф\portal_minyust_Страница_02.jpg"/>
          <p:cNvPicPr>
            <a:picLocks noChangeAspect="1" noChangeArrowheads="1"/>
          </p:cNvPicPr>
          <p:nvPr/>
        </p:nvPicPr>
        <p:blipFill>
          <a:blip r:embed="rId2" cstate="print"/>
          <a:srcRect l="1577" t="7560" r="3030" b="14006"/>
          <a:stretch>
            <a:fillRect/>
          </a:stretch>
        </p:blipFill>
        <p:spPr bwMode="auto">
          <a:xfrm>
            <a:off x="285720" y="642917"/>
            <a:ext cx="8643998" cy="5929355"/>
          </a:xfrm>
          <a:prstGeom prst="rect">
            <a:avLst/>
          </a:prstGeom>
          <a:noFill/>
        </p:spPr>
      </p:pic>
      <p:sp>
        <p:nvSpPr>
          <p:cNvPr id="8" name="Стрелка вправо 7"/>
          <p:cNvSpPr/>
          <p:nvPr/>
        </p:nvSpPr>
        <p:spPr>
          <a:xfrm>
            <a:off x="1714480" y="3357563"/>
            <a:ext cx="1000132" cy="5715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p\Downloads\Скриншот 25-11-2022 11_18_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764704"/>
            <a:ext cx="8153795" cy="5459785"/>
          </a:xfrm>
          <a:prstGeom prst="rect">
            <a:avLst/>
          </a:prstGeom>
          <a:noFill/>
        </p:spPr>
      </p:pic>
      <p:sp>
        <p:nvSpPr>
          <p:cNvPr id="8" name="Стрелка вправо 7"/>
          <p:cNvSpPr/>
          <p:nvPr/>
        </p:nvSpPr>
        <p:spPr>
          <a:xfrm>
            <a:off x="4067944" y="3933056"/>
            <a:ext cx="576064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1259632" y="4509120"/>
            <a:ext cx="50405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043890" cy="371476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Государственная регистрация документов, представленных в бумажном формате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p\Downloads\Скриншот 25-11-2022 11_19_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8152334" cy="56068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Hp\Downloads\Скриншот 25-11-2022 11_24_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764704"/>
            <a:ext cx="8074993" cy="5537937"/>
          </a:xfrm>
          <a:prstGeom prst="rect">
            <a:avLst/>
          </a:prstGeom>
          <a:noFill/>
        </p:spPr>
      </p:pic>
      <p:sp>
        <p:nvSpPr>
          <p:cNvPr id="9" name="Стрелка вверх 8"/>
          <p:cNvSpPr/>
          <p:nvPr/>
        </p:nvSpPr>
        <p:spPr>
          <a:xfrm>
            <a:off x="6228184" y="2420888"/>
            <a:ext cx="144016" cy="43204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5940152" y="3356992"/>
            <a:ext cx="576064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Hp\Downloads\Скриншот 25-11-2022 11_25_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980728"/>
            <a:ext cx="7790878" cy="53538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49425"/>
            <a:ext cx="8115328" cy="3036964"/>
          </a:xfrm>
        </p:spPr>
        <p:txBody>
          <a:bodyPr>
            <a:noAutofit/>
          </a:bodyPr>
          <a:lstStyle/>
          <a:p>
            <a:pPr marL="0" indent="0" algn="ctr">
              <a:buNone/>
              <a:tabLst>
                <a:tab pos="0" algn="l"/>
              </a:tabLst>
            </a:pPr>
            <a:r>
              <a:rPr lang="ru-RU" sz="8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642919"/>
            <a:ext cx="8215370" cy="557216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Для государственной регистрации устава муниципального образования представляются:</a:t>
            </a:r>
            <a:endParaRPr lang="ru-RU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 </a:t>
            </a:r>
          </a:p>
          <a:p>
            <a:pPr marL="0" lvl="0" indent="354013" algn="just"/>
            <a:r>
              <a:rPr lang="ru-RU" sz="1600" dirty="0">
                <a:latin typeface="Arial" pitchFamily="34" charset="0"/>
                <a:cs typeface="Arial" pitchFamily="34" charset="0"/>
              </a:rPr>
              <a:t>устав муниципального образования </a:t>
            </a:r>
            <a:r>
              <a:rPr lang="ru-RU" sz="1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одном экземпляре</a:t>
            </a:r>
            <a:r>
              <a:rPr lang="ru-RU" sz="1600" i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1600" i="1" dirty="0">
                <a:latin typeface="Arial" pitchFamily="34" charset="0"/>
                <a:cs typeface="Arial" pitchFamily="34" charset="0"/>
              </a:rPr>
              <a:t>а также на </a:t>
            </a:r>
            <a:r>
              <a:rPr lang="ru-RU" sz="1600" i="1" dirty="0" smtClean="0">
                <a:latin typeface="Arial" pitchFamily="34" charset="0"/>
                <a:cs typeface="Arial" pitchFamily="34" charset="0"/>
              </a:rPr>
              <a:t>электронном </a:t>
            </a:r>
            <a:r>
              <a:rPr lang="ru-RU" sz="1600" i="1" dirty="0">
                <a:latin typeface="Arial" pitchFamily="34" charset="0"/>
                <a:cs typeface="Arial" pitchFamily="34" charset="0"/>
              </a:rPr>
              <a:t>носителе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;</a:t>
            </a:r>
          </a:p>
          <a:p>
            <a:pPr marL="0" lvl="0" indent="354013" algn="just"/>
            <a:r>
              <a:rPr lang="ru-RU" sz="1600" dirty="0">
                <a:latin typeface="Arial" pitchFamily="34" charset="0"/>
                <a:cs typeface="Arial" pitchFamily="34" charset="0"/>
              </a:rPr>
              <a:t>решение представительного органа муниципального образования либо решение схода граждан о принятии устава муниципального образования </a:t>
            </a:r>
            <a:r>
              <a:rPr lang="ru-RU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 одном экземпляре</a:t>
            </a:r>
            <a:r>
              <a:rPr lang="ru-RU" sz="1600" i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1600" i="1" dirty="0">
                <a:latin typeface="Arial" pitchFamily="34" charset="0"/>
                <a:cs typeface="Arial" pitchFamily="34" charset="0"/>
              </a:rPr>
              <a:t>а также на </a:t>
            </a:r>
            <a:r>
              <a:rPr lang="ru-RU" sz="1600" i="1" dirty="0" smtClean="0">
                <a:latin typeface="Arial" pitchFamily="34" charset="0"/>
                <a:cs typeface="Arial" pitchFamily="34" charset="0"/>
              </a:rPr>
              <a:t>электронном </a:t>
            </a:r>
            <a:r>
              <a:rPr lang="ru-RU" sz="1600" i="1" dirty="0">
                <a:latin typeface="Arial" pitchFamily="34" charset="0"/>
                <a:cs typeface="Arial" pitchFamily="34" charset="0"/>
              </a:rPr>
              <a:t>носителе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;</a:t>
            </a:r>
          </a:p>
          <a:p>
            <a:pPr marL="0" lvl="0" indent="354013" algn="just"/>
            <a:r>
              <a:rPr lang="ru-RU" sz="1600" dirty="0">
                <a:latin typeface="Arial" pitchFamily="34" charset="0"/>
                <a:cs typeface="Arial" pitchFamily="34" charset="0"/>
              </a:rPr>
              <a:t>протокол заседания представительного органа муниципального образования либо протокол схода граждан, на которых был принят устав муниципального образования </a:t>
            </a:r>
            <a:r>
              <a:rPr lang="ru-RU" sz="1600" i="1" dirty="0">
                <a:latin typeface="Arial" pitchFamily="34" charset="0"/>
                <a:cs typeface="Arial" pitchFamily="34" charset="0"/>
              </a:rPr>
              <a:t>в одном экземпляре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;</a:t>
            </a:r>
          </a:p>
          <a:p>
            <a:pPr marL="0" lvl="0" indent="354013" algn="just"/>
            <a:r>
              <a:rPr lang="ru-RU" sz="1600" dirty="0">
                <a:latin typeface="Arial" pitchFamily="34" charset="0"/>
                <a:cs typeface="Arial" pitchFamily="34" charset="0"/>
              </a:rPr>
              <a:t>сведения об источниках и о датах официального опубликования (обнародования) проекта устава муниципального образования (печатное издание, в котором опубликован проект устава муниципального образования, либо информационное письмо об опубликовании (обнародовании) </a:t>
            </a:r>
            <a:r>
              <a:rPr lang="ru-RU" sz="1600" i="1" dirty="0">
                <a:latin typeface="Arial" pitchFamily="34" charset="0"/>
                <a:cs typeface="Arial" pitchFamily="34" charset="0"/>
              </a:rPr>
              <a:t>в одном экземпляре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;</a:t>
            </a:r>
          </a:p>
          <a:p>
            <a:pPr marL="0" lvl="0" indent="354013" algn="just"/>
            <a:r>
              <a:rPr lang="ru-RU" sz="1600" dirty="0">
                <a:latin typeface="Arial" pitchFamily="34" charset="0"/>
                <a:cs typeface="Arial" pitchFamily="34" charset="0"/>
              </a:rPr>
              <a:t>сведения о результатах публичных слушаний по проекту устава муниципального образования (итоговый документ публичных слушаний (протокол, заключение, рекомендации) </a:t>
            </a:r>
            <a:r>
              <a:rPr lang="ru-RU" sz="1600" i="1" dirty="0">
                <a:latin typeface="Arial" pitchFamily="34" charset="0"/>
                <a:cs typeface="Arial" pitchFamily="34" charset="0"/>
              </a:rPr>
              <a:t>в одном экземпляре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714356"/>
            <a:ext cx="8358246" cy="5357851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Для государственной регистрации муниципального правового акта о внесении изменений в устав муниципального образования представляются:</a:t>
            </a:r>
            <a:endParaRPr lang="ru-RU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 </a:t>
            </a:r>
          </a:p>
          <a:p>
            <a:pPr marL="11113" lvl="0" indent="258763" algn="just"/>
            <a:r>
              <a:rPr lang="ru-RU" sz="1600" dirty="0">
                <a:latin typeface="Arial" pitchFamily="34" charset="0"/>
                <a:cs typeface="Arial" pitchFamily="34" charset="0"/>
              </a:rPr>
              <a:t>муниципальный правовой акт о внесении изменений в устав муниципального образования, решение представительного органа муниципального образования либо решение схода граждан о принятии указанного акта</a:t>
            </a:r>
            <a:r>
              <a:rPr lang="ru-RU" sz="1600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 одном экземпляре</a:t>
            </a:r>
            <a:r>
              <a:rPr lang="ru-RU" sz="1600" i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1600" i="1" dirty="0">
                <a:latin typeface="Arial" pitchFamily="34" charset="0"/>
                <a:cs typeface="Arial" pitchFamily="34" charset="0"/>
              </a:rPr>
              <a:t>а также на </a:t>
            </a:r>
            <a:r>
              <a:rPr lang="ru-RU" sz="1600" i="1" dirty="0" smtClean="0">
                <a:latin typeface="Arial" pitchFamily="34" charset="0"/>
                <a:cs typeface="Arial" pitchFamily="34" charset="0"/>
              </a:rPr>
              <a:t>электронном </a:t>
            </a:r>
            <a:r>
              <a:rPr lang="ru-RU" sz="1600" i="1" dirty="0">
                <a:latin typeface="Arial" pitchFamily="34" charset="0"/>
                <a:cs typeface="Arial" pitchFamily="34" charset="0"/>
              </a:rPr>
              <a:t>носителе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;</a:t>
            </a:r>
          </a:p>
          <a:p>
            <a:pPr marL="11113" lvl="0" indent="258763" algn="just"/>
            <a:r>
              <a:rPr lang="ru-RU" sz="1600" dirty="0">
                <a:latin typeface="Arial" pitchFamily="34" charset="0"/>
                <a:cs typeface="Arial" pitchFamily="34" charset="0"/>
              </a:rPr>
              <a:t>протокол заседания представительного органа муниципального образования либо протокол схода граждан, на которых был принят указанный акт </a:t>
            </a:r>
            <a:r>
              <a:rPr lang="ru-RU" sz="1600" i="1" dirty="0">
                <a:latin typeface="Arial" pitchFamily="34" charset="0"/>
                <a:cs typeface="Arial" pitchFamily="34" charset="0"/>
              </a:rPr>
              <a:t>в одном экземпляре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;</a:t>
            </a:r>
          </a:p>
          <a:p>
            <a:pPr marL="11113" lvl="0" indent="258763" algn="just"/>
            <a:r>
              <a:rPr lang="ru-RU" sz="1600" dirty="0">
                <a:latin typeface="Arial" pitchFamily="34" charset="0"/>
                <a:cs typeface="Arial" pitchFamily="34" charset="0"/>
              </a:rPr>
              <a:t>сведения об источниках и о датах официального опубликования (обнародования) проекта указанного акта (печатное издание, в котором опубликован проект муниципального правового акта о внесении изменений в устав муниципального образования, либо информационное письмо об опубликовании (обнародовании) </a:t>
            </a:r>
            <a:r>
              <a:rPr lang="ru-RU" sz="1600" i="1" dirty="0">
                <a:latin typeface="Arial" pitchFamily="34" charset="0"/>
                <a:cs typeface="Arial" pitchFamily="34" charset="0"/>
              </a:rPr>
              <a:t>в одном экземпляре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;</a:t>
            </a:r>
          </a:p>
          <a:p>
            <a:pPr marL="11113" lvl="0" indent="258763" algn="just"/>
            <a:r>
              <a:rPr lang="ru-RU" sz="1600" dirty="0">
                <a:latin typeface="Arial" pitchFamily="34" charset="0"/>
                <a:cs typeface="Arial" pitchFamily="34" charset="0"/>
              </a:rPr>
              <a:t>сведения о результатах публичных слушаний по указанному проекту в случае, если проведение таких слушаний предусмотрено федеральным законом (итоговый документ публичных слушаний (протокол, заключение, рекомендации) </a:t>
            </a:r>
            <a:r>
              <a:rPr lang="ru-RU" sz="1600" i="1" dirty="0">
                <a:latin typeface="Arial" pitchFamily="34" charset="0"/>
                <a:cs typeface="Arial" pitchFamily="34" charset="0"/>
              </a:rPr>
              <a:t>в одном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i="1" dirty="0">
                <a:latin typeface="Arial" pitchFamily="34" charset="0"/>
                <a:cs typeface="Arial" pitchFamily="34" charset="0"/>
              </a:rPr>
              <a:t>экземпляре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buNone/>
            </a:pP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593808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chemeClr val="accent6"/>
                </a:solidFill>
              </a:rPr>
              <a:t>Правильное наименование МПА:</a:t>
            </a:r>
          </a:p>
          <a:p>
            <a:pPr algn="ctr">
              <a:buNone/>
            </a:pPr>
            <a:r>
              <a:rPr lang="ru-RU" dirty="0" smtClean="0"/>
              <a:t>«О внесении изменений в Устав муниципального образования </a:t>
            </a:r>
            <a:r>
              <a:rPr lang="ru-RU" dirty="0" err="1" smtClean="0"/>
              <a:t>Медведовское</a:t>
            </a:r>
            <a:r>
              <a:rPr lang="ru-RU" dirty="0" smtClean="0"/>
              <a:t> </a:t>
            </a:r>
            <a:r>
              <a:rPr lang="ru-RU" dirty="0" smtClean="0"/>
              <a:t>сельское поселение </a:t>
            </a:r>
            <a:r>
              <a:rPr lang="ru-RU" dirty="0" err="1" smtClean="0"/>
              <a:t>Клинцовского</a:t>
            </a:r>
            <a:r>
              <a:rPr lang="ru-RU" dirty="0" smtClean="0"/>
              <a:t> </a:t>
            </a:r>
            <a:r>
              <a:rPr lang="ru-RU" dirty="0" smtClean="0"/>
              <a:t>района </a:t>
            </a:r>
            <a:r>
              <a:rPr lang="ru-RU" dirty="0" smtClean="0"/>
              <a:t>Брянской области»</a:t>
            </a:r>
            <a:endParaRPr lang="ru-RU" dirty="0" smtClean="0"/>
          </a:p>
          <a:p>
            <a:pPr algn="ctr">
              <a:buNone/>
            </a:pPr>
            <a:r>
              <a:rPr lang="ru-RU" b="1" dirty="0" smtClean="0">
                <a:solidFill>
                  <a:schemeClr val="accent6"/>
                </a:solidFill>
              </a:rPr>
              <a:t>Неправильное наименование МПА:</a:t>
            </a:r>
          </a:p>
          <a:p>
            <a:pPr algn="ctr">
              <a:buNone/>
            </a:pPr>
            <a:r>
              <a:rPr lang="ru-RU" dirty="0" smtClean="0"/>
              <a:t>«О внесении изменений в Устав муниципального образования </a:t>
            </a:r>
            <a:r>
              <a:rPr lang="ru-RU" dirty="0" err="1" smtClean="0"/>
              <a:t>Медведовское</a:t>
            </a:r>
            <a:r>
              <a:rPr lang="ru-RU" dirty="0" smtClean="0"/>
              <a:t> сельское </a:t>
            </a:r>
            <a:r>
              <a:rPr lang="ru-RU" dirty="0" smtClean="0"/>
              <a:t>поселение </a:t>
            </a:r>
            <a:r>
              <a:rPr lang="ru-RU" dirty="0" err="1" smtClean="0"/>
              <a:t>Клинцовского</a:t>
            </a:r>
            <a:r>
              <a:rPr lang="ru-RU" dirty="0" smtClean="0"/>
              <a:t> района Брянской </a:t>
            </a:r>
            <a:r>
              <a:rPr lang="ru-RU" dirty="0" smtClean="0"/>
              <a:t>области, </a:t>
            </a:r>
            <a:endParaRPr lang="ru-RU" b="1" dirty="0" smtClean="0"/>
          </a:p>
          <a:p>
            <a:pPr algn="ctr">
              <a:buNone/>
            </a:pPr>
            <a:r>
              <a:rPr lang="ru-RU" strike="sngStrike" dirty="0" smtClean="0"/>
              <a:t>утвержденный решением Совета </a:t>
            </a:r>
            <a:r>
              <a:rPr lang="ru-RU" strike="sngStrike" dirty="0" err="1" smtClean="0"/>
              <a:t>Медведовского</a:t>
            </a:r>
            <a:r>
              <a:rPr lang="ru-RU" strike="sngStrike" dirty="0" smtClean="0"/>
              <a:t> </a:t>
            </a:r>
            <a:r>
              <a:rPr lang="ru-RU" strike="sngStrike" dirty="0" smtClean="0"/>
              <a:t>сельского поселения от 14.05.2015 № 73»</a:t>
            </a:r>
            <a:endParaRPr lang="ru-RU" b="1" strike="sngStrike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928671"/>
            <a:ext cx="8429684" cy="5429288"/>
          </a:xfrm>
        </p:spPr>
        <p:txBody>
          <a:bodyPr>
            <a:normAutofit/>
          </a:bodyPr>
          <a:lstStyle/>
          <a:p>
            <a:pPr marL="0" indent="447675" algn="just">
              <a:buNone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Вышеуказанные документы представляются с 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заявлением о государственной регистрации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устава муниципального образования (муниципального правового акта о внесении изменений в устав муниципального образования), оформленном в виде сопроводительного письма, подписанным главой муниципального образования (либо лицом, исполняющим его обязанности). </a:t>
            </a:r>
          </a:p>
          <a:p>
            <a:pPr marL="0" indent="447675" algn="just">
              <a:buNone/>
            </a:pPr>
            <a:r>
              <a:rPr lang="ru-RU" sz="1800" dirty="0" smtClean="0">
                <a:latin typeface="Arial"/>
              </a:rPr>
              <a:t>Устав муниципального образования и муниципальный правовой акт о внесении изменений в устав муниципального образования на бумажном носителе представляются </a:t>
            </a:r>
            <a:r>
              <a:rPr lang="ru-RU" sz="1800" b="1" dirty="0" smtClean="0">
                <a:latin typeface="Arial"/>
              </a:rPr>
              <a:t>с пронумерованными и прошитыми страницами, скрепленными печатью представительного органа муниципального образования</a:t>
            </a:r>
            <a:r>
              <a:rPr lang="ru-RU" sz="1800" dirty="0" smtClean="0">
                <a:latin typeface="Arial"/>
              </a:rPr>
              <a:t>. (ч.3 ст.3 Федерального закона от 21.07.2005 № 97-ФЗ). </a:t>
            </a:r>
          </a:p>
          <a:p>
            <a:pPr marL="0" indent="447675" algn="just">
              <a:buNone/>
            </a:pPr>
            <a:endParaRPr lang="ru-RU" sz="1800" dirty="0" smtClean="0">
              <a:latin typeface="Arial"/>
            </a:endParaRPr>
          </a:p>
          <a:p>
            <a:pPr marL="0" indent="447675" algn="just">
              <a:buNone/>
            </a:pPr>
            <a:r>
              <a:rPr lang="ru-RU" sz="1800" dirty="0" smtClean="0">
                <a:latin typeface="Arial"/>
              </a:rPr>
              <a:t>К решению не подшивается ни пояснительная к проекту, ни финансово-экономическое обоснование. Только решение. </a:t>
            </a:r>
          </a:p>
          <a:p>
            <a:pPr marL="0" indent="447675" algn="just">
              <a:buNone/>
            </a:pPr>
            <a:endParaRPr lang="ru-RU" sz="1800" dirty="0" smtClean="0">
              <a:latin typeface="Arial"/>
            </a:endParaRPr>
          </a:p>
          <a:p>
            <a:pPr marL="0" indent="447675" algn="just">
              <a:buNone/>
            </a:pPr>
            <a:endParaRPr lang="ru-RU" sz="1800" dirty="0" smtClean="0">
              <a:latin typeface="Arial" pitchFamily="34" charset="0"/>
              <a:cs typeface="Arial" pitchFamily="34" charset="0"/>
            </a:endParaRPr>
          </a:p>
          <a:p>
            <a:pPr marL="0" indent="447675" algn="just">
              <a:buNone/>
            </a:pPr>
            <a:endParaRPr lang="ru-RU" sz="1800" dirty="0" smtClean="0">
              <a:latin typeface="Arial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785794"/>
            <a:ext cx="8183880" cy="5256103"/>
          </a:xfrm>
        </p:spPr>
        <p:txBody>
          <a:bodyPr>
            <a:noAutofit/>
          </a:bodyPr>
          <a:lstStyle/>
          <a:p>
            <a:pPr marL="1524000" indent="-1524000" algn="ctr">
              <a:buNone/>
            </a:pPr>
            <a:endParaRPr lang="ru-RU" sz="2000" b="1" dirty="0" smtClean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  <a:p>
            <a:pPr marL="1524000" indent="-1524000" algn="ctr">
              <a:buNone/>
            </a:pPr>
            <a:r>
              <a:rPr lang="ru-RU" sz="20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Внимание</a:t>
            </a:r>
            <a:r>
              <a:rPr lang="ru-RU" sz="20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!</a:t>
            </a:r>
            <a:r>
              <a:rPr lang="ru-RU" sz="2000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000" dirty="0" smtClean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  <a:p>
            <a:pPr marL="1524000" indent="-1524000" algn="ctr">
              <a:buNone/>
            </a:pPr>
            <a:endParaRPr lang="ru-RU" sz="2000" dirty="0" smtClean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  <a:p>
            <a:pPr marL="0" indent="-720000" algn="just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  Не требуется представление новой редакции устава муниципального образования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при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направлении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пакета документов для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государственной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регистрации МПА.</a:t>
            </a:r>
          </a:p>
          <a:p>
            <a:pPr marL="1524000" indent="-1524000" algn="just">
              <a:buNone/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Данное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требование исключено Федеральным законом от 28.12.2016 № 494-ФЗ «О внесении изменений в отдельные законодательные акты Российской Федерации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».</a:t>
            </a:r>
          </a:p>
          <a:p>
            <a:pPr marL="1524000" indent="-1524000" algn="just">
              <a:buNone/>
            </a:pP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marL="0" indent="358775" algn="just">
              <a:buNone/>
            </a:pP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marL="0" indent="358775" algn="just">
              <a:buNone/>
            </a:pP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marL="0" indent="358775">
              <a:buNone/>
            </a:pP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1428736"/>
            <a:ext cx="7972452" cy="3286132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Государственная регистрация документов, представленных в электронном формате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71612"/>
            <a:ext cx="8229600" cy="4325112"/>
          </a:xfrm>
        </p:spPr>
        <p:txBody>
          <a:bodyPr>
            <a:normAutofit/>
          </a:bodyPr>
          <a:lstStyle/>
          <a:p>
            <a:pPr marL="0" indent="541338" algn="just">
              <a:buNone/>
            </a:pPr>
            <a:r>
              <a:rPr lang="ru-RU" sz="1900" dirty="0" smtClean="0">
                <a:latin typeface="Arial" pitchFamily="34" charset="0"/>
                <a:cs typeface="Arial" pitchFamily="34" charset="0"/>
              </a:rPr>
              <a:t>Направление устава, муниципального правового акта и документов, указанных в частях 2 и 4 статьи 3 Федерального закона № 97-ФЗ, на государственную регистрацию в территориальный орган по информационно-телекоммуникационным сетям, в том числе сети «Интернет», осуществляется </a:t>
            </a:r>
            <a:r>
              <a:rPr lang="ru-RU" sz="19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только с адреса электронной почты муниципального образования, а в случае его отсутствия у сельских и городских поселений - с адреса электронной почты муниципального района, в состав которого входят указанные поселения</a:t>
            </a:r>
            <a:r>
              <a:rPr lang="ru-RU" sz="19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541338" algn="just">
              <a:buNone/>
            </a:pPr>
            <a:r>
              <a:rPr lang="ru-RU" sz="1900" dirty="0" smtClean="0">
                <a:latin typeface="Arial" pitchFamily="34" charset="0"/>
                <a:cs typeface="Arial" pitchFamily="34" charset="0"/>
              </a:rPr>
              <a:t>Высылаем документы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на адрес электронной почты Управления Минюста России по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Брянской области </a:t>
            </a:r>
            <a:r>
              <a:rPr lang="ru-RU" sz="1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1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ru32@minjust.gov.ru</a:t>
            </a:r>
            <a:r>
              <a:rPr lang="ru-RU" sz="1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sz="18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0" indent="541338" algn="just">
              <a:buNone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Для предварительного согласования, пакет документов может быть направлен на электронный адрес отдела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1800" dirty="0" smtClean="0"/>
              <a:t>npa-32@mail.ru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)</a:t>
            </a:r>
            <a:endParaRPr lang="ru-RU" sz="19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1404</TotalTime>
  <Words>1085</Words>
  <Application>Microsoft Office PowerPoint</Application>
  <PresentationFormat>Экран (4:3)</PresentationFormat>
  <Paragraphs>78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Городская</vt:lpstr>
      <vt:lpstr>Государственная регистрация  уставов муниципальных образований и муниципальных правовых актов о внесении изменений в уставы муниципальных образований</vt:lpstr>
      <vt:lpstr>Государственная регистрация документов, представленных в бумажном формате</vt:lpstr>
      <vt:lpstr>Слайд 3</vt:lpstr>
      <vt:lpstr>Слайд 4</vt:lpstr>
      <vt:lpstr>Слайд 5</vt:lpstr>
      <vt:lpstr>Слайд 6</vt:lpstr>
      <vt:lpstr>Слайд 7</vt:lpstr>
      <vt:lpstr>Государственная регистрация документов, представленных в электронном формате</vt:lpstr>
      <vt:lpstr>Слайд 9</vt:lpstr>
      <vt:lpstr>Слайд 10</vt:lpstr>
      <vt:lpstr>Шаблон сопроводительного письма</vt:lpstr>
      <vt:lpstr>Для государственной регистрации устава/мпа в электронном виде необходимо направить следующие документы:</vt:lpstr>
      <vt:lpstr>Слайд 13</vt:lpstr>
      <vt:lpstr>Форма уведомления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Регистрация уставов муниципальных образований и муниципальных правовых актов о внесении изменений в уставы муниципальных образований</dc:title>
  <dc:creator>oz1</dc:creator>
  <cp:lastModifiedBy>Hp</cp:lastModifiedBy>
  <cp:revision>129</cp:revision>
  <dcterms:created xsi:type="dcterms:W3CDTF">2019-10-29T07:51:01Z</dcterms:created>
  <dcterms:modified xsi:type="dcterms:W3CDTF">2022-11-25T08:28:53Z</dcterms:modified>
</cp:coreProperties>
</file>