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10" r:id="rId2"/>
  </p:sldMasterIdLst>
  <p:notesMasterIdLst>
    <p:notesMasterId r:id="rId28"/>
  </p:notesMasterIdLst>
  <p:sldIdLst>
    <p:sldId id="257" r:id="rId3"/>
    <p:sldId id="340" r:id="rId4"/>
    <p:sldId id="568" r:id="rId5"/>
    <p:sldId id="599" r:id="rId6"/>
    <p:sldId id="601" r:id="rId7"/>
    <p:sldId id="604" r:id="rId8"/>
    <p:sldId id="606" r:id="rId9"/>
    <p:sldId id="611" r:id="rId10"/>
    <p:sldId id="615" r:id="rId11"/>
    <p:sldId id="605" r:id="rId12"/>
    <p:sldId id="610" r:id="rId13"/>
    <p:sldId id="616" r:id="rId14"/>
    <p:sldId id="617" r:id="rId15"/>
    <p:sldId id="608" r:id="rId16"/>
    <p:sldId id="609" r:id="rId17"/>
    <p:sldId id="612" r:id="rId18"/>
    <p:sldId id="613" r:id="rId19"/>
    <p:sldId id="614" r:id="rId20"/>
    <p:sldId id="621" r:id="rId21"/>
    <p:sldId id="607" r:id="rId22"/>
    <p:sldId id="618" r:id="rId23"/>
    <p:sldId id="620" r:id="rId24"/>
    <p:sldId id="619" r:id="rId25"/>
    <p:sldId id="602" r:id="rId26"/>
    <p:sldId id="466" r:id="rId27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5A227B-B884-4BB6-B5CD-F8857F35CE51}">
          <p14:sldIdLst>
            <p14:sldId id="257"/>
            <p14:sldId id="340"/>
            <p14:sldId id="568"/>
            <p14:sldId id="599"/>
            <p14:sldId id="601"/>
            <p14:sldId id="604"/>
            <p14:sldId id="606"/>
            <p14:sldId id="611"/>
            <p14:sldId id="615"/>
            <p14:sldId id="605"/>
            <p14:sldId id="610"/>
            <p14:sldId id="616"/>
            <p14:sldId id="617"/>
            <p14:sldId id="608"/>
            <p14:sldId id="609"/>
            <p14:sldId id="612"/>
            <p14:sldId id="613"/>
            <p14:sldId id="614"/>
            <p14:sldId id="621"/>
            <p14:sldId id="607"/>
            <p14:sldId id="618"/>
            <p14:sldId id="620"/>
            <p14:sldId id="619"/>
            <p14:sldId id="602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ролова Марина Игоре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F795F"/>
    <a:srgbClr val="468669"/>
    <a:srgbClr val="519D7B"/>
    <a:srgbClr val="221657"/>
    <a:srgbClr val="343377"/>
    <a:srgbClr val="728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4" autoAdjust="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478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4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4F7CB-4ACE-4482-B128-D0DEB058DE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F619B-D24C-4639-8099-F29355318670}">
      <dgm:prSet phldrT="[Текст]" custT="1"/>
      <dgm:spPr/>
      <dgm:t>
        <a:bodyPr/>
        <a:lstStyle/>
        <a:p>
          <a:r>
            <a:rPr lang="ru-RU" sz="4000" dirty="0"/>
            <a:t>ЗАЯВКА</a:t>
          </a:r>
        </a:p>
      </dgm:t>
    </dgm:pt>
    <dgm:pt modelId="{FA8B4D68-04B3-4A2B-94DC-368D34BE2BA4}" type="parTrans" cxnId="{C7BCC0DA-61C2-46C5-A9D1-FF56DD380DF6}">
      <dgm:prSet/>
      <dgm:spPr/>
      <dgm:t>
        <a:bodyPr/>
        <a:lstStyle/>
        <a:p>
          <a:endParaRPr lang="ru-RU"/>
        </a:p>
      </dgm:t>
    </dgm:pt>
    <dgm:pt modelId="{5AC5C7B3-BA88-44B3-855A-84A2D0DFFAC6}" type="sibTrans" cxnId="{C7BCC0DA-61C2-46C5-A9D1-FF56DD380DF6}">
      <dgm:prSet/>
      <dgm:spPr/>
      <dgm:t>
        <a:bodyPr/>
        <a:lstStyle/>
        <a:p>
          <a:endParaRPr lang="ru-RU"/>
        </a:p>
      </dgm:t>
    </dgm:pt>
    <dgm:pt modelId="{6019250E-38CD-4AAC-9312-1F5950FF7BA1}">
      <dgm:prSet phldrT="[Текст]" custT="1"/>
      <dgm:spPr/>
      <dgm:t>
        <a:bodyPr/>
        <a:lstStyle/>
        <a:p>
          <a:r>
            <a:rPr lang="ru-RU" sz="2000" b="1" dirty="0"/>
            <a:t>Сопроводительное письмо</a:t>
          </a:r>
        </a:p>
        <a:p>
          <a:endParaRPr lang="ru-RU" sz="1400" dirty="0"/>
        </a:p>
      </dgm:t>
    </dgm:pt>
    <dgm:pt modelId="{CA72CA0A-A344-470C-A290-C42422ED8990}" type="parTrans" cxnId="{283E3EDA-5C2A-41C1-BA82-772DF9FD6355}">
      <dgm:prSet/>
      <dgm:spPr/>
      <dgm:t>
        <a:bodyPr/>
        <a:lstStyle/>
        <a:p>
          <a:endParaRPr lang="ru-RU"/>
        </a:p>
      </dgm:t>
    </dgm:pt>
    <dgm:pt modelId="{DEDCC62A-EC1C-49E1-BB6F-AB53762C5828}" type="sibTrans" cxnId="{283E3EDA-5C2A-41C1-BA82-772DF9FD6355}">
      <dgm:prSet/>
      <dgm:spPr/>
      <dgm:t>
        <a:bodyPr/>
        <a:lstStyle/>
        <a:p>
          <a:endParaRPr lang="ru-RU"/>
        </a:p>
      </dgm:t>
    </dgm:pt>
    <dgm:pt modelId="{4C367E26-7432-478F-9054-4195F095B325}">
      <dgm:prSet phldrT="[Текст]" custT="1"/>
      <dgm:spPr/>
      <dgm:t>
        <a:bodyPr/>
        <a:lstStyle/>
        <a:p>
          <a:r>
            <a:rPr lang="ru-RU" sz="2000" b="1" dirty="0"/>
            <a:t>Сведения о значениях показателей</a:t>
          </a:r>
          <a:br>
            <a:rPr lang="ru-RU" sz="2000" b="1" dirty="0"/>
          </a:br>
          <a:r>
            <a:rPr lang="ru-RU" sz="2000" b="1" dirty="0"/>
            <a:t>для оценки конкурсной заявки</a:t>
          </a:r>
        </a:p>
        <a:p>
          <a:endParaRPr lang="ru-RU" sz="1400" b="1" dirty="0"/>
        </a:p>
      </dgm:t>
    </dgm:pt>
    <dgm:pt modelId="{7DCBC45A-DF9F-44DE-AAF0-79527D7906A8}" type="parTrans" cxnId="{A46B658E-DDF5-42AD-8FD4-3CE397060665}">
      <dgm:prSet/>
      <dgm:spPr/>
      <dgm:t>
        <a:bodyPr/>
        <a:lstStyle/>
        <a:p>
          <a:endParaRPr lang="ru-RU"/>
        </a:p>
      </dgm:t>
    </dgm:pt>
    <dgm:pt modelId="{B7C9A13A-91CF-44FF-B646-51C9CD7D0498}" type="sibTrans" cxnId="{A46B658E-DDF5-42AD-8FD4-3CE397060665}">
      <dgm:prSet/>
      <dgm:spPr/>
      <dgm:t>
        <a:bodyPr/>
        <a:lstStyle/>
        <a:p>
          <a:endParaRPr lang="ru-RU"/>
        </a:p>
      </dgm:t>
    </dgm:pt>
    <dgm:pt modelId="{9CC022D5-7874-4EAE-93B9-129FF8AF3E16}">
      <dgm:prSet phldrT="[Текст]" custT="1"/>
      <dgm:spPr/>
      <dgm:t>
        <a:bodyPr/>
        <a:lstStyle/>
        <a:p>
          <a:pPr algn="l"/>
          <a:r>
            <a:rPr lang="ru-RU" sz="3800" dirty="0"/>
            <a:t>   Презентация </a:t>
          </a:r>
          <a:r>
            <a:rPr lang="ru-RU" sz="1800" dirty="0"/>
            <a:t>в формате </a:t>
          </a:r>
          <a:r>
            <a:rPr lang="en-US" sz="1800" dirty="0"/>
            <a:t>.</a:t>
          </a:r>
          <a:r>
            <a:rPr lang="en-US" sz="1800" dirty="0" err="1"/>
            <a:t>ppt</a:t>
          </a:r>
          <a:endParaRPr lang="ru-RU" sz="3800" dirty="0"/>
        </a:p>
      </dgm:t>
    </dgm:pt>
    <dgm:pt modelId="{72493E4A-BF4D-4A6D-9545-9507D3FFD5B9}" type="parTrans" cxnId="{AC423C13-BEEE-411C-805D-019B5BF53112}">
      <dgm:prSet/>
      <dgm:spPr/>
      <dgm:t>
        <a:bodyPr/>
        <a:lstStyle/>
        <a:p>
          <a:endParaRPr lang="ru-RU"/>
        </a:p>
      </dgm:t>
    </dgm:pt>
    <dgm:pt modelId="{92071E8D-51ED-4B50-83BB-64F64E7E49F4}" type="sibTrans" cxnId="{AC423C13-BEEE-411C-805D-019B5BF53112}">
      <dgm:prSet/>
      <dgm:spPr/>
      <dgm:t>
        <a:bodyPr/>
        <a:lstStyle/>
        <a:p>
          <a:endParaRPr lang="ru-RU"/>
        </a:p>
      </dgm:t>
    </dgm:pt>
    <dgm:pt modelId="{33D84ABD-D53A-49B0-B31E-879335681458}" type="pres">
      <dgm:prSet presAssocID="{E504F7CB-4ACE-4482-B128-D0DEB058D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FB910-379B-49AC-8B54-15E532D51826}" type="pres">
      <dgm:prSet presAssocID="{829F619B-D24C-4639-8099-F29355318670}" presName="root1" presStyleCnt="0"/>
      <dgm:spPr/>
    </dgm:pt>
    <dgm:pt modelId="{295B0D92-E01F-4A52-BEEF-69C5470C85E8}" type="pres">
      <dgm:prSet presAssocID="{829F619B-D24C-4639-8099-F29355318670}" presName="LevelOneTextNode" presStyleLbl="node0" presStyleIdx="0" presStyleCnt="1" custScaleX="79551" custLinFactNeighborX="17565" custLinFactNeighborY="-3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1A928-CD47-4F0E-A6EA-C117826421DD}" type="pres">
      <dgm:prSet presAssocID="{829F619B-D24C-4639-8099-F29355318670}" presName="level2hierChild" presStyleCnt="0"/>
      <dgm:spPr/>
    </dgm:pt>
    <dgm:pt modelId="{F6D9DA76-5587-4648-BAB5-C07FACA05B6E}" type="pres">
      <dgm:prSet presAssocID="{CA72CA0A-A344-470C-A290-C42422ED89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D030532-A34C-4E39-961D-D3EBD0E38C37}" type="pres">
      <dgm:prSet presAssocID="{CA72CA0A-A344-470C-A290-C42422ED89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5CB240-FC69-43E9-9FF9-F562E97A621F}" type="pres">
      <dgm:prSet presAssocID="{6019250E-38CD-4AAC-9312-1F5950FF7BA1}" presName="root2" presStyleCnt="0"/>
      <dgm:spPr/>
    </dgm:pt>
    <dgm:pt modelId="{82A8A5E8-FAD5-450D-B362-75C10168F233}" type="pres">
      <dgm:prSet presAssocID="{6019250E-38CD-4AAC-9312-1F5950FF7BA1}" presName="LevelTwoTextNode" presStyleLbl="node2" presStyleIdx="0" presStyleCnt="3" custAng="0" custScaleX="166710" custScaleY="167447" custLinFactNeighborX="-368" custLinFactNeighborY="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133EB-3820-4AC0-B42F-036207CE2158}" type="pres">
      <dgm:prSet presAssocID="{6019250E-38CD-4AAC-9312-1F5950FF7BA1}" presName="level3hierChild" presStyleCnt="0"/>
      <dgm:spPr/>
    </dgm:pt>
    <dgm:pt modelId="{15ABA9C9-8473-40B4-8A52-1B2C44048C68}" type="pres">
      <dgm:prSet presAssocID="{7DCBC45A-DF9F-44DE-AAF0-79527D7906A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E5473C5-B03E-4496-976B-73AFA4DEF7F9}" type="pres">
      <dgm:prSet presAssocID="{7DCBC45A-DF9F-44DE-AAF0-79527D7906A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17D44DF-2401-4BD4-9EA0-2164E6EB0C12}" type="pres">
      <dgm:prSet presAssocID="{4C367E26-7432-478F-9054-4195F095B325}" presName="root2" presStyleCnt="0"/>
      <dgm:spPr/>
    </dgm:pt>
    <dgm:pt modelId="{9F076AFD-CA20-4C49-8F49-47BACD8FDFAC}" type="pres">
      <dgm:prSet presAssocID="{4C367E26-7432-478F-9054-4195F095B325}" presName="LevelTwoTextNode" presStyleLbl="node2" presStyleIdx="1" presStyleCnt="3" custScaleX="167336" custScaleY="164758" custLinFactNeighborX="-368" custLinFactNeighborY="-15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635729-35E5-4ADD-988D-11CD82B614E9}" type="pres">
      <dgm:prSet presAssocID="{4C367E26-7432-478F-9054-4195F095B325}" presName="level3hierChild" presStyleCnt="0"/>
      <dgm:spPr/>
    </dgm:pt>
    <dgm:pt modelId="{2DFEC146-060F-4878-AFD8-E53B282754FD}" type="pres">
      <dgm:prSet presAssocID="{72493E4A-BF4D-4A6D-9545-9507D3FFD5B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71C3EB2-161C-44CB-ABDC-0442A5105101}" type="pres">
      <dgm:prSet presAssocID="{72493E4A-BF4D-4A6D-9545-9507D3FFD5B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BD0F26C-D37A-4F46-994F-F128373C4601}" type="pres">
      <dgm:prSet presAssocID="{9CC022D5-7874-4EAE-93B9-129FF8AF3E16}" presName="root2" presStyleCnt="0"/>
      <dgm:spPr/>
    </dgm:pt>
    <dgm:pt modelId="{21662594-56B8-4A0B-9AA3-36FB8A4DCA21}" type="pres">
      <dgm:prSet presAssocID="{9CC022D5-7874-4EAE-93B9-129FF8AF3E16}" presName="LevelTwoTextNode" presStyleLbl="node2" presStyleIdx="2" presStyleCnt="3" custScaleX="257633" custScaleY="172005" custLinFactNeighborX="-368" custLinFactNeighborY="-40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F402D-4549-441D-A58F-B16ACB9A431C}" type="pres">
      <dgm:prSet presAssocID="{9CC022D5-7874-4EAE-93B9-129FF8AF3E16}" presName="level3hierChild" presStyleCnt="0"/>
      <dgm:spPr/>
    </dgm:pt>
  </dgm:ptLst>
  <dgm:cxnLst>
    <dgm:cxn modelId="{A46B658E-DDF5-42AD-8FD4-3CE397060665}" srcId="{829F619B-D24C-4639-8099-F29355318670}" destId="{4C367E26-7432-478F-9054-4195F095B325}" srcOrd="1" destOrd="0" parTransId="{7DCBC45A-DF9F-44DE-AAF0-79527D7906A8}" sibTransId="{B7C9A13A-91CF-44FF-B646-51C9CD7D0498}"/>
    <dgm:cxn modelId="{142C65BE-F7B1-43AA-AB82-5EBDF97E9E28}" type="presOf" srcId="{9CC022D5-7874-4EAE-93B9-129FF8AF3E16}" destId="{21662594-56B8-4A0B-9AA3-36FB8A4DCA21}" srcOrd="0" destOrd="0" presId="urn:microsoft.com/office/officeart/2008/layout/HorizontalMultiLevelHierarchy"/>
    <dgm:cxn modelId="{4FD92A9A-C2F1-4942-9DC7-7DD18F455D9B}" type="presOf" srcId="{7DCBC45A-DF9F-44DE-AAF0-79527D7906A8}" destId="{8E5473C5-B03E-4496-976B-73AFA4DEF7F9}" srcOrd="1" destOrd="0" presId="urn:microsoft.com/office/officeart/2008/layout/HorizontalMultiLevelHierarchy"/>
    <dgm:cxn modelId="{1438AD9E-791A-4376-8AA4-9EE535C768E4}" type="presOf" srcId="{6019250E-38CD-4AAC-9312-1F5950FF7BA1}" destId="{82A8A5E8-FAD5-450D-B362-75C10168F233}" srcOrd="0" destOrd="0" presId="urn:microsoft.com/office/officeart/2008/layout/HorizontalMultiLevelHierarchy"/>
    <dgm:cxn modelId="{6FD29FA1-8348-4504-9E02-1C88E8C8EC07}" type="presOf" srcId="{4C367E26-7432-478F-9054-4195F095B325}" destId="{9F076AFD-CA20-4C49-8F49-47BACD8FDFAC}" srcOrd="0" destOrd="0" presId="urn:microsoft.com/office/officeart/2008/layout/HorizontalMultiLevelHierarchy"/>
    <dgm:cxn modelId="{0762813E-EAFC-467B-AF78-C1EEBA222847}" type="presOf" srcId="{72493E4A-BF4D-4A6D-9545-9507D3FFD5B9}" destId="{2DFEC146-060F-4878-AFD8-E53B282754FD}" srcOrd="0" destOrd="0" presId="urn:microsoft.com/office/officeart/2008/layout/HorizontalMultiLevelHierarchy"/>
    <dgm:cxn modelId="{C661A6FF-3DB9-41A7-B305-AAD349C82B1F}" type="presOf" srcId="{CA72CA0A-A344-470C-A290-C42422ED8990}" destId="{BD030532-A34C-4E39-961D-D3EBD0E38C37}" srcOrd="1" destOrd="0" presId="urn:microsoft.com/office/officeart/2008/layout/HorizontalMultiLevelHierarchy"/>
    <dgm:cxn modelId="{5889585C-D7BB-4547-A700-8DA829797F73}" type="presOf" srcId="{7DCBC45A-DF9F-44DE-AAF0-79527D7906A8}" destId="{15ABA9C9-8473-40B4-8A52-1B2C44048C68}" srcOrd="0" destOrd="0" presId="urn:microsoft.com/office/officeart/2008/layout/HorizontalMultiLevelHierarchy"/>
    <dgm:cxn modelId="{2ECA5F47-8834-4EE5-8EA2-8C21C4F6155C}" type="presOf" srcId="{72493E4A-BF4D-4A6D-9545-9507D3FFD5B9}" destId="{171C3EB2-161C-44CB-ABDC-0442A5105101}" srcOrd="1" destOrd="0" presId="urn:microsoft.com/office/officeart/2008/layout/HorizontalMultiLevelHierarchy"/>
    <dgm:cxn modelId="{360AF9B4-5BC7-402F-93E3-2B3BE9A43499}" type="presOf" srcId="{829F619B-D24C-4639-8099-F29355318670}" destId="{295B0D92-E01F-4A52-BEEF-69C5470C85E8}" srcOrd="0" destOrd="0" presId="urn:microsoft.com/office/officeart/2008/layout/HorizontalMultiLevelHierarchy"/>
    <dgm:cxn modelId="{283E3EDA-5C2A-41C1-BA82-772DF9FD6355}" srcId="{829F619B-D24C-4639-8099-F29355318670}" destId="{6019250E-38CD-4AAC-9312-1F5950FF7BA1}" srcOrd="0" destOrd="0" parTransId="{CA72CA0A-A344-470C-A290-C42422ED8990}" sibTransId="{DEDCC62A-EC1C-49E1-BB6F-AB53762C5828}"/>
    <dgm:cxn modelId="{F75CC027-9B50-4ED8-BDBD-9E70442B071E}" type="presOf" srcId="{CA72CA0A-A344-470C-A290-C42422ED8990}" destId="{F6D9DA76-5587-4648-BAB5-C07FACA05B6E}" srcOrd="0" destOrd="0" presId="urn:microsoft.com/office/officeart/2008/layout/HorizontalMultiLevelHierarchy"/>
    <dgm:cxn modelId="{C7BCC0DA-61C2-46C5-A9D1-FF56DD380DF6}" srcId="{E504F7CB-4ACE-4482-B128-D0DEB058DEB9}" destId="{829F619B-D24C-4639-8099-F29355318670}" srcOrd="0" destOrd="0" parTransId="{FA8B4D68-04B3-4A2B-94DC-368D34BE2BA4}" sibTransId="{5AC5C7B3-BA88-44B3-855A-84A2D0DFFAC6}"/>
    <dgm:cxn modelId="{AC423C13-BEEE-411C-805D-019B5BF53112}" srcId="{829F619B-D24C-4639-8099-F29355318670}" destId="{9CC022D5-7874-4EAE-93B9-129FF8AF3E16}" srcOrd="2" destOrd="0" parTransId="{72493E4A-BF4D-4A6D-9545-9507D3FFD5B9}" sibTransId="{92071E8D-51ED-4B50-83BB-64F64E7E49F4}"/>
    <dgm:cxn modelId="{BC4D780E-47D6-4A11-A4B6-7D512C5F4019}" type="presOf" srcId="{E504F7CB-4ACE-4482-B128-D0DEB058DEB9}" destId="{33D84ABD-D53A-49B0-B31E-879335681458}" srcOrd="0" destOrd="0" presId="urn:microsoft.com/office/officeart/2008/layout/HorizontalMultiLevelHierarchy"/>
    <dgm:cxn modelId="{92B16588-3A1D-4D39-82DA-E4E9C8652EC2}" type="presParOf" srcId="{33D84ABD-D53A-49B0-B31E-879335681458}" destId="{16DFB910-379B-49AC-8B54-15E532D51826}" srcOrd="0" destOrd="0" presId="urn:microsoft.com/office/officeart/2008/layout/HorizontalMultiLevelHierarchy"/>
    <dgm:cxn modelId="{1CFB2C0C-1451-4C0D-9D12-469B79F42560}" type="presParOf" srcId="{16DFB910-379B-49AC-8B54-15E532D51826}" destId="{295B0D92-E01F-4A52-BEEF-69C5470C85E8}" srcOrd="0" destOrd="0" presId="urn:microsoft.com/office/officeart/2008/layout/HorizontalMultiLevelHierarchy"/>
    <dgm:cxn modelId="{DC9DFA1B-61C2-49BF-93B8-628590A4C85D}" type="presParOf" srcId="{16DFB910-379B-49AC-8B54-15E532D51826}" destId="{AA21A928-CD47-4F0E-A6EA-C117826421DD}" srcOrd="1" destOrd="0" presId="urn:microsoft.com/office/officeart/2008/layout/HorizontalMultiLevelHierarchy"/>
    <dgm:cxn modelId="{0862559F-FB5F-4C09-AA34-63EDFA27929D}" type="presParOf" srcId="{AA21A928-CD47-4F0E-A6EA-C117826421DD}" destId="{F6D9DA76-5587-4648-BAB5-C07FACA05B6E}" srcOrd="0" destOrd="0" presId="urn:microsoft.com/office/officeart/2008/layout/HorizontalMultiLevelHierarchy"/>
    <dgm:cxn modelId="{1FD4F404-22F4-46F3-B47E-6E2F05A7FEBD}" type="presParOf" srcId="{F6D9DA76-5587-4648-BAB5-C07FACA05B6E}" destId="{BD030532-A34C-4E39-961D-D3EBD0E38C37}" srcOrd="0" destOrd="0" presId="urn:microsoft.com/office/officeart/2008/layout/HorizontalMultiLevelHierarchy"/>
    <dgm:cxn modelId="{C3611152-E939-4FD5-84C2-D5633F26318B}" type="presParOf" srcId="{AA21A928-CD47-4F0E-A6EA-C117826421DD}" destId="{6A5CB240-FC69-43E9-9FF9-F562E97A621F}" srcOrd="1" destOrd="0" presId="urn:microsoft.com/office/officeart/2008/layout/HorizontalMultiLevelHierarchy"/>
    <dgm:cxn modelId="{4B3D93CC-6530-47E5-8B4A-FFF34A5541BA}" type="presParOf" srcId="{6A5CB240-FC69-43E9-9FF9-F562E97A621F}" destId="{82A8A5E8-FAD5-450D-B362-75C10168F233}" srcOrd="0" destOrd="0" presId="urn:microsoft.com/office/officeart/2008/layout/HorizontalMultiLevelHierarchy"/>
    <dgm:cxn modelId="{85F7FC4E-D7A1-4DA6-971C-E5EEC265DC68}" type="presParOf" srcId="{6A5CB240-FC69-43E9-9FF9-F562E97A621F}" destId="{AC7133EB-3820-4AC0-B42F-036207CE2158}" srcOrd="1" destOrd="0" presId="urn:microsoft.com/office/officeart/2008/layout/HorizontalMultiLevelHierarchy"/>
    <dgm:cxn modelId="{E3EB269D-BDB3-4927-8B2A-87E172501EC2}" type="presParOf" srcId="{AA21A928-CD47-4F0E-A6EA-C117826421DD}" destId="{15ABA9C9-8473-40B4-8A52-1B2C44048C68}" srcOrd="2" destOrd="0" presId="urn:microsoft.com/office/officeart/2008/layout/HorizontalMultiLevelHierarchy"/>
    <dgm:cxn modelId="{C7571C4B-DF3C-4408-B3EF-49AFA2B8418E}" type="presParOf" srcId="{15ABA9C9-8473-40B4-8A52-1B2C44048C68}" destId="{8E5473C5-B03E-4496-976B-73AFA4DEF7F9}" srcOrd="0" destOrd="0" presId="urn:microsoft.com/office/officeart/2008/layout/HorizontalMultiLevelHierarchy"/>
    <dgm:cxn modelId="{456774A8-942D-4FBF-9569-F957DD15106E}" type="presParOf" srcId="{AA21A928-CD47-4F0E-A6EA-C117826421DD}" destId="{817D44DF-2401-4BD4-9EA0-2164E6EB0C12}" srcOrd="3" destOrd="0" presId="urn:microsoft.com/office/officeart/2008/layout/HorizontalMultiLevelHierarchy"/>
    <dgm:cxn modelId="{0A545849-3FE8-4EB3-AA8E-72A8251A7216}" type="presParOf" srcId="{817D44DF-2401-4BD4-9EA0-2164E6EB0C12}" destId="{9F076AFD-CA20-4C49-8F49-47BACD8FDFAC}" srcOrd="0" destOrd="0" presId="urn:microsoft.com/office/officeart/2008/layout/HorizontalMultiLevelHierarchy"/>
    <dgm:cxn modelId="{161A1FB8-2397-46DE-A6BB-E1B6D5DF5563}" type="presParOf" srcId="{817D44DF-2401-4BD4-9EA0-2164E6EB0C12}" destId="{3E635729-35E5-4ADD-988D-11CD82B614E9}" srcOrd="1" destOrd="0" presId="urn:microsoft.com/office/officeart/2008/layout/HorizontalMultiLevelHierarchy"/>
    <dgm:cxn modelId="{2962966D-07FE-4EF0-9ED8-C51834647EA9}" type="presParOf" srcId="{AA21A928-CD47-4F0E-A6EA-C117826421DD}" destId="{2DFEC146-060F-4878-AFD8-E53B282754FD}" srcOrd="4" destOrd="0" presId="urn:microsoft.com/office/officeart/2008/layout/HorizontalMultiLevelHierarchy"/>
    <dgm:cxn modelId="{6B56E309-7E4D-4AE0-A413-4AE9C65FDC9E}" type="presParOf" srcId="{2DFEC146-060F-4878-AFD8-E53B282754FD}" destId="{171C3EB2-161C-44CB-ABDC-0442A5105101}" srcOrd="0" destOrd="0" presId="urn:microsoft.com/office/officeart/2008/layout/HorizontalMultiLevelHierarchy"/>
    <dgm:cxn modelId="{12651B49-AB53-4929-8AEF-4EFD818E8C72}" type="presParOf" srcId="{AA21A928-CD47-4F0E-A6EA-C117826421DD}" destId="{5BD0F26C-D37A-4F46-994F-F128373C4601}" srcOrd="5" destOrd="0" presId="urn:microsoft.com/office/officeart/2008/layout/HorizontalMultiLevelHierarchy"/>
    <dgm:cxn modelId="{F43A4BB2-D531-4D54-9FD4-8CFAD8FB4B91}" type="presParOf" srcId="{5BD0F26C-D37A-4F46-994F-F128373C4601}" destId="{21662594-56B8-4A0B-9AA3-36FB8A4DCA21}" srcOrd="0" destOrd="0" presId="urn:microsoft.com/office/officeart/2008/layout/HorizontalMultiLevelHierarchy"/>
    <dgm:cxn modelId="{BE9AF10D-9E2D-45FB-883E-7738AFCB34C7}" type="presParOf" srcId="{5BD0F26C-D37A-4F46-994F-F128373C4601}" destId="{594F402D-4549-441D-A58F-B16ACB9A43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EC146-060F-4878-AFD8-E53B282754FD}">
      <dsp:nvSpPr>
        <dsp:cNvPr id="0" name=""/>
        <dsp:cNvSpPr/>
      </dsp:nvSpPr>
      <dsp:spPr>
        <a:xfrm>
          <a:off x="834254" y="2825197"/>
          <a:ext cx="400223" cy="143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111" y="0"/>
              </a:lnTo>
              <a:lnTo>
                <a:pt x="200111" y="1438229"/>
              </a:lnTo>
              <a:lnTo>
                <a:pt x="400223" y="1438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7043" y="3506990"/>
        <a:ext cx="74643" cy="74643"/>
      </dsp:txXfrm>
    </dsp:sp>
    <dsp:sp modelId="{15ABA9C9-8473-40B4-8A52-1B2C44048C68}">
      <dsp:nvSpPr>
        <dsp:cNvPr id="0" name=""/>
        <dsp:cNvSpPr/>
      </dsp:nvSpPr>
      <dsp:spPr>
        <a:xfrm>
          <a:off x="834254" y="2779477"/>
          <a:ext cx="400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0111" y="45720"/>
              </a:lnTo>
              <a:lnTo>
                <a:pt x="200111" y="46291"/>
              </a:lnTo>
              <a:lnTo>
                <a:pt x="400223" y="46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4360" y="2815191"/>
        <a:ext cx="20011" cy="20011"/>
      </dsp:txXfrm>
    </dsp:sp>
    <dsp:sp modelId="{F6D9DA76-5587-4648-BAB5-C07FACA05B6E}">
      <dsp:nvSpPr>
        <dsp:cNvPr id="0" name=""/>
        <dsp:cNvSpPr/>
      </dsp:nvSpPr>
      <dsp:spPr>
        <a:xfrm>
          <a:off x="834254" y="1370631"/>
          <a:ext cx="400223" cy="1454565"/>
        </a:xfrm>
        <a:custGeom>
          <a:avLst/>
          <a:gdLst/>
          <a:ahLst/>
          <a:cxnLst/>
          <a:rect l="0" t="0" r="0" b="0"/>
          <a:pathLst>
            <a:path>
              <a:moveTo>
                <a:pt x="0" y="1454565"/>
              </a:moveTo>
              <a:lnTo>
                <a:pt x="200111" y="1454565"/>
              </a:lnTo>
              <a:lnTo>
                <a:pt x="200111" y="0"/>
              </a:lnTo>
              <a:lnTo>
                <a:pt x="4002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6650" y="2060198"/>
        <a:ext cx="75431" cy="75431"/>
      </dsp:txXfrm>
    </dsp:sp>
    <dsp:sp modelId="{295B0D92-E01F-4A52-BEEF-69C5470C85E8}">
      <dsp:nvSpPr>
        <dsp:cNvPr id="0" name=""/>
        <dsp:cNvSpPr/>
      </dsp:nvSpPr>
      <dsp:spPr>
        <a:xfrm rot="16200000">
          <a:off x="-1754821" y="2485248"/>
          <a:ext cx="4498253" cy="679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ЗАЯВКА</a:t>
          </a:r>
        </a:p>
      </dsp:txBody>
      <dsp:txXfrm>
        <a:off x="-1754821" y="2485248"/>
        <a:ext cx="4498253" cy="679897"/>
      </dsp:txXfrm>
    </dsp:sp>
    <dsp:sp modelId="{82A8A5E8-FAD5-450D-B362-75C10168F233}">
      <dsp:nvSpPr>
        <dsp:cNvPr id="0" name=""/>
        <dsp:cNvSpPr/>
      </dsp:nvSpPr>
      <dsp:spPr>
        <a:xfrm>
          <a:off x="1234477" y="655073"/>
          <a:ext cx="4673400" cy="1431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Сопроводительное письмо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234477" y="655073"/>
        <a:ext cx="4673400" cy="1431116"/>
      </dsp:txXfrm>
    </dsp:sp>
    <dsp:sp modelId="{9F076AFD-CA20-4C49-8F49-47BACD8FDFAC}">
      <dsp:nvSpPr>
        <dsp:cNvPr id="0" name=""/>
        <dsp:cNvSpPr/>
      </dsp:nvSpPr>
      <dsp:spPr>
        <a:xfrm>
          <a:off x="1234477" y="2121701"/>
          <a:ext cx="4690949" cy="140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Сведения о значениях показателей</a:t>
          </a:r>
          <a:br>
            <a:rPr lang="ru-RU" sz="2000" b="1" kern="1200" dirty="0"/>
          </a:br>
          <a:r>
            <a:rPr lang="ru-RU" sz="2000" b="1" kern="1200" dirty="0"/>
            <a:t>для оценки конкурсной заявки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234477" y="2121701"/>
        <a:ext cx="4690949" cy="1408134"/>
      </dsp:txXfrm>
    </dsp:sp>
    <dsp:sp modelId="{21662594-56B8-4A0B-9AA3-36FB8A4DCA21}">
      <dsp:nvSpPr>
        <dsp:cNvPr id="0" name=""/>
        <dsp:cNvSpPr/>
      </dsp:nvSpPr>
      <dsp:spPr>
        <a:xfrm>
          <a:off x="1234477" y="3528390"/>
          <a:ext cx="7222255" cy="1470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   Презентация </a:t>
          </a:r>
          <a:r>
            <a:rPr lang="ru-RU" sz="1800" kern="1200" dirty="0"/>
            <a:t>в формате </a:t>
          </a:r>
          <a:r>
            <a:rPr lang="en-US" sz="1800" kern="1200" dirty="0"/>
            <a:t>.</a:t>
          </a:r>
          <a:r>
            <a:rPr lang="en-US" sz="1800" kern="1200" dirty="0" err="1"/>
            <a:t>ppt</a:t>
          </a:r>
          <a:endParaRPr lang="ru-RU" sz="3800" kern="1200" dirty="0"/>
        </a:p>
      </dsp:txBody>
      <dsp:txXfrm>
        <a:off x="1234477" y="3528390"/>
        <a:ext cx="7222255" cy="147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2DE84-8E23-4E70-A083-1E7CCC3F2423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3B17-ADA3-4C58-A12B-0CAAF8B67E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53B17-ADA3-4C58-A12B-0CAAF8B67E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7224" y="4357694"/>
            <a:ext cx="7772400" cy="1571636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73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02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45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440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92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6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43377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1600201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642910" cy="642918"/>
          </a:xfrm>
          <a:solidFill>
            <a:srgbClr val="343377"/>
          </a:solidFill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Untitled-1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9520" y="357166"/>
            <a:ext cx="1363663" cy="53816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428596" y="1285860"/>
            <a:ext cx="8358246" cy="1588"/>
          </a:xfrm>
          <a:prstGeom prst="line">
            <a:avLst/>
          </a:prstGeom>
          <a:ln w="38100">
            <a:solidFill>
              <a:srgbClr val="343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00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967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593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63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3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343377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1457325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90" y="6215082"/>
            <a:ext cx="642910" cy="642918"/>
          </a:xfrm>
          <a:solidFill>
            <a:srgbClr val="343377"/>
          </a:solidFill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Untitled-1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96" y="6034109"/>
            <a:ext cx="1363663" cy="53816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428596" y="1142984"/>
            <a:ext cx="8358246" cy="1588"/>
          </a:xfrm>
          <a:prstGeom prst="line">
            <a:avLst/>
          </a:prstGeom>
          <a:ln w="38100">
            <a:solidFill>
              <a:srgbClr val="343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9FF8-902A-4067-B4D4-65E594D52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4"/>
            <a:ext cx="9143999" cy="6852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21.07.2022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4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8136904" cy="345638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Всероссийский конкурс </a:t>
            </a:r>
            <a:r>
              <a:rPr lang="ru-RU" sz="2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8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«Лучшая муниципальная практика»</a:t>
            </a:r>
            <a:br>
              <a:rPr lang="ru-RU" sz="38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24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номинация </a:t>
            </a:r>
            <a:r>
              <a:rPr lang="ru-RU" sz="24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7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«Укрепление межнационального мира и согласия, </a:t>
            </a:r>
            <a: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иных мероприятий </a:t>
            </a:r>
            <a:b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сфере национальной политики </a:t>
            </a:r>
            <a:b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муниципальном уровне»</a:t>
            </a:r>
            <a:br>
              <a:rPr lang="ru-RU" sz="2000" b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i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800" b="1" i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800" i="1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121" y="4074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Цели и задачи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1" y="1311003"/>
            <a:ext cx="8131809" cy="4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Цели и задачи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47" y="1160005"/>
            <a:ext cx="7874195" cy="44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9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Цели и задачи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19648"/>
            <a:ext cx="7335120" cy="50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507" y="4628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Цели и задачи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5" y="1383011"/>
            <a:ext cx="8003795" cy="45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38335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49269"/>
            <a:ext cx="7875780" cy="44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32862"/>
            <a:ext cx="7666421" cy="43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949" y="44157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5" y="1400445"/>
            <a:ext cx="8050529" cy="45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2208" y="388423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70321"/>
            <a:ext cx="7747766" cy="43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887" y="49035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51" y="1484784"/>
            <a:ext cx="7922449" cy="44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73571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Описание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74248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97001"/>
            <a:ext cx="8136904" cy="4729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Положение о Всероссийском конкурсе «Лучшая муниципальная практика» утверждено постановлением Правительства Российской Федерации от 18 августа 2016 года № </a:t>
            </a:r>
            <a:r>
              <a:rPr lang="ru-RU" sz="1800">
                <a:solidFill>
                  <a:schemeClr val="bg1"/>
                </a:solidFill>
              </a:rPr>
              <a:t>815</a:t>
            </a:r>
            <a:r>
              <a:rPr lang="ru-RU" sz="180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smtClean="0">
                <a:solidFill>
                  <a:schemeClr val="bg1"/>
                </a:solidFill>
              </a:rPr>
              <a:t>Цель </a:t>
            </a:r>
            <a:r>
              <a:rPr lang="ru-RU" sz="1800">
                <a:solidFill>
                  <a:schemeClr val="bg1"/>
                </a:solidFill>
              </a:rPr>
              <a:t>конкурса – выявление, поощрение и распространение применения примеров лучшей практики деятельности органов местного самоуправления в решении вопросов местного значения муниципальных образований.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smtClean="0">
                <a:solidFill>
                  <a:schemeClr val="bg1"/>
                </a:solidFill>
              </a:rPr>
              <a:t>Номинация </a:t>
            </a:r>
            <a:r>
              <a:rPr lang="ru-RU" sz="1800" dirty="0">
                <a:solidFill>
                  <a:schemeClr val="bg1"/>
                </a:solidFill>
              </a:rPr>
              <a:t>«Укрепление межнационального мира и согласия, реализация иных мероприятий в сфере национальной </a:t>
            </a:r>
            <a:r>
              <a:rPr lang="ru-RU" sz="1800">
                <a:solidFill>
                  <a:schemeClr val="bg1"/>
                </a:solidFill>
              </a:rPr>
              <a:t>политики </a:t>
            </a:r>
            <a:r>
              <a:rPr lang="ru-RU" sz="1800" smtClean="0">
                <a:solidFill>
                  <a:schemeClr val="bg1"/>
                </a:solidFill>
              </a:rPr>
              <a:t>        на </a:t>
            </a:r>
            <a:r>
              <a:rPr lang="ru-RU" sz="1800" dirty="0">
                <a:solidFill>
                  <a:schemeClr val="bg1"/>
                </a:solidFill>
              </a:rPr>
              <a:t>муниципальном уровне» введена в 2018 </a:t>
            </a:r>
            <a:r>
              <a:rPr lang="ru-RU" sz="1800">
                <a:solidFill>
                  <a:schemeClr val="bg1"/>
                </a:solidFill>
              </a:rPr>
              <a:t>году</a:t>
            </a:r>
            <a:r>
              <a:rPr lang="ru-RU" sz="180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smtClean="0">
                <a:solidFill>
                  <a:schemeClr val="bg1"/>
                </a:solidFill>
              </a:rPr>
              <a:t>Форма заявки и критерии оценивания – приказ ФАДН России             от 23 июня 2020 года №76. </a:t>
            </a:r>
            <a:endParaRPr lang="ru-RU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6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73163"/>
            <a:ext cx="521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Эффект от реализации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65626"/>
            <a:ext cx="7408906" cy="41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2068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Эффект от реализации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65827"/>
            <a:ext cx="6549066" cy="4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872" y="396312"/>
            <a:ext cx="521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Эффект от реализации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72" y="1196752"/>
            <a:ext cx="6582464" cy="49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543552"/>
            <a:ext cx="521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Эффект от реализации практики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38" y="1340768"/>
            <a:ext cx="6567897" cy="49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6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28" y="1087105"/>
            <a:ext cx="8261520" cy="4358119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727" y="1628800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официальном сайте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ФАДН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fadn.gov.ru 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раздел «</a:t>
            </a:r>
            <a:r>
              <a:rPr lang="ru-RU" sz="2800" smtClean="0">
                <a:solidFill>
                  <a:prstClr val="white"/>
                </a:solidFill>
                <a:latin typeface="Calibri"/>
              </a:rPr>
              <a:t>Открытое агентство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mtClean="0">
                <a:solidFill>
                  <a:prstClr val="white"/>
                </a:solidFill>
                <a:latin typeface="Calibri"/>
              </a:rPr>
              <a:t>подраздел «Лучшая муниципальная практика»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Презентации конкурсных заявок победителей Всероссийского конкурса «Лучшая муниципальная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практика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(ежегодно с 2018 года)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Информационно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справочные издания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«Муниципальные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практики в сфере реализации государственной национальной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политики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(ежегодно с 2019 года)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6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1"/>
            <a:ext cx="7456912" cy="48531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700" dirty="0">
                <a:solidFill>
                  <a:schemeClr val="bg1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en-US" sz="5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</a:rPr>
              <a:t>Контактное лицо в ФАДН России: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</a:rPr>
              <a:t>Софья Бережкова,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советник Управления анализа, прогноза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и работы с иностранными гражданами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ФАДН России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chemeClr val="bg1"/>
                </a:solidFill>
              </a:rPr>
              <a:t>8 (495) </a:t>
            </a:r>
            <a:r>
              <a:rPr lang="ru-RU" sz="4500" dirty="0" smtClean="0">
                <a:solidFill>
                  <a:schemeClr val="bg1"/>
                </a:solidFill>
              </a:rPr>
              <a:t>870-29-21, </a:t>
            </a:r>
            <a:r>
              <a:rPr lang="ru-RU" sz="4500" dirty="0">
                <a:solidFill>
                  <a:schemeClr val="bg1"/>
                </a:solidFill>
              </a:rPr>
              <a:t>доб. </a:t>
            </a:r>
            <a:r>
              <a:rPr lang="ru-RU" sz="4500" smtClean="0">
                <a:solidFill>
                  <a:schemeClr val="bg1"/>
                </a:solidFill>
              </a:rPr>
              <a:t>78178</a:t>
            </a:r>
            <a:endParaRPr lang="ru-RU" sz="4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500" dirty="0">
                <a:solidFill>
                  <a:schemeClr val="bg1"/>
                </a:solidFill>
              </a:rPr>
              <a:t>Berezhkova@fadn.gov.ru</a:t>
            </a:r>
            <a:endParaRPr lang="ru-RU" sz="4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9FF8-902A-4067-B4D4-65E594D52E2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2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8229600" cy="4591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712167"/>
              </p:ext>
            </p:extLst>
          </p:nvPr>
        </p:nvGraphicFramePr>
        <p:xfrm>
          <a:off x="457200" y="620688"/>
          <a:ext cx="8471284" cy="595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709996"/>
            <a:ext cx="548688" cy="213988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920888" y="1535112"/>
            <a:ext cx="2115354" cy="229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Подписывает глава МО, согласовывает высшее должностное лицо субъекта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его заместитель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7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prstClr val="white"/>
                </a:solidFill>
              </a:rPr>
              <a:t>«</a:t>
            </a:r>
            <a:r>
              <a:rPr lang="ru-RU" sz="2100" dirty="0" smtClean="0">
                <a:solidFill>
                  <a:prstClr val="white"/>
                </a:solidFill>
              </a:rPr>
              <a:t>Практика» - </a:t>
            </a:r>
            <a:r>
              <a:rPr lang="ru-RU" sz="2100" u="sng" dirty="0" smtClean="0">
                <a:solidFill>
                  <a:prstClr val="white"/>
                </a:solidFill>
              </a:rPr>
              <a:t>одно </a:t>
            </a:r>
            <a:r>
              <a:rPr lang="ru-RU" sz="2100" u="sng" dirty="0">
                <a:solidFill>
                  <a:prstClr val="white"/>
                </a:solidFill>
              </a:rPr>
              <a:t>мероприятие или комплекс мероприятий</a:t>
            </a:r>
            <a:r>
              <a:rPr lang="ru-RU" sz="2100" dirty="0">
                <a:solidFill>
                  <a:prstClr val="white"/>
                </a:solidFill>
              </a:rPr>
              <a:t>, предпринятых для решения </a:t>
            </a:r>
            <a:r>
              <a:rPr lang="ru-RU" sz="2100">
                <a:solidFill>
                  <a:prstClr val="white"/>
                </a:solidFill>
              </a:rPr>
              <a:t>какой-либо </a:t>
            </a:r>
            <a:r>
              <a:rPr lang="ru-RU" sz="2100" smtClean="0">
                <a:solidFill>
                  <a:prstClr val="white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schemeClr val="bg1"/>
                </a:solidFill>
              </a:rPr>
              <a:t>Мероприятия </a:t>
            </a:r>
            <a:r>
              <a:rPr lang="ru-RU" sz="2100">
                <a:solidFill>
                  <a:schemeClr val="bg1"/>
                </a:solidFill>
              </a:rPr>
              <a:t>должны быть проведены </a:t>
            </a:r>
            <a:r>
              <a:rPr lang="ru-RU" sz="2100" u="sng">
                <a:solidFill>
                  <a:schemeClr val="bg1"/>
                </a:solidFill>
              </a:rPr>
              <a:t>в течение двух календарных лет </a:t>
            </a:r>
            <a:r>
              <a:rPr lang="ru-RU" sz="2100">
                <a:solidFill>
                  <a:schemeClr val="bg1"/>
                </a:solidFill>
              </a:rPr>
              <a:t>до даты подачи заявки </a:t>
            </a:r>
            <a:endParaRPr lang="ru-RU" sz="21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schemeClr val="bg1"/>
                </a:solidFill>
              </a:rPr>
              <a:t>Мероприятия должны </a:t>
            </a:r>
            <a:r>
              <a:rPr lang="ru-RU" sz="2100" u="sng" smtClean="0">
                <a:solidFill>
                  <a:schemeClr val="bg1"/>
                </a:solidFill>
              </a:rPr>
              <a:t>соответствовать тематике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schemeClr val="bg1"/>
                </a:solidFill>
              </a:rPr>
              <a:t>Заявки на федеральный этап принимаются </a:t>
            </a:r>
            <a:r>
              <a:rPr lang="ru-RU" sz="2100" u="sng" smtClean="0">
                <a:solidFill>
                  <a:schemeClr val="bg1"/>
                </a:solidFill>
              </a:rPr>
              <a:t>до 20 августа </a:t>
            </a:r>
            <a:r>
              <a:rPr lang="ru-RU" sz="2100" smtClean="0">
                <a:solidFill>
                  <a:schemeClr val="bg1"/>
                </a:solidFill>
              </a:rPr>
              <a:t>2022 г.</a:t>
            </a:r>
            <a:r>
              <a:rPr lang="ru-RU" sz="2100">
                <a:solidFill>
                  <a:schemeClr val="bg1"/>
                </a:solidFill>
              </a:rPr>
              <a:t> </a:t>
            </a:r>
            <a:endParaRPr lang="ru-RU" sz="21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00" smtClean="0">
                <a:solidFill>
                  <a:schemeClr val="bg1"/>
                </a:solidFill>
              </a:rPr>
              <a:t>      в </a:t>
            </a:r>
            <a:r>
              <a:rPr lang="ru-RU" sz="2100">
                <a:solidFill>
                  <a:schemeClr val="bg1"/>
                </a:solidFill>
              </a:rPr>
              <a:t>бумажном и </a:t>
            </a:r>
            <a:r>
              <a:rPr lang="ru-RU" sz="2100" u="sng">
                <a:solidFill>
                  <a:schemeClr val="bg1"/>
                </a:solidFill>
              </a:rPr>
              <a:t>электронном</a:t>
            </a:r>
            <a:r>
              <a:rPr lang="ru-RU" sz="2100">
                <a:solidFill>
                  <a:schemeClr val="bg1"/>
                </a:solidFill>
              </a:rPr>
              <a:t> виде  в форматах </a:t>
            </a:r>
            <a:r>
              <a:rPr lang="en-US" sz="2100">
                <a:solidFill>
                  <a:schemeClr val="bg1"/>
                </a:solidFill>
              </a:rPr>
              <a:t>.doc </a:t>
            </a:r>
            <a:r>
              <a:rPr lang="ru-RU" sz="2100">
                <a:solidFill>
                  <a:schemeClr val="bg1"/>
                </a:solidFill>
              </a:rPr>
              <a:t>и </a:t>
            </a:r>
            <a:r>
              <a:rPr lang="en-US" sz="2100">
                <a:solidFill>
                  <a:schemeClr val="bg1"/>
                </a:solidFill>
              </a:rPr>
              <a:t>.</a:t>
            </a:r>
            <a:r>
              <a:rPr lang="en-US" sz="2100" smtClean="0">
                <a:solidFill>
                  <a:schemeClr val="bg1"/>
                </a:solidFill>
              </a:rPr>
              <a:t>ppt</a:t>
            </a:r>
            <a:endParaRPr lang="ru-RU" sz="21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schemeClr val="bg1"/>
                </a:solidFill>
              </a:rPr>
              <a:t>Наименование </a:t>
            </a:r>
            <a:r>
              <a:rPr lang="ru-RU" sz="2100">
                <a:solidFill>
                  <a:schemeClr val="bg1"/>
                </a:solidFill>
              </a:rPr>
              <a:t>файла: «ГП_Нефтекамск_Башкортостан</a:t>
            </a:r>
            <a:r>
              <a:rPr lang="ru-RU" sz="2100" smtClean="0">
                <a:solidFill>
                  <a:schemeClr val="bg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smtClean="0">
                <a:solidFill>
                  <a:schemeClr val="bg1"/>
                </a:solidFill>
              </a:rPr>
              <a:t>Что можно сделать сегодня: </a:t>
            </a:r>
          </a:p>
          <a:p>
            <a:pPr marL="0" indent="0">
              <a:buNone/>
            </a:pPr>
            <a:r>
              <a:rPr lang="ru-RU" sz="2100">
                <a:solidFill>
                  <a:schemeClr val="bg1"/>
                </a:solidFill>
              </a:rPr>
              <a:t>	</a:t>
            </a:r>
            <a:r>
              <a:rPr lang="ru-RU" sz="1800" i="1" smtClean="0">
                <a:solidFill>
                  <a:schemeClr val="bg1"/>
                </a:solidFill>
              </a:rPr>
              <a:t>«Календарь событий» Государственной информационной 	системы мониторинга; </a:t>
            </a:r>
          </a:p>
          <a:p>
            <a:pPr marL="0" indent="0">
              <a:buNone/>
            </a:pPr>
            <a:r>
              <a:rPr lang="ru-RU" sz="1800" i="1" smtClean="0">
                <a:solidFill>
                  <a:schemeClr val="bg1"/>
                </a:solidFill>
              </a:rPr>
              <a:t>	публикации, </a:t>
            </a:r>
          </a:p>
          <a:p>
            <a:pPr marL="0" indent="0">
              <a:buNone/>
            </a:pPr>
            <a:r>
              <a:rPr lang="ru-RU" sz="1800" i="1" smtClean="0">
                <a:solidFill>
                  <a:schemeClr val="bg1"/>
                </a:solidFill>
              </a:rPr>
              <a:t>	информационное сопровождение </a:t>
            </a:r>
            <a:endParaRPr lang="en-US" sz="1800" i="1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8194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Подготовка заявки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42126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894584" cy="47987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u="sng" smtClean="0">
                <a:solidFill>
                  <a:prstClr val="white"/>
                </a:solidFill>
              </a:rPr>
              <a:t>Презентация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00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25 </a:t>
            </a:r>
            <a:r>
              <a:rPr lang="ru-RU" sz="2000">
                <a:solidFill>
                  <a:schemeClr val="bg1"/>
                </a:solidFill>
              </a:rPr>
              <a:t>- 30 </a:t>
            </a:r>
            <a:r>
              <a:rPr lang="ru-RU" sz="2000" smtClean="0">
                <a:solidFill>
                  <a:schemeClr val="bg1"/>
                </a:solidFill>
              </a:rPr>
              <a:t>слайдов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не </a:t>
            </a:r>
            <a:r>
              <a:rPr lang="ru-RU" sz="2000">
                <a:solidFill>
                  <a:schemeClr val="bg1"/>
                </a:solidFill>
              </a:rPr>
              <a:t>дублирует, а иллюстрирует «Сведения...» </a:t>
            </a:r>
            <a:endParaRPr lang="ru-RU" sz="200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не </a:t>
            </a:r>
            <a:r>
              <a:rPr lang="ru-RU" sz="2000">
                <a:solidFill>
                  <a:schemeClr val="bg1"/>
                </a:solidFill>
              </a:rPr>
              <a:t>стоит давать несколько однотипных фотографий с одного </a:t>
            </a:r>
            <a:r>
              <a:rPr lang="ru-RU" sz="2000" smtClean="0">
                <a:solidFill>
                  <a:schemeClr val="bg1"/>
                </a:solidFill>
              </a:rPr>
              <a:t>мероприятия</a:t>
            </a:r>
            <a:endParaRPr lang="ru-RU" sz="200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>
                <a:solidFill>
                  <a:schemeClr val="bg1"/>
                </a:solidFill>
              </a:rPr>
              <a:t>к фотографиям рекомендуется сделать расширенные </a:t>
            </a:r>
            <a:r>
              <a:rPr lang="ru-RU" sz="2000" smtClean="0">
                <a:solidFill>
                  <a:schemeClr val="bg1"/>
                </a:solidFill>
              </a:rPr>
              <a:t>подписи </a:t>
            </a:r>
            <a:endParaRPr lang="ru-RU" sz="200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можно использовать </a:t>
            </a:r>
            <a:r>
              <a:rPr lang="ru-RU" sz="2000">
                <a:solidFill>
                  <a:schemeClr val="bg1"/>
                </a:solidFill>
              </a:rPr>
              <a:t>карты, схемы, диаграммы, таблицы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схемы </a:t>
            </a:r>
            <a:r>
              <a:rPr lang="ru-RU" sz="2000">
                <a:solidFill>
                  <a:schemeClr val="bg1"/>
                </a:solidFill>
              </a:rPr>
              <a:t>должны прояснять ситуацию, </a:t>
            </a:r>
            <a:r>
              <a:rPr lang="ru-RU" sz="2000" smtClean="0">
                <a:solidFill>
                  <a:schemeClr val="bg1"/>
                </a:solidFill>
              </a:rPr>
              <a:t> а </a:t>
            </a:r>
            <a:r>
              <a:rPr lang="ru-RU" sz="2000">
                <a:solidFill>
                  <a:schemeClr val="bg1"/>
                </a:solidFill>
              </a:rPr>
              <a:t>не запутывать.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smtClean="0">
                <a:solidFill>
                  <a:schemeClr val="bg1"/>
                </a:solidFill>
              </a:rPr>
              <a:t>Не </a:t>
            </a:r>
            <a:r>
              <a:rPr lang="ru-RU" sz="2000">
                <a:solidFill>
                  <a:schemeClr val="bg1"/>
                </a:solidFill>
              </a:rPr>
              <a:t>использовать видео и флеш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1084338"/>
            <a:ext cx="38884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сведения по муниципальному образованию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 участника, сведения о населении, миграционной ситуации, этническом составе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000" b="0" i="0" u="sng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 практики:</a:t>
            </a:r>
            <a:endParaRPr kumimoji="0" lang="ru-RU" sz="20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 и задачи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Краткое описание («дорожная карта»)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37" y="1268760"/>
            <a:ext cx="8199163" cy="4612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973" y="53158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Выбор мероприятия</a:t>
            </a:r>
            <a:endParaRPr lang="ru-RU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90" y="5325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Выбор мероприятия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0" y="1340768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872" y="3963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Выбор мероприятия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" y="1238995"/>
            <a:ext cx="8252489" cy="46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9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89FF8-902A-4067-B4D4-65E594D52E2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http://fadn.gov.ru/system/attachments/attaches/000/026/200/original/FADN_Logo-02.jpg?14440377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0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2225" y="51980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Выбор мероприятия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1" y="1343966"/>
            <a:ext cx="6768752" cy="50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6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24027</TotalTime>
  <Words>504</Words>
  <Application>Microsoft Office PowerPoint</Application>
  <PresentationFormat>Экран (4:3)</PresentationFormat>
  <Paragraphs>232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Tahoma</vt:lpstr>
      <vt:lpstr>Verdana</vt:lpstr>
      <vt:lpstr>Wingdings</vt:lpstr>
      <vt:lpstr>Тема Office</vt:lpstr>
      <vt:lpstr>Специальное оформление</vt:lpstr>
      <vt:lpstr>Всероссийский конкурс  «Лучшая муниципальная практика»   номинация  «Укрепление межнационального мира и согласия,  реализация иных мероприятий  в сфере национальной политики  на муниципальном уровне»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С.Б. Бережкова</cp:lastModifiedBy>
  <cp:revision>503</cp:revision>
  <cp:lastPrinted>2021-02-24T10:10:14Z</cp:lastPrinted>
  <dcterms:created xsi:type="dcterms:W3CDTF">2017-03-20T07:01:06Z</dcterms:created>
  <dcterms:modified xsi:type="dcterms:W3CDTF">2022-07-21T12:46:46Z</dcterms:modified>
</cp:coreProperties>
</file>