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1"/>
  </p:notesMasterIdLst>
  <p:handoutMasterIdLst>
    <p:handoutMasterId r:id="rId12"/>
  </p:handoutMasterIdLst>
  <p:sldIdLst>
    <p:sldId id="257" r:id="rId3"/>
    <p:sldId id="266" r:id="rId4"/>
    <p:sldId id="273" r:id="rId5"/>
    <p:sldId id="268" r:id="rId6"/>
    <p:sldId id="274" r:id="rId7"/>
    <p:sldId id="270" r:id="rId8"/>
    <p:sldId id="275" r:id="rId9"/>
    <p:sldId id="276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FAB-44F3-AF55-36F20FFE1C5E}"/>
                </c:ext>
              </c:extLst>
            </c:dLbl>
            <c:dLbl>
              <c:idx val="10"/>
              <c:layout>
                <c:manualLayout>
                  <c:x val="-8.74612157715022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45-41D9-AA9B-9CF64CD2D5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Верхняя Пышма</c:v>
                </c:pt>
                <c:pt idx="1">
                  <c:v>Екатеринбург</c:v>
                </c:pt>
                <c:pt idx="2">
                  <c:v>Среднеуральск</c:v>
                </c:pt>
                <c:pt idx="3">
                  <c:v>Арамиль</c:v>
                </c:pt>
                <c:pt idx="4">
                  <c:v>Ревда</c:v>
                </c:pt>
                <c:pt idx="5">
                  <c:v>Заречный</c:v>
                </c:pt>
                <c:pt idx="6">
                  <c:v>Полевской</c:v>
                </c:pt>
                <c:pt idx="7">
                  <c:v>Первоуральск</c:v>
                </c:pt>
                <c:pt idx="8">
                  <c:v>Белоярский</c:v>
                </c:pt>
                <c:pt idx="9">
                  <c:v>Сысерть</c:v>
                </c:pt>
                <c:pt idx="10">
                  <c:v>Верхнее Дуброво</c:v>
                </c:pt>
                <c:pt idx="11">
                  <c:v>Дегтярск</c:v>
                </c:pt>
                <c:pt idx="12">
                  <c:v>Березовский</c:v>
                </c:pt>
              </c:strCache>
            </c:strRef>
          </c:cat>
          <c:val>
            <c:numRef>
              <c:f>Лист1!$B$2:$B$14</c:f>
              <c:numCache>
                <c:formatCode>#,##0</c:formatCode>
                <c:ptCount val="13"/>
                <c:pt idx="0">
                  <c:v>58011.8</c:v>
                </c:pt>
                <c:pt idx="1">
                  <c:v>54596.2</c:v>
                </c:pt>
                <c:pt idx="2">
                  <c:v>44022.9</c:v>
                </c:pt>
                <c:pt idx="3">
                  <c:v>43671.5</c:v>
                </c:pt>
                <c:pt idx="4">
                  <c:v>41891.4</c:v>
                </c:pt>
                <c:pt idx="5">
                  <c:v>40788.300000000003</c:v>
                </c:pt>
                <c:pt idx="6">
                  <c:v>40778.800000000003</c:v>
                </c:pt>
                <c:pt idx="7">
                  <c:v>39470.300000000003</c:v>
                </c:pt>
                <c:pt idx="8">
                  <c:v>38311.9</c:v>
                </c:pt>
                <c:pt idx="9">
                  <c:v>35891.599999999999</c:v>
                </c:pt>
                <c:pt idx="10">
                  <c:v>35328.6</c:v>
                </c:pt>
                <c:pt idx="11">
                  <c:v>31098.6</c:v>
                </c:pt>
                <c:pt idx="12">
                  <c:v>30707.9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AB-44F3-AF55-36F20FFE1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2592928"/>
        <c:axId val="272591616"/>
      </c:barChart>
      <c:catAx>
        <c:axId val="272592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272591616"/>
        <c:crosses val="autoZero"/>
        <c:auto val="1"/>
        <c:lblAlgn val="ctr"/>
        <c:lblOffset val="100"/>
        <c:noMultiLvlLbl val="0"/>
      </c:catAx>
      <c:valAx>
        <c:axId val="272591616"/>
        <c:scaling>
          <c:orientation val="minMax"/>
          <c:max val="6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27259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ACFD7-500A-4DB5-AAEA-EE5D95A2A6E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EA316-AA22-43C2-BA37-908D9BE3A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2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8ED3E-71C5-4D76-AF00-7659C24481F8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DB5E6-79AE-4571-9312-5CECB4F3E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86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DB5E6-79AE-4571-9312-5CECB4F3ED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DB5E6-79AE-4571-9312-5CECB4F3ED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1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931E-91AD-4835-9650-826580E15FB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2602-AC7B-43FE-A2E3-C3A6AA298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6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931E-91AD-4835-9650-826580E15FB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2602-AC7B-43FE-A2E3-C3A6AA298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2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931E-91AD-4835-9650-826580E15FB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2602-AC7B-43FE-A2E3-C3A6AA298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59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95701" y="1892302"/>
            <a:ext cx="8064500" cy="1536700"/>
          </a:xfrm>
        </p:spPr>
        <p:txBody>
          <a:bodyPr lIns="0" rIns="0"/>
          <a:lstStyle>
            <a:lvl1pPr algn="r">
              <a:defRPr sz="4400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695701" y="3429002"/>
            <a:ext cx="8064500" cy="177619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655842" y="5205199"/>
            <a:ext cx="7104361" cy="129720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>
              <a:buNone/>
              <a:defRPr sz="16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dirty="0" smtClean="0"/>
              <a:t>Дополнительный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309862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95701" y="1892302"/>
            <a:ext cx="8064500" cy="1536700"/>
          </a:xfrm>
        </p:spPr>
        <p:txBody>
          <a:bodyPr lIns="0" rIns="0"/>
          <a:lstStyle>
            <a:lvl1pPr algn="r">
              <a:defRPr sz="4400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695701" y="3429002"/>
            <a:ext cx="8064500" cy="177619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655842" y="5205199"/>
            <a:ext cx="7104361" cy="129720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>
              <a:buNone/>
              <a:defRPr sz="16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dirty="0" smtClean="0"/>
              <a:t>Дополнительный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59201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51586" y="1892304"/>
            <a:ext cx="9408617" cy="2738735"/>
          </a:xfrm>
        </p:spPr>
        <p:txBody>
          <a:bodyPr lIns="0" rIns="0"/>
          <a:lstStyle>
            <a:lvl1pPr algn="r">
              <a:defRPr sz="4400" baseline="0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11280576" y="6166886"/>
            <a:ext cx="540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E2C761D-DD7F-40DB-B5A5-4965E99050F2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4282-80DC-4E84-84CB-5AAEE16C2E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11280576" y="6166886"/>
            <a:ext cx="540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E2C761D-DD7F-40DB-B5A5-4965E99050F2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025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AE4282-80DC-4E84-84CB-5AAEE16C2E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2C761D-DD7F-40DB-B5A5-4965E99050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5" y="980017"/>
            <a:ext cx="11425767" cy="51371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6152129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87490" y="260652"/>
            <a:ext cx="10272713" cy="719369"/>
          </a:xfrm>
        </p:spPr>
        <p:txBody>
          <a:bodyPr lIns="0" rIns="0">
            <a:no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AE4282-80DC-4E84-84CB-5AAEE16C2E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2C761D-DD7F-40DB-B5A5-4965E99050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Объект 22"/>
          <p:cNvSpPr>
            <a:spLocks noGrp="1"/>
          </p:cNvSpPr>
          <p:nvPr>
            <p:ph sz="quarter" idx="17" hasCustomPrompt="1"/>
          </p:nvPr>
        </p:nvSpPr>
        <p:spPr>
          <a:xfrm>
            <a:off x="334435" y="980017"/>
            <a:ext cx="11425767" cy="51371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 или объект</a:t>
            </a:r>
          </a:p>
        </p:txBody>
      </p:sp>
    </p:spTree>
    <p:extLst>
      <p:ext uri="{BB962C8B-B14F-4D97-AF65-F5344CB8AC3E}">
        <p14:creationId xmlns:p14="http://schemas.microsoft.com/office/powerpoint/2010/main" val="413688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334437" y="980017"/>
            <a:ext cx="5568951" cy="5137149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AE4282-80DC-4E84-84CB-5AAEE16C2E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E2C761D-DD7F-40DB-B5A5-4965E99050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quarter" idx="19" hasCustomPrompt="1"/>
          </p:nvPr>
        </p:nvSpPr>
        <p:spPr>
          <a:xfrm>
            <a:off x="6096002" y="980016"/>
            <a:ext cx="5664201" cy="24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 или объект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20" hasCustomPrompt="1"/>
          </p:nvPr>
        </p:nvSpPr>
        <p:spPr>
          <a:xfrm>
            <a:off x="6096002" y="3621167"/>
            <a:ext cx="5664201" cy="249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 или объект</a:t>
            </a:r>
          </a:p>
        </p:txBody>
      </p:sp>
    </p:spTree>
    <p:extLst>
      <p:ext uri="{BB962C8B-B14F-4D97-AF65-F5344CB8AC3E}">
        <p14:creationId xmlns:p14="http://schemas.microsoft.com/office/powerpoint/2010/main" val="249091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4" y="980019"/>
            <a:ext cx="4286255" cy="4550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34434" y="1435104"/>
            <a:ext cx="4286255" cy="468206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None/>
              <a:defRPr sz="16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4282-80DC-4E84-84CB-5AAEE16C2E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3" hasCustomPrompt="1"/>
          </p:nvPr>
        </p:nvSpPr>
        <p:spPr>
          <a:xfrm>
            <a:off x="4751920" y="260351"/>
            <a:ext cx="7008283" cy="585681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 или объект</a:t>
            </a:r>
          </a:p>
        </p:txBody>
      </p:sp>
    </p:spTree>
    <p:extLst>
      <p:ext uri="{BB962C8B-B14F-4D97-AF65-F5344CB8AC3E}">
        <p14:creationId xmlns:p14="http://schemas.microsoft.com/office/powerpoint/2010/main" val="298607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47C0-5F7F-43A5-8B98-C76DDA4EF4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334434" y="980017"/>
            <a:ext cx="5617551" cy="51371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 или объект</a:t>
            </a:r>
            <a:endParaRPr lang="ru-RU" dirty="0"/>
          </a:p>
        </p:txBody>
      </p:sp>
      <p:sp>
        <p:nvSpPr>
          <p:cNvPr id="11" name="Объект 9"/>
          <p:cNvSpPr>
            <a:spLocks noGrp="1"/>
          </p:cNvSpPr>
          <p:nvPr>
            <p:ph sz="quarter" idx="14" hasCustomPrompt="1"/>
          </p:nvPr>
        </p:nvSpPr>
        <p:spPr>
          <a:xfrm>
            <a:off x="6240017" y="980017"/>
            <a:ext cx="5520185" cy="51371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 или 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76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931E-91AD-4835-9650-826580E15FB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2602-AC7B-43FE-A2E3-C3A6AA298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4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Фот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95600" y="5061183"/>
            <a:ext cx="72008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Подпись к фото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95600" y="5637380"/>
            <a:ext cx="7200800" cy="47978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dirty="0" smtClean="0"/>
              <a:t>Дополнительный текст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24B4-E7F9-4A8E-8288-1560AE65FB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2496000" y="260351"/>
            <a:ext cx="7200000" cy="480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1"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94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фото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5" y="4629135"/>
            <a:ext cx="552154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Подпись к фото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334435" y="980017"/>
            <a:ext cx="5520000" cy="364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1"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42910" y="5205202"/>
            <a:ext cx="5513065" cy="91196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dirty="0" smtClean="0"/>
              <a:t>Дополнительный текст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24B4-E7F9-4A8E-8288-1560AE65FB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6247138" y="5205202"/>
            <a:ext cx="5513065" cy="91196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dirty="0" smtClean="0"/>
              <a:t>Дополнительный текст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6240017" y="4629133"/>
            <a:ext cx="5520185" cy="5664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ru-RU" sz="2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69987" indent="0">
              <a:buNone/>
              <a:defRPr/>
            </a:lvl2pPr>
            <a:lvl3pPr marL="719965" indent="0">
              <a:buNone/>
              <a:defRPr/>
            </a:lvl3pPr>
          </a:lstStyle>
          <a:p>
            <a:pPr lvl="0"/>
            <a:r>
              <a:rPr lang="ru-RU" dirty="0" smtClean="0"/>
              <a:t>Подпись к фото</a:t>
            </a:r>
          </a:p>
        </p:txBody>
      </p:sp>
      <p:sp>
        <p:nvSpPr>
          <p:cNvPr id="8" name="Рисунок 2"/>
          <p:cNvSpPr>
            <a:spLocks noGrp="1"/>
          </p:cNvSpPr>
          <p:nvPr>
            <p:ph type="pic" idx="13" hasCustomPrompt="1"/>
          </p:nvPr>
        </p:nvSpPr>
        <p:spPr>
          <a:xfrm>
            <a:off x="6240201" y="980017"/>
            <a:ext cx="5520000" cy="364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1"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81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334435" y="980017"/>
            <a:ext cx="3600000" cy="240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1"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24B4-E7F9-4A8E-8288-1560AE65FB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idx="18" hasCustomPrompt="1"/>
          </p:nvPr>
        </p:nvSpPr>
        <p:spPr>
          <a:xfrm>
            <a:off x="4296000" y="980017"/>
            <a:ext cx="3600000" cy="240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0" bIns="45720" rtlCol="0" anchor="ctr" anchorCtr="1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9" name="Рисунок 2"/>
          <p:cNvSpPr>
            <a:spLocks noGrp="1"/>
          </p:cNvSpPr>
          <p:nvPr>
            <p:ph type="pic" idx="20" hasCustomPrompt="1"/>
          </p:nvPr>
        </p:nvSpPr>
        <p:spPr>
          <a:xfrm>
            <a:off x="334435" y="3717299"/>
            <a:ext cx="3600000" cy="240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0" bIns="45720" rtlCol="0" anchor="ctr" anchorCtr="1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21" hasCustomPrompt="1"/>
          </p:nvPr>
        </p:nvSpPr>
        <p:spPr>
          <a:xfrm>
            <a:off x="4296000" y="3717299"/>
            <a:ext cx="3600000" cy="240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0" bIns="45720" rtlCol="0" anchor="ctr" anchorCtr="1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1" name="Рисунок 2"/>
          <p:cNvSpPr>
            <a:spLocks noGrp="1"/>
          </p:cNvSpPr>
          <p:nvPr>
            <p:ph type="pic" idx="22" hasCustomPrompt="1"/>
          </p:nvPr>
        </p:nvSpPr>
        <p:spPr>
          <a:xfrm>
            <a:off x="8136292" y="3715744"/>
            <a:ext cx="3600000" cy="240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0" bIns="45720" rtlCol="0" anchor="ctr" anchorCtr="1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8" name="Рисунок 2"/>
          <p:cNvSpPr>
            <a:spLocks noGrp="1"/>
          </p:cNvSpPr>
          <p:nvPr>
            <p:ph type="pic" idx="19" hasCustomPrompt="1"/>
          </p:nvPr>
        </p:nvSpPr>
        <p:spPr>
          <a:xfrm>
            <a:off x="8136292" y="978463"/>
            <a:ext cx="3600000" cy="240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0" bIns="45720" rtlCol="0" anchor="ctr" anchorCtr="1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12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Фото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38" hasCustomPrompt="1"/>
          </p:nvPr>
        </p:nvSpPr>
        <p:spPr>
          <a:xfrm>
            <a:off x="334435" y="980019"/>
            <a:ext cx="3408000" cy="51371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Фото</a:t>
            </a:r>
            <a:endParaRPr lang="en-GB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98AE4282-80DC-4E84-84CB-5AAEE16C2E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CE2C761D-DD7F-40DB-B5A5-4965E99050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6" hasCustomPrompt="1"/>
          </p:nvPr>
        </p:nvSpPr>
        <p:spPr>
          <a:xfrm>
            <a:off x="3935760" y="980021"/>
            <a:ext cx="3408000" cy="51371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Фото</a:t>
            </a:r>
            <a:endParaRPr lang="en-GB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47" hasCustomPrompt="1"/>
          </p:nvPr>
        </p:nvSpPr>
        <p:spPr>
          <a:xfrm>
            <a:off x="7536162" y="3764195"/>
            <a:ext cx="4224041" cy="23529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Фото</a:t>
            </a:r>
            <a:endParaRPr lang="en-GB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42" hasCustomPrompt="1"/>
          </p:nvPr>
        </p:nvSpPr>
        <p:spPr>
          <a:xfrm>
            <a:off x="7536201" y="980021"/>
            <a:ext cx="4224000" cy="2592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Фото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13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идеорол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6"/>
          <p:cNvSpPr>
            <a:spLocks noGrp="1"/>
          </p:cNvSpPr>
          <p:nvPr>
            <p:ph type="media" sz="quarter" idx="16" hasCustomPrompt="1"/>
          </p:nvPr>
        </p:nvSpPr>
        <p:spPr>
          <a:xfrm>
            <a:off x="334434" y="980017"/>
            <a:ext cx="11425767" cy="51371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Видеоролик</a:t>
            </a:r>
            <a:endParaRPr lang="en-GB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87490" y="260652"/>
            <a:ext cx="10272713" cy="719369"/>
          </a:xfrm>
        </p:spPr>
        <p:txBody>
          <a:bodyPr lIns="0" rIns="0">
            <a:no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8AE4282-80DC-4E84-84CB-5AAEE16C2E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E2C761D-DD7F-40DB-B5A5-4965E99050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1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идеоролик во весь экра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6"/>
          <p:cNvSpPr>
            <a:spLocks noGrp="1"/>
          </p:cNvSpPr>
          <p:nvPr>
            <p:ph type="media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Видеоролик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2431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 с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4282-80DC-4E84-84CB-5AAEE16C2E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717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4282-80DC-4E84-84CB-5AAEE16C2E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268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931E-91AD-4835-9650-826580E15FB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2602-AC7B-43FE-A2E3-C3A6AA298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931E-91AD-4835-9650-826580E15FB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2602-AC7B-43FE-A2E3-C3A6AA298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4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931E-91AD-4835-9650-826580E15FB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2602-AC7B-43FE-A2E3-C3A6AA298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9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931E-91AD-4835-9650-826580E15FB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2602-AC7B-43FE-A2E3-C3A6AA298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0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931E-91AD-4835-9650-826580E15FB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2602-AC7B-43FE-A2E3-C3A6AA298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8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931E-91AD-4835-9650-826580E15FB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2602-AC7B-43FE-A2E3-C3A6AA298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9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931E-91AD-4835-9650-826580E15FB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2602-AC7B-43FE-A2E3-C3A6AA298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57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8931E-91AD-4835-9650-826580E15FB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32602-AC7B-43FE-A2E3-C3A6AA298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8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90" y="260353"/>
            <a:ext cx="10272713" cy="7196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36115" y="6357328"/>
            <a:ext cx="105536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4282-80DC-4E84-84CB-5AAEE16C2E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91477" y="6357328"/>
            <a:ext cx="7392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14240" y="6165770"/>
            <a:ext cx="54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761D-DD7F-40DB-B5A5-4965E99050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10554" y="980017"/>
            <a:ext cx="11449647" cy="51371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Текст второго уровня</a:t>
            </a:r>
          </a:p>
          <a:p>
            <a:pPr lvl="2"/>
            <a:r>
              <a:rPr lang="ru-RU" dirty="0" smtClean="0"/>
              <a:t>Текст третьего уровня</a:t>
            </a:r>
          </a:p>
          <a:p>
            <a:pPr lvl="3"/>
            <a:r>
              <a:rPr lang="ru-RU" dirty="0" smtClean="0"/>
              <a:t>Текст четвёртого уровня</a:t>
            </a:r>
          </a:p>
          <a:p>
            <a:pPr lvl="4"/>
            <a:r>
              <a:rPr lang="ru-RU" dirty="0" smtClean="0"/>
              <a:t>Текст пятого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11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354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978" indent="-17999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9956" indent="-179992" algn="l" defTabSz="914354" rtl="0" eaLnBrk="1" latinLnBrk="0" hangingPunct="1">
        <a:spcBef>
          <a:spcPct val="20000"/>
        </a:spcBef>
        <a:buFont typeface="Symbol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indent="0" algn="l" defTabSz="914354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indent="0" algn="l" defTabSz="914354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692644" y="2109121"/>
            <a:ext cx="8064500" cy="177619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Развитие экономики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на территории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«Большого Екатеринбурга»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712677" y="5175008"/>
            <a:ext cx="5676352" cy="97290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Symbol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Глава Екатеринбурга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Высокинский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Александр Геннадьевич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1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1219140"/>
            <a:fld id="{98AE4282-80DC-4E84-84CB-5AAEE16C2EF2}" type="datetime1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40"/>
              <a:t>06.11.2020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40"/>
            <a:fld id="{CE2C761D-DD7F-40DB-B5A5-4965E99050F2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40"/>
              <a:t>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1990725" y="0"/>
            <a:ext cx="9096375" cy="46412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40"/>
            <a:r>
              <a:rPr lang="ru-RU" sz="2400" b="1" dirty="0" smtClean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  <a:t>Состав </a:t>
            </a:r>
            <a:r>
              <a:rPr lang="ru-RU" sz="2400" b="1" dirty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  <a:t>Екатеринбургской агломерации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7191" t="22273" r="37242" b="6421"/>
          <a:stretch/>
        </p:blipFill>
        <p:spPr>
          <a:xfrm>
            <a:off x="4779082" y="630284"/>
            <a:ext cx="7187248" cy="60921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454146" y="1191073"/>
            <a:ext cx="479884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Bookman Old Style" panose="02050604050505020204" pitchFamily="18" charset="0"/>
              </a:rPr>
              <a:t>1 - Полевской ГО,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Bookman Old Style" panose="02050604050505020204" pitchFamily="18" charset="0"/>
              </a:rPr>
              <a:t>2 - ГО </a:t>
            </a:r>
            <a:r>
              <a:rPr lang="ru-RU" dirty="0">
                <a:latin typeface="Bookman Old Style" panose="02050604050505020204" pitchFamily="18" charset="0"/>
              </a:rPr>
              <a:t>Среднеуральск,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Bookman Old Style" panose="02050604050505020204" pitchFamily="18" charset="0"/>
              </a:rPr>
              <a:t>3 - ГО </a:t>
            </a:r>
            <a:r>
              <a:rPr lang="ru-RU" dirty="0">
                <a:latin typeface="Bookman Old Style" panose="02050604050505020204" pitchFamily="18" charset="0"/>
              </a:rPr>
              <a:t>Ревда,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Bookman Old Style" panose="02050604050505020204" pitchFamily="18" charset="0"/>
              </a:rPr>
              <a:t>4 - ГО </a:t>
            </a:r>
            <a:r>
              <a:rPr lang="ru-RU" dirty="0">
                <a:latin typeface="Bookman Old Style" panose="02050604050505020204" pitchFamily="18" charset="0"/>
              </a:rPr>
              <a:t>Верхнее Дуброво,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Bookman Old Style" panose="02050604050505020204" pitchFamily="18" charset="0"/>
              </a:rPr>
              <a:t>5 - ГО </a:t>
            </a:r>
            <a:r>
              <a:rPr lang="ru-RU" dirty="0">
                <a:latin typeface="Bookman Old Style" panose="02050604050505020204" pitchFamily="18" charset="0"/>
              </a:rPr>
              <a:t>Верхняя Пышма,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Bookman Old Style" panose="02050604050505020204" pitchFamily="18" charset="0"/>
              </a:rPr>
              <a:t>6 - ГО </a:t>
            </a:r>
            <a:r>
              <a:rPr lang="ru-RU" dirty="0">
                <a:latin typeface="Bookman Old Style" panose="02050604050505020204" pitchFamily="18" charset="0"/>
              </a:rPr>
              <a:t>Заречный,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Bookman Old Style" panose="02050604050505020204" pitchFamily="18" charset="0"/>
              </a:rPr>
              <a:t>7 - </a:t>
            </a:r>
            <a:r>
              <a:rPr lang="ru-RU" dirty="0" err="1" smtClean="0">
                <a:latin typeface="Bookman Old Style" panose="02050604050505020204" pitchFamily="18" charset="0"/>
              </a:rPr>
              <a:t>Арамильский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ГО,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Bookman Old Style" panose="02050604050505020204" pitchFamily="18" charset="0"/>
              </a:rPr>
              <a:t>8 - Белоярский ГО,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Bookman Old Style" panose="02050604050505020204" pitchFamily="18" charset="0"/>
              </a:rPr>
              <a:t>9 - Березовский </a:t>
            </a:r>
            <a:r>
              <a:rPr lang="ru-RU" dirty="0">
                <a:latin typeface="Bookman Old Style" panose="02050604050505020204" pitchFamily="18" charset="0"/>
              </a:rPr>
              <a:t>ГО,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Bookman Old Style" panose="02050604050505020204" pitchFamily="18" charset="0"/>
              </a:rPr>
              <a:t>10 - ГО </a:t>
            </a:r>
            <a:r>
              <a:rPr lang="ru-RU" dirty="0">
                <a:latin typeface="Bookman Old Style" panose="02050604050505020204" pitchFamily="18" charset="0"/>
              </a:rPr>
              <a:t>Дегтярск,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Bookman Old Style" panose="02050604050505020204" pitchFamily="18" charset="0"/>
              </a:rPr>
              <a:t>11 - ГО </a:t>
            </a:r>
            <a:r>
              <a:rPr lang="ru-RU" dirty="0">
                <a:latin typeface="Bookman Old Style" panose="02050604050505020204" pitchFamily="18" charset="0"/>
              </a:rPr>
              <a:t>Первоуральск,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Bookman Old Style" panose="02050604050505020204" pitchFamily="18" charset="0"/>
              </a:rPr>
              <a:t>12 – ЗАТО Уральский,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Bookman Old Style" panose="02050604050505020204" pitchFamily="18" charset="0"/>
              </a:rPr>
              <a:t>13 - </a:t>
            </a:r>
            <a:r>
              <a:rPr lang="ru-RU" dirty="0" err="1" smtClean="0">
                <a:latin typeface="Bookman Old Style" panose="02050604050505020204" pitchFamily="18" charset="0"/>
              </a:rPr>
              <a:t>Сысертский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ГО,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Bookman Old Style" panose="02050604050505020204" pitchFamily="18" charset="0"/>
              </a:rPr>
              <a:t>14 - МО «город Екатеринбург»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7566" y="5277775"/>
            <a:ext cx="3692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1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3742" y="4381500"/>
            <a:ext cx="327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3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6004" y="3676367"/>
            <a:ext cx="53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10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3832" y="2455474"/>
            <a:ext cx="5641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11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2087" y="2949536"/>
            <a:ext cx="4990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14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8620" y="5434855"/>
            <a:ext cx="5290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13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66839" y="4566166"/>
            <a:ext cx="3385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50115" y="1289876"/>
            <a:ext cx="3385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09639" y="2228893"/>
            <a:ext cx="3150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24696" y="3028197"/>
            <a:ext cx="361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05342" y="2658865"/>
            <a:ext cx="338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88068" y="1754451"/>
            <a:ext cx="3140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53122" y="3766862"/>
            <a:ext cx="338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7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76287" y="3951528"/>
            <a:ext cx="5817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12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AE4282-80DC-4E84-84CB-5AAEE16C2E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2C761D-DD7F-40DB-B5A5-4965E99050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3910" t="29743" r="46866" b="41481"/>
          <a:stretch/>
        </p:blipFill>
        <p:spPr>
          <a:xfrm>
            <a:off x="85031" y="1551711"/>
            <a:ext cx="4261390" cy="2272916"/>
          </a:xfrm>
          <a:prstGeom prst="rect">
            <a:avLst/>
          </a:prstGeom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2053477" y="96042"/>
            <a:ext cx="9096375" cy="46412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40"/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  <a:t>Основные показатели экономического развития </a:t>
            </a:r>
            <a:r>
              <a:rPr lang="ru-RU" sz="2000" b="1" dirty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  <a:t>Екатеринбургской агломерации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581" y="916957"/>
            <a:ext cx="423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Географическая структура экономики, процентов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581" y="3884719"/>
            <a:ext cx="423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Структура отгрузки, процентов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4437" t="64362" r="46887" b="4416"/>
          <a:stretch/>
        </p:blipFill>
        <p:spPr>
          <a:xfrm>
            <a:off x="85031" y="4351082"/>
            <a:ext cx="4021022" cy="23713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85679" y="689638"/>
            <a:ext cx="6049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Среднемесячная заработная плата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 крупным и средним организациям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2019 году, рублей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596684223"/>
              </p:ext>
            </p:extLst>
          </p:nvPr>
        </p:nvGraphicFramePr>
        <p:xfrm>
          <a:off x="3957911" y="1411354"/>
          <a:ext cx="7260361" cy="4997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9602453" y="1588444"/>
            <a:ext cx="2510417" cy="9269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Средняя заработная плата* по агломерации – </a:t>
            </a:r>
            <a:r>
              <a:rPr lang="ru-RU" sz="1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51 702 рубля</a:t>
            </a:r>
            <a:endParaRPr lang="ru-RU" sz="1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02452" y="2599403"/>
            <a:ext cx="2510417" cy="8709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Средняя 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заработная 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плата* 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по 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Свердловской области 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45 323 рубля</a:t>
            </a:r>
            <a:endParaRPr lang="ru-RU" sz="1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0601" y="6406675"/>
            <a:ext cx="706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* По крупным и средним организациям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2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1219140"/>
            <a:fld id="{98AE4282-80DC-4E84-84CB-5AAEE16C2EF2}" type="datetime1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40"/>
              <a:t>06.11.2020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40"/>
            <a:fld id="{CE2C761D-DD7F-40DB-B5A5-4965E99050F2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40"/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1990725" y="342900"/>
            <a:ext cx="9096375" cy="46412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40"/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  <a:t>Базовые положения</a:t>
            </a:r>
            <a:endParaRPr lang="ru-RU" sz="2800" b="1" dirty="0">
              <a:solidFill>
                <a:srgbClr val="70AD47">
                  <a:lumMod val="75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60228" y="1434032"/>
            <a:ext cx="10284072" cy="11147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Екатеринбургская агломерация сформирована объективно</a:t>
            </a:r>
            <a:endParaRPr lang="ru-RU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60228" y="3087724"/>
            <a:ext cx="10284071" cy="11147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Условие сохранения 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административно-</a:t>
            </a:r>
            <a:b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территориального 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деления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60229" y="4741416"/>
            <a:ext cx="10284070" cy="11147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Начинать 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 проработки и реализации совместных проектов развития экономики и инфраструктуры</a:t>
            </a:r>
            <a:endParaRPr lang="ru-RU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AE4282-80DC-4E84-84CB-5AAEE16C2E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2C761D-DD7F-40DB-B5A5-4965E99050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7"/>
          </p:nvPr>
        </p:nvSpPr>
        <p:spPr>
          <a:xfrm>
            <a:off x="1488090" y="316444"/>
            <a:ext cx="5029200" cy="513714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СОГЛАШЕНИЕ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 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 взаимодействии органов местного самоуправления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рамках развития Екатеринбургской городской агломерации</a:t>
            </a:r>
          </a:p>
          <a:p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3926" t="12424" r="42566" b="745"/>
          <a:stretch/>
        </p:blipFill>
        <p:spPr>
          <a:xfrm>
            <a:off x="7231886" y="203229"/>
            <a:ext cx="4624754" cy="6491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4401" t="16382" r="33524" b="18592"/>
          <a:stretch/>
        </p:blipFill>
        <p:spPr>
          <a:xfrm>
            <a:off x="1796896" y="3448960"/>
            <a:ext cx="4699472" cy="31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4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219140"/>
            <a:r>
              <a:rPr lang="ru-RU" sz="2400" b="1" dirty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  <a:t>Запросы к Федеральному закону об агломерациях </a:t>
            </a:r>
            <a:r>
              <a:rPr lang="ru-RU" sz="2400" b="1" dirty="0" smtClean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 smtClean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  <a:t>в </a:t>
            </a:r>
            <a:r>
              <a:rPr lang="ru-RU" sz="2400" b="1" dirty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  <a:t>части экономики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AE4282-80DC-4E84-84CB-5AAEE16C2E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2C761D-DD7F-40DB-B5A5-4965E99050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7"/>
          </p:nvPr>
        </p:nvSpPr>
        <p:spPr>
          <a:xfrm>
            <a:off x="1046285" y="1307335"/>
            <a:ext cx="10374923" cy="428457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общая </a:t>
            </a:r>
            <a:r>
              <a:rPr lang="ru-RU" dirty="0">
                <a:latin typeface="Bookman Old Style" panose="02050604050505020204" pitchFamily="18" charset="0"/>
              </a:rPr>
              <a:t>цель Закона об агломерациях – стимулирование экономического роста агломераций;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запрос </a:t>
            </a:r>
            <a:r>
              <a:rPr lang="ru-RU" dirty="0">
                <a:latin typeface="Bookman Old Style" panose="02050604050505020204" pitchFamily="18" charset="0"/>
              </a:rPr>
              <a:t>на закрепление положений и ресурсного обеспечения, позволяющих реализовать приоритетные агломерационные проекты (в первую очередь, проекты развития инфраструктуры, транспортной, энергетической, социальной);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включение </a:t>
            </a:r>
            <a:r>
              <a:rPr lang="ru-RU" dirty="0">
                <a:latin typeface="Bookman Old Style" panose="02050604050505020204" pitchFamily="18" charset="0"/>
              </a:rPr>
              <a:t>положений, закрепляющих за агломерациями определенные инструменты регулирования ключевых, критичных для их развития вопросов (коммунальные ресурсы, размещение объектов обращения ТКО, распоряжение земельным потенциалом, формирование рынка жилья) и межмуниципальных объектов</a:t>
            </a:r>
            <a:r>
              <a:rPr lang="ru-RU" dirty="0" smtClean="0">
                <a:latin typeface="Bookman Old Style" panose="02050604050505020204" pitchFamily="18" charset="0"/>
              </a:rPr>
              <a:t>.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AE4282-80DC-4E84-84CB-5AAEE16C2E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2C761D-DD7F-40DB-B5A5-4965E99050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s://media.nakanune.ru/images/pictures/image_big_111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" y="1018836"/>
            <a:ext cx="5178565" cy="36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27183" y="180790"/>
            <a:ext cx="5263753" cy="58385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40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Строительство трамвайной ветки </a:t>
            </a:r>
          </a:p>
          <a:p>
            <a:pPr defTabSz="1219140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между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Е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катеринбургом и </a:t>
            </a:r>
          </a:p>
          <a:p>
            <a:pPr defTabSz="1219140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Верхней Пышмой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2941" y="180790"/>
            <a:ext cx="5263753" cy="58385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40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4" name="Picture 6" descr="https://designlogo.com.ua/wp-content/uploads/2017/08/train_bran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288" y="4847742"/>
            <a:ext cx="3615952" cy="192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ramekb.ru/wp-content/uploads/2020/10/DSC_1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34" y="4862664"/>
            <a:ext cx="2889936" cy="192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vatars.mds.yandex.net/get-pdb/2242819/1f3d282d-9750-42a3-ac9a-5f79f2e62333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63" y="4862664"/>
            <a:ext cx="2716153" cy="18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36534" y="1018836"/>
            <a:ext cx="5966066" cy="3694043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874037" y="191512"/>
            <a:ext cx="6414154" cy="58385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4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Расширение городской электрички</a:t>
            </a:r>
          </a:p>
          <a:p>
            <a:pPr defTabSz="1219140"/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Введение специального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тарифа </a:t>
            </a:r>
          </a:p>
          <a:p>
            <a:pPr defTabSz="1219140"/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«Агломерационный»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8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692644" y="2109121"/>
            <a:ext cx="8064500" cy="177619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Развитие экономики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на территории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«Большого Екатеринбурга»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774223" y="5175008"/>
            <a:ext cx="5614806" cy="97290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Symbol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Глава Екатеринбурга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Высокинский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Александр Геннадьевич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8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ГЕ_шаблон_16x9">
  <a:themeElements>
    <a:clrScheme name="Презентация АГЕ 2">
      <a:dk1>
        <a:srgbClr val="000000"/>
      </a:dk1>
      <a:lt1>
        <a:srgbClr val="FFFFFF"/>
      </a:lt1>
      <a:dk2>
        <a:srgbClr val="4F6878"/>
      </a:dk2>
      <a:lt2>
        <a:srgbClr val="E6E6E6"/>
      </a:lt2>
      <a:accent1>
        <a:srgbClr val="70AD47"/>
      </a:accent1>
      <a:accent2>
        <a:srgbClr val="ED7D31"/>
      </a:accent2>
      <a:accent3>
        <a:srgbClr val="4472C4"/>
      </a:accent3>
      <a:accent4>
        <a:srgbClr val="DF0024"/>
      </a:accent4>
      <a:accent5>
        <a:srgbClr val="FFC000"/>
      </a:accent5>
      <a:accent6>
        <a:srgbClr val="A5A5A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286</Words>
  <Application>Microsoft Office PowerPoint</Application>
  <PresentationFormat>Широкоэкранный</PresentationFormat>
  <Paragraphs>76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Symbol</vt:lpstr>
      <vt:lpstr>Wingdings</vt:lpstr>
      <vt:lpstr>Тема Office</vt:lpstr>
      <vt:lpstr>АГЕ_шаблон_16x9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Запросы к Федеральному закону об агломерациях  в части экономики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Каркавина Анна Игоревна</dc:creator>
  <cp:lastModifiedBy>Каркавина Анна Игоревна</cp:lastModifiedBy>
  <cp:revision>65</cp:revision>
  <cp:lastPrinted>2019-10-08T06:26:04Z</cp:lastPrinted>
  <dcterms:created xsi:type="dcterms:W3CDTF">2019-10-07T12:03:46Z</dcterms:created>
  <dcterms:modified xsi:type="dcterms:W3CDTF">2020-11-06T09:49:44Z</dcterms:modified>
</cp:coreProperties>
</file>