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0" r:id="rId4"/>
    <p:sldId id="257" r:id="rId5"/>
    <p:sldId id="265" r:id="rId6"/>
    <p:sldId id="290" r:id="rId7"/>
    <p:sldId id="293" r:id="rId8"/>
    <p:sldId id="258" r:id="rId9"/>
    <p:sldId id="260" r:id="rId10"/>
    <p:sldId id="259" r:id="rId11"/>
    <p:sldId id="269" r:id="rId12"/>
    <p:sldId id="291" r:id="rId13"/>
    <p:sldId id="261" r:id="rId14"/>
    <p:sldId id="270" r:id="rId15"/>
    <p:sldId id="278" r:id="rId16"/>
    <p:sldId id="277" r:id="rId17"/>
    <p:sldId id="294" r:id="rId18"/>
    <p:sldId id="275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ляренко Ольга Андреевна" initials="МО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5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1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8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5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6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1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0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3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5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7A9E-8B51-4960-B799-A7F4835EF46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C7C4-4823-449B-B2E0-335F1C81A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66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65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09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91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92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45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49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71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25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76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27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7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>
              <a:defRPr/>
            </a:pPr>
            <a:fld id="{9FBE2B9D-1697-4090-97E9-0A438BE077E8}" type="datetime1">
              <a:rPr lang="en-US" smtClean="0"/>
              <a:pPr defTabSz="457200">
                <a:defRPr/>
              </a:pPr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>
              <a:defRPr/>
            </a:pPr>
            <a:fld id="{B1F37826-9FC6-4A47-B435-94C6280B7F57}" type="slidenum">
              <a:rPr lang="en-US" smtClean="0"/>
              <a:pPr defTabSz="4572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5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3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B890-9D2A-4498-A348-D355A140A271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D3C4-F4EE-4FB0-900A-183DBF24E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molyarenko@hse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molyarenko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546DA-5F4F-4741-8BDC-F20418C0E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8" y="838892"/>
            <a:ext cx="10723418" cy="1854432"/>
          </a:xfrm>
        </p:spPr>
        <p:txBody>
          <a:bodyPr>
            <a:noAutofit/>
          </a:bodyPr>
          <a:lstStyle/>
          <a:p>
            <a:r>
              <a:rPr lang="ru-RU" sz="4200" dirty="0"/>
              <a:t>Неоформленная коммунальная инфраструктура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E48FD4-55C4-41E6-A2C7-32DE189EF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3440"/>
            <a:ext cx="6591300" cy="150495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3654C898-72C2-3D9D-4548-F0206A2F4E24}"/>
              </a:ext>
            </a:extLst>
          </p:cNvPr>
          <p:cNvSpPr txBox="1">
            <a:spLocks/>
          </p:cNvSpPr>
          <p:nvPr/>
        </p:nvSpPr>
        <p:spPr>
          <a:xfrm>
            <a:off x="5951912" y="3086156"/>
            <a:ext cx="6240087" cy="2932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Ольга Андреевна Моляренко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 err="1">
                <a:solidFill>
                  <a:schemeClr val="tx2"/>
                </a:solidFill>
              </a:rPr>
              <a:t>к.с.н</a:t>
            </a:r>
            <a:r>
              <a:rPr lang="ru-RU" dirty="0">
                <a:solidFill>
                  <a:schemeClr val="tx2"/>
                </a:solidFill>
              </a:rPr>
              <a:t>., доцент кафедры Местного самоуправления Департамента политики и управления Факультета социальных наук НИУ ВШЭ</a:t>
            </a:r>
          </a:p>
          <a:p>
            <a:pPr algn="l"/>
            <a:r>
              <a:rPr lang="ru-RU" dirty="0">
                <a:solidFill>
                  <a:schemeClr val="tx2"/>
                </a:solidFill>
              </a:rPr>
              <a:t>Академический руководитель образовательной программы «Государственное и муниципальное управление»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НИУ ВШЭ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Директор Фонда поддержки социальных исследований «Хамовники»</a:t>
            </a:r>
          </a:p>
          <a:p>
            <a:pPr algn="l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6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23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80672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Монопосёлок</a:t>
            </a:r>
            <a:r>
              <a:rPr lang="ru-RU" dirty="0"/>
              <a:t> городского типа, созданный при исправительной колонии. Большая часть земли в границах населённого пункта до сих пор принадлежит ИК. В связи с этим невозможно поставить на кадастровый учёт дороги и иную инфраструктуру.</a:t>
            </a:r>
          </a:p>
          <a:p>
            <a:r>
              <a:rPr lang="ru-RU" dirty="0"/>
              <a:t>Почти весь посёлок находится на землях промышленного назначения (нельзя оформить дома или прописаться) и в связи с этим умирает.</a:t>
            </a:r>
          </a:p>
        </p:txBody>
      </p:sp>
    </p:spTree>
    <p:extLst>
      <p:ext uri="{BB962C8B-B14F-4D97-AF65-F5344CB8AC3E}">
        <p14:creationId xmlns:p14="http://schemas.microsoft.com/office/powerpoint/2010/main" val="342493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447" cy="146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991" y="0"/>
            <a:ext cx="5816009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  <a:cs typeface="Arial" panose="020B0604020202020204" pitchFamily="34" charset="0"/>
              </a:rPr>
              <a:t>Почему не оформляют?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62051"/>
            <a:ext cx="12136582" cy="49959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dirty="0"/>
              <a:t>Техническая невозможность: чужая земля (гослесфонд, Минобороны, УФСИН, РЖД) и новые стандарты (+игнорирование обращений муниципалитетов федеральными и региональными органами власти).</a:t>
            </a:r>
          </a:p>
          <a:p>
            <a:pPr lvl="0"/>
            <a:r>
              <a:rPr lang="ru-RU" sz="3000" dirty="0" err="1"/>
              <a:t>Коллизионность</a:t>
            </a:r>
            <a:r>
              <a:rPr lang="ru-RU" sz="3000" dirty="0"/>
              <a:t> и непрозрачность нормативно-правового поля (и неприменимость норм к широкому спектру реальных ситуаций).</a:t>
            </a:r>
          </a:p>
          <a:p>
            <a:pPr lvl="0"/>
            <a:r>
              <a:rPr lang="ru-RU" sz="3000" dirty="0"/>
              <a:t>Отсутствие финансовых ресурсов, необходимых для межевания, составления технических и кадастровых паспортов и проч., отсутствие средств на приведение принимаемой инфраструктуры в надлежащее состояние (особенно с учётом активности контрольно-надзорных органов).</a:t>
            </a:r>
          </a:p>
          <a:p>
            <a:pPr lvl="0"/>
            <a:r>
              <a:rPr lang="ru-RU" sz="3000" i="1" dirty="0"/>
              <a:t>Исключение! </a:t>
            </a:r>
            <a:r>
              <a:rPr lang="ru-RU" sz="3000" dirty="0"/>
              <a:t>Сознательное не-оформление для использования в целях локальных элит (редкое явление, но встречается на территориях с высоким спросом на землю).</a:t>
            </a:r>
          </a:p>
          <a:p>
            <a:pPr lvl="0"/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4329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6944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Пешеходный (теперь) мост – бесхозяйный объект культурного наследия федерального значения.</a:t>
            </a:r>
          </a:p>
          <a:p>
            <a:r>
              <a:rPr lang="ru-RU" sz="2400" dirty="0"/>
              <a:t>Деревянный настил регулярно приходит в негодность.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05" y="0"/>
            <a:ext cx="9139895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18736" cy="142978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45578" y="19889"/>
            <a:ext cx="7046422" cy="132556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+mn-lt"/>
                <a:cs typeface="Arial" panose="020B0604020202020204" pitchFamily="34" charset="0"/>
              </a:rPr>
              <a:t>Из интервью с государственным служащим регионального комитета природопользования и охраны окружающей среды – о попавших на земли </a:t>
            </a:r>
            <a:r>
              <a:rPr lang="ru-RU" sz="2400" dirty="0" err="1">
                <a:latin typeface="+mn-lt"/>
                <a:cs typeface="Arial" panose="020B0604020202020204" pitchFamily="34" charset="0"/>
              </a:rPr>
              <a:t>гослесфонда</a:t>
            </a:r>
            <a:r>
              <a:rPr lang="ru-RU" sz="2400" dirty="0">
                <a:latin typeface="+mn-lt"/>
                <a:cs typeface="Arial" panose="020B0604020202020204" pitchFamily="34" charset="0"/>
              </a:rPr>
              <a:t> кладбищах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1884"/>
            <a:ext cx="12192000" cy="35162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i="1" dirty="0"/>
              <a:t>«- Если передавать, как вы это формально можете или не можете сделать? Отмежевать участок с кладбищем вы можете?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- Два варианта. Либо это внесение изменений в генеральные планы сельских поселений и согласование этих изменений генплана в Москве в Рослесхозе. Либо это по 48-му Постановлению Правительства, перевод из одной категории в другую. Там собирается пакет документов заявителем и комитетом и направляется тоже в Рослесхоз. Но это через Постановление Правительства. Я думаю, что никакое кладбище там не переведут. </a:t>
            </a:r>
            <a:r>
              <a:rPr lang="ru-RU" sz="2500" b="1" dirty="0"/>
              <a:t>Там границу РФ ФСБ не переводят, не то что там какое-то кладбище</a:t>
            </a:r>
            <a:r>
              <a:rPr lang="ru-RU" sz="2500" dirty="0"/>
              <a:t>».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37313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71"/>
            <a:ext cx="3898669" cy="115679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8131" y="39991"/>
            <a:ext cx="7403869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  <a:cs typeface="Arial" panose="020B0604020202020204" pitchFamily="34" charset="0"/>
              </a:rPr>
              <a:t>Из интервью с муниципальным служащим о тяготах содержания бесхозяйных дорог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" y="1429789"/>
            <a:ext cx="12061767" cy="542821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200" dirty="0"/>
              <a:t>«- Мы написали руководству, мы написали Министру обороны, мы написали им штраф 500 рублей, у нас пока просто больше нет полномочий… Заставили ГИБДД написать им штраф на 300 тысяч, потому что дорога разваливается, но… Нашего губернатора никто там слышать не хочет.</a:t>
            </a:r>
          </a:p>
          <a:p>
            <a:pPr marL="0" indent="0" algn="just">
              <a:buNone/>
            </a:pPr>
            <a:r>
              <a:rPr lang="ru-RU" sz="4200" i="1" dirty="0"/>
              <a:t>- А что там вам приходится делать? Ну, то есть, понятно, расчистка, уборка. А еще?</a:t>
            </a:r>
          </a:p>
          <a:p>
            <a:pPr marL="0" indent="0" algn="just">
              <a:buNone/>
            </a:pPr>
            <a:r>
              <a:rPr lang="ru-RU" sz="4200" dirty="0"/>
              <a:t>- Вообще ничего не делаем.</a:t>
            </a:r>
          </a:p>
          <a:p>
            <a:pPr marL="0" indent="0" algn="just">
              <a:buNone/>
            </a:pPr>
            <a:r>
              <a:rPr lang="ru-RU" sz="4200" i="1" dirty="0"/>
              <a:t>- Ну, как-то люди же живут, наверное, дороги-то вы им чистите?</a:t>
            </a:r>
          </a:p>
          <a:p>
            <a:pPr marL="0" indent="0" algn="just">
              <a:buNone/>
            </a:pPr>
            <a:r>
              <a:rPr lang="ru-RU" sz="4200" dirty="0"/>
              <a:t>- Нет.</a:t>
            </a:r>
          </a:p>
          <a:p>
            <a:pPr marL="0" indent="0" algn="just">
              <a:buNone/>
            </a:pPr>
            <a:r>
              <a:rPr lang="ru-RU" sz="4200" i="1" dirty="0"/>
              <a:t>- Нет, я думаю, что чистите. Это же ваши жители.</a:t>
            </a:r>
          </a:p>
          <a:p>
            <a:pPr marL="0" indent="0" algn="just">
              <a:buNone/>
            </a:pPr>
            <a:r>
              <a:rPr lang="ru-RU" sz="4200" dirty="0"/>
              <a:t>- Нет. Мы посылаем туда наши муниципальные казенные учреждения. Они оттуда едут, лопаты опускают… Мы даже задания теперь не даем. Чтобы меня потом не привлекли.</a:t>
            </a:r>
          </a:p>
          <a:p>
            <a:pPr marL="0" indent="0" algn="just">
              <a:buNone/>
            </a:pPr>
            <a:r>
              <a:rPr lang="ru-RU" sz="4200" i="1" dirty="0"/>
              <a:t>- Да это понятно, вы не имеете права это делать.</a:t>
            </a:r>
          </a:p>
          <a:p>
            <a:pPr marL="0" indent="0" algn="just">
              <a:buNone/>
            </a:pPr>
            <a:r>
              <a:rPr lang="ru-RU" sz="4200" dirty="0"/>
              <a:t>- На обратном пути я ж могу лопату </a:t>
            </a:r>
            <a:r>
              <a:rPr lang="ru-RU" sz="4200" b="1" dirty="0"/>
              <a:t>случайно</a:t>
            </a:r>
            <a:r>
              <a:rPr lang="ru-RU" sz="4200" dirty="0"/>
              <a:t> опустить? Опускаю… Щетки </a:t>
            </a:r>
            <a:r>
              <a:rPr lang="ru-RU" sz="4200" b="1" dirty="0"/>
              <a:t>случайно</a:t>
            </a:r>
            <a:r>
              <a:rPr lang="ru-RU" sz="4200" dirty="0"/>
              <a:t> опустить… Они реально там находятся, поэтому… Ну, </a:t>
            </a:r>
            <a:r>
              <a:rPr lang="ru-RU" sz="4200" b="1" dirty="0"/>
              <a:t>косяк, случайно </a:t>
            </a:r>
            <a:r>
              <a:rPr lang="ru-RU" sz="4200" b="1" dirty="0" err="1"/>
              <a:t>уронилась</a:t>
            </a:r>
            <a:r>
              <a:rPr lang="ru-RU" sz="4200" dirty="0"/>
              <a:t>. На субботниках там много... У меня очень большие, хорошие субботники весной».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2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71"/>
            <a:ext cx="3898669" cy="115679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8131" y="39991"/>
            <a:ext cx="7403869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  <a:cs typeface="Arial" panose="020B0604020202020204" pitchFamily="34" charset="0"/>
              </a:rPr>
              <a:t>О ремонте канализационных сетей к МКД-новострою для детей-сирот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562794"/>
            <a:ext cx="11679382" cy="50375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200" dirty="0"/>
              <a:t>«… И мы вот до последнего, не то что не хотели, просто не могли, нецелевое. А потом уже просто стало стыдно, что это…</a:t>
            </a:r>
          </a:p>
          <a:p>
            <a:pPr marL="0" indent="0" algn="just">
              <a:buNone/>
            </a:pPr>
            <a:r>
              <a:rPr lang="ru-RU" sz="4200" i="1" dirty="0"/>
              <a:t>— Что такое происходит.</a:t>
            </a:r>
          </a:p>
          <a:p>
            <a:pPr marL="0" indent="0" algn="just">
              <a:buNone/>
            </a:pPr>
            <a:r>
              <a:rPr lang="ru-RU" sz="4200" dirty="0"/>
              <a:t>— Что такое происходит, да. В XXI веке. Решили так, по-партизански. Одни помогли… одни работами помогли, другие материалами, короче, сделали бесплатно. Вчера позвонили, что всё работает, всё проверили. Там теперь труба, уклон – всё как положено. </a:t>
            </a:r>
          </a:p>
          <a:p>
            <a:pPr marL="0" indent="0" algn="just">
              <a:buNone/>
            </a:pPr>
            <a:r>
              <a:rPr lang="ru-RU" sz="4200" i="1" dirty="0"/>
              <a:t>— Т.е. через местные организации какие-то?</a:t>
            </a:r>
          </a:p>
          <a:p>
            <a:pPr marL="0" indent="0" algn="just">
              <a:buNone/>
            </a:pPr>
            <a:r>
              <a:rPr lang="ru-RU" sz="4200" dirty="0"/>
              <a:t>— Да. Дорожники делали тротуар, по другому контракту. Говорю: «Всё равно будете здесь копать, так сделайте, что вам, трудно что ли, вся техника, всё под рукой». Они: «Да, сделаем конечно, какие проблемы». А коммунальщики закупили материал. Вот симбиоз этот произошёл, и вот этот вопрос сняли, слава Богу. А так тоже бесхозяйный вот этот участок».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9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5622" cy="1322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9324" y="20299"/>
            <a:ext cx="7212676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  <a:cs typeface="Arial" panose="020B0604020202020204" pitchFamily="34" charset="0"/>
              </a:rPr>
              <a:t>Как оформлять / содержать?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2218"/>
            <a:ext cx="11912138" cy="5644343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dirty="0"/>
              <a:t>Обострение вопроса содержания – проблемы не проявлялись </a:t>
            </a:r>
            <a:r>
              <a:rPr lang="en-US" dirty="0"/>
              <a:t>~ </a:t>
            </a:r>
            <a:r>
              <a:rPr lang="ru-RU" dirty="0"/>
              <a:t>до середины 2000ых</a:t>
            </a:r>
            <a:r>
              <a:rPr lang="en-US" dirty="0"/>
              <a:t> (</a:t>
            </a:r>
            <a:r>
              <a:rPr lang="ru-RU" dirty="0"/>
              <a:t>131-ФЗ, </a:t>
            </a:r>
            <a:r>
              <a:rPr lang="ru-RU" dirty="0" err="1"/>
              <a:t>МУПы</a:t>
            </a:r>
            <a:r>
              <a:rPr lang="ru-RU" dirty="0"/>
              <a:t> </a:t>
            </a:r>
            <a:r>
              <a:rPr lang="en-US" dirty="0"/>
              <a:t>-&gt; </a:t>
            </a:r>
            <a:r>
              <a:rPr lang="ru-RU" dirty="0"/>
              <a:t>94/44-ФЗ, контрольно-надзорные органы</a:t>
            </a:r>
            <a:r>
              <a:rPr lang="en-US" dirty="0"/>
              <a:t>)</a:t>
            </a:r>
            <a:r>
              <a:rPr lang="ru-RU" dirty="0"/>
              <a:t>.</a:t>
            </a:r>
          </a:p>
          <a:p>
            <a:pPr marL="0" lvl="0" indent="0" algn="just">
              <a:buNone/>
            </a:pPr>
            <a:endParaRPr lang="en-US" dirty="0"/>
          </a:p>
          <a:p>
            <a:pPr lvl="0" algn="just"/>
            <a:r>
              <a:rPr lang="ru-RU" dirty="0"/>
              <a:t>Специфические локальные практики (в т.ч., региональные, в т.ч. «нормативной оптики») – оформление через Постановление Верховного Совета РФ от 27 декабря 1991 г. № 3020-1 «О разграничении государственной собственности в Российской Федерации на федеральную собственность, государственную собственность республик в составе Российской Федерации, краев, областей, автономной области, автономных округов, городов Москвы и Санкт-Петербурга и муниципальную собственность» (не утратило силу).</a:t>
            </a:r>
            <a:endParaRPr lang="en-US" dirty="0"/>
          </a:p>
          <a:p>
            <a:pPr lvl="0" algn="just"/>
            <a:r>
              <a:rPr lang="ru-RU" dirty="0"/>
              <a:t>Нецелевое (формально целевое) расходование бюджетных средств (или конечные небюджетные расходы (гранты ТОСам), средства чрезвычайных фондов глав муниципальных образований). Не так заметно, если сохранились </a:t>
            </a:r>
            <a:r>
              <a:rPr lang="ru-RU" dirty="0" err="1"/>
              <a:t>МУПы</a:t>
            </a:r>
            <a:r>
              <a:rPr lang="ru-RU" dirty="0"/>
              <a:t>. Преференции исполнителям на муниципальных закупках. / Правоприменительная практика разнится.</a:t>
            </a:r>
          </a:p>
          <a:p>
            <a:pPr lvl="0" algn="just"/>
            <a:r>
              <a:rPr lang="ru-RU" dirty="0"/>
              <a:t>Социальная ответственность предприятий и предпринимателей (стройматериалами, техникой, людьми). Как правило, вложение со стороны бизнеса не совсем альтруистично.</a:t>
            </a:r>
          </a:p>
          <a:p>
            <a:pPr lvl="0" algn="just"/>
            <a:r>
              <a:rPr lang="ru-RU" dirty="0"/>
              <a:t>Субботники, личный материальный и нематериальный вклад жителей, включая местных чиновников. Наиболее важен этот механизм в сельской местности.</a:t>
            </a:r>
          </a:p>
          <a:p>
            <a:pPr marL="0" indent="0" algn="just">
              <a:buNone/>
            </a:pPr>
            <a:r>
              <a:rPr lang="ru-RU" dirty="0"/>
              <a:t>* Против легализации </a:t>
            </a:r>
            <a:r>
              <a:rPr lang="ru-RU" dirty="0" err="1"/>
              <a:t>ресурсоснабжающей</a:t>
            </a:r>
            <a:r>
              <a:rPr lang="ru-RU" dirty="0"/>
              <a:t> инфраструктуры иногда выступают сами местные жители.</a:t>
            </a:r>
          </a:p>
        </p:txBody>
      </p:sp>
    </p:spTree>
    <p:extLst>
      <p:ext uri="{BB962C8B-B14F-4D97-AF65-F5344CB8AC3E}">
        <p14:creationId xmlns:p14="http://schemas.microsoft.com/office/powerpoint/2010/main" val="74114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24D7F-28FB-437B-AC84-24D7E61E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4669807"/>
            <a:ext cx="6591300" cy="15049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70E61-40A9-CBBF-285D-4B5BD9076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262" y="1395845"/>
            <a:ext cx="7567352" cy="1280160"/>
          </a:xfrm>
        </p:spPr>
        <p:txBody>
          <a:bodyPr>
            <a:noAutofit/>
          </a:bodyPr>
          <a:lstStyle/>
          <a:p>
            <a:r>
              <a:rPr lang="ru-RU" sz="4200" dirty="0"/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72E60-C630-7AF8-A856-1CCB7ED7D538}"/>
              </a:ext>
            </a:extLst>
          </p:cNvPr>
          <p:cNvSpPr txBox="1"/>
          <p:nvPr/>
        </p:nvSpPr>
        <p:spPr>
          <a:xfrm>
            <a:off x="7906789" y="4383400"/>
            <a:ext cx="4074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Ольга Андреевна Моляренко</a:t>
            </a:r>
            <a:endParaRPr lang="en-US" sz="2400" dirty="0"/>
          </a:p>
          <a:p>
            <a:endParaRPr lang="ru-RU" sz="2400" dirty="0"/>
          </a:p>
          <a:p>
            <a:r>
              <a:rPr lang="en-US" sz="2400" dirty="0">
                <a:hlinkClick r:id="rId3"/>
              </a:rPr>
              <a:t>omolyarenko@hse.ru</a:t>
            </a:r>
            <a:endParaRPr lang="en-US" sz="2400" dirty="0"/>
          </a:p>
          <a:p>
            <a:r>
              <a:rPr lang="en-US" sz="2400" dirty="0">
                <a:hlinkClick r:id="rId4"/>
              </a:rPr>
              <a:t>omolyarenko@gmail.com</a:t>
            </a:r>
            <a:r>
              <a:rPr lang="en-US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392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447" cy="1462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845" y="8313"/>
            <a:ext cx="2186608" cy="1325563"/>
          </a:xfrm>
        </p:spPr>
        <p:txBody>
          <a:bodyPr/>
          <a:lstStyle/>
          <a:p>
            <a:r>
              <a:rPr lang="ru-RU" dirty="0">
                <a:latin typeface="+mn-lt"/>
                <a:cs typeface="Arial" panose="020B0604020202020204" pitchFamily="34" charset="0"/>
              </a:rPr>
              <a:t>Объект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3876"/>
            <a:ext cx="12191999" cy="5524124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buNone/>
            </a:pPr>
            <a:r>
              <a:rPr lang="ru-RU" dirty="0"/>
              <a:t>Бесхозяйные </a:t>
            </a:r>
            <a:r>
              <a:rPr lang="en-US" dirty="0"/>
              <a:t>~ </a:t>
            </a:r>
            <a:r>
              <a:rPr lang="ru-RU" dirty="0"/>
              <a:t>неоформленные </a:t>
            </a:r>
            <a:r>
              <a:rPr lang="en-US" dirty="0"/>
              <a:t>~ </a:t>
            </a:r>
            <a:r>
              <a:rPr lang="ru-RU" dirty="0"/>
              <a:t>юридически не существующие.</a:t>
            </a:r>
          </a:p>
          <a:p>
            <a:pPr marL="0" indent="360000" algn="just">
              <a:buNone/>
            </a:pPr>
            <a:r>
              <a:rPr lang="ru-RU" dirty="0"/>
              <a:t>Неоформленная коммунальная инфраструктура – не зарегистрированная материально-техническая база, необходимая для транспортирования потоков ресурсов населению (вода, электричество, тепло, газ), отведения и утилизации продуктов использования этих ресурсов, а также для оказания иных коммунально-бытовых и жилищных услуг.</a:t>
            </a:r>
          </a:p>
          <a:p>
            <a:pPr marL="0" indent="360000" algn="just">
              <a:buNone/>
            </a:pPr>
            <a:r>
              <a:rPr lang="ru-RU" dirty="0"/>
              <a:t>Иными словами, это не легализованная должным образом материально-техническая инфраструктура государства </a:t>
            </a:r>
            <a:r>
              <a:rPr lang="en-US" dirty="0"/>
              <a:t>(</a:t>
            </a:r>
            <a:r>
              <a:rPr lang="ru-RU" dirty="0"/>
              <a:t>муниципалитетов</a:t>
            </a:r>
            <a:r>
              <a:rPr lang="en-US" dirty="0"/>
              <a:t>)</a:t>
            </a:r>
            <a:r>
              <a:rPr lang="ru-RU" dirty="0"/>
              <a:t>, необходимая ему (сейчас или в прошлом) для осуществления функций и оказания услуг.</a:t>
            </a:r>
          </a:p>
          <a:p>
            <a:pPr marL="0" indent="360000" algn="just">
              <a:buNone/>
            </a:pPr>
            <a:r>
              <a:rPr lang="ru-RU" dirty="0"/>
              <a:t>Для «полноценного» оформления необходимо множество процедур - межевание, техническая и кадастровая паспортизация, постановка на учёт в БТИ, Росреестре, включение в реестр муниципального имущества и проч. (в зависимости от типа объекта).</a:t>
            </a:r>
          </a:p>
          <a:p>
            <a:pPr marL="0" indent="360000" algn="just">
              <a:buNone/>
            </a:pPr>
            <a:r>
              <a:rPr lang="ru-RU" dirty="0"/>
              <a:t>Массовое появление бесхозяйных объектов происходит во время разного рода </a:t>
            </a:r>
            <a:r>
              <a:rPr lang="ru-RU" dirty="0" err="1"/>
              <a:t>трансформационно</a:t>
            </a:r>
            <a:r>
              <a:rPr lang="ru-RU" dirty="0"/>
              <a:t> - реорганизационных процессов, в </a:t>
            </a:r>
            <a:r>
              <a:rPr lang="ru-RU" dirty="0" err="1"/>
              <a:t>т.ч</a:t>
            </a:r>
            <a:r>
              <a:rPr lang="ru-RU" dirty="0"/>
              <a:t>., перераспределения собственности между уровнями власти в общественном секторе экономики (</a:t>
            </a:r>
            <a:r>
              <a:rPr lang="ru-RU" i="1" dirty="0">
                <a:solidFill>
                  <a:srgbClr val="002060"/>
                </a:solidFill>
              </a:rPr>
              <a:t>смена правил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423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0145" cy="15785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0676" y="124691"/>
            <a:ext cx="5632276" cy="1325563"/>
          </a:xfrm>
        </p:spPr>
        <p:txBody>
          <a:bodyPr/>
          <a:lstStyle/>
          <a:p>
            <a:r>
              <a:rPr lang="ru-RU" dirty="0">
                <a:latin typeface="+mn-lt"/>
                <a:cs typeface="Arial" panose="020B0604020202020204" pitchFamily="34" charset="0"/>
              </a:rPr>
              <a:t>География экспедиций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47" y="1450254"/>
            <a:ext cx="11637818" cy="5316306"/>
          </a:xfrm>
        </p:spPr>
        <p:txBody>
          <a:bodyPr>
            <a:noAutofit/>
          </a:bodyPr>
          <a:lstStyle/>
          <a:p>
            <a:r>
              <a:rPr lang="ru-RU" sz="1900" dirty="0">
                <a:ea typeface="Calibri"/>
              </a:rPr>
              <a:t>Нерехта (Костромская область) – декабрь 2016</a:t>
            </a:r>
          </a:p>
          <a:p>
            <a:r>
              <a:rPr lang="ru-RU" sz="1900" dirty="0">
                <a:ea typeface="Calibri"/>
              </a:rPr>
              <a:t>Псковская область – декабрь 2016</a:t>
            </a:r>
          </a:p>
          <a:p>
            <a:r>
              <a:rPr lang="ru-RU" sz="1900" dirty="0">
                <a:ea typeface="Calibri"/>
              </a:rPr>
              <a:t>Урюпинск-Новохоперск (Волгоградская и Воронежская области) – апрель 2017</a:t>
            </a:r>
          </a:p>
          <a:p>
            <a:r>
              <a:rPr lang="ru-RU" sz="1900" dirty="0">
                <a:ea typeface="Calibri"/>
              </a:rPr>
              <a:t>Весьегонск (Тверская область) – май 2017</a:t>
            </a:r>
          </a:p>
          <a:p>
            <a:r>
              <a:rPr lang="ru-RU" sz="1900" dirty="0">
                <a:ea typeface="Calibri"/>
              </a:rPr>
              <a:t>Омская область – август 2017</a:t>
            </a:r>
          </a:p>
          <a:p>
            <a:r>
              <a:rPr lang="ru-RU" sz="1900" dirty="0">
                <a:ea typeface="Calibri"/>
              </a:rPr>
              <a:t>Тамань (Краснодарский край) – сентябрь 2017</a:t>
            </a:r>
          </a:p>
          <a:p>
            <a:r>
              <a:rPr lang="ru-RU" sz="1900" dirty="0">
                <a:ea typeface="Calibri"/>
              </a:rPr>
              <a:t>Каргополь (Архангельская область) – апрель 2018</a:t>
            </a:r>
          </a:p>
          <a:p>
            <a:r>
              <a:rPr lang="ru-RU" sz="1900" dirty="0">
                <a:ea typeface="Calibri"/>
              </a:rPr>
              <a:t>Краснодарский край – август 2018</a:t>
            </a:r>
          </a:p>
          <a:p>
            <a:r>
              <a:rPr lang="ru-RU" sz="1900" dirty="0">
                <a:ea typeface="Calibri"/>
              </a:rPr>
              <a:t>Семёнов (Нижегородская область) – октябрь 2018</a:t>
            </a:r>
          </a:p>
          <a:p>
            <a:r>
              <a:rPr lang="ru-RU" sz="1900" dirty="0">
                <a:ea typeface="Calibri"/>
              </a:rPr>
              <a:t>Приморский край – ноябрь 2018</a:t>
            </a:r>
          </a:p>
          <a:p>
            <a:r>
              <a:rPr lang="ru-RU" sz="1900" dirty="0">
                <a:ea typeface="Calibri"/>
              </a:rPr>
              <a:t>Северная Осетия – Алания – апрель 2019</a:t>
            </a:r>
          </a:p>
          <a:p>
            <a:r>
              <a:rPr lang="ru-RU" sz="1900" dirty="0">
                <a:ea typeface="Calibri"/>
              </a:rPr>
              <a:t>Калининградская область – апрель 2019</a:t>
            </a:r>
          </a:p>
          <a:p>
            <a:r>
              <a:rPr lang="ru-RU" sz="1900" dirty="0">
                <a:ea typeface="Calibri"/>
              </a:rPr>
              <a:t>Республика Алтай и Алтайский край – июль 2019</a:t>
            </a: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798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07069" cy="1604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108" y="0"/>
            <a:ext cx="4118892" cy="1153320"/>
          </a:xfrm>
        </p:spPr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PUBLIC.RU</a:t>
            </a:r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604356"/>
            <a:ext cx="12020204" cy="5253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(within</a:t>
            </a:r>
            <a:r>
              <a:rPr lang="en-US" sz="2200" dirty="0"/>
              <a:t> 4 </a:t>
            </a:r>
            <a:r>
              <a:rPr lang="en-US" sz="2200" b="1" dirty="0"/>
              <a:t>word</a:t>
            </a:r>
            <a:r>
              <a:rPr lang="en-US" sz="2200" dirty="0"/>
              <a:t> </a:t>
            </a:r>
            <a:r>
              <a:rPr lang="en-US" sz="2200" b="1" dirty="0"/>
              <a:t>((</a:t>
            </a:r>
            <a:r>
              <a:rPr lang="ru-RU" sz="2200" dirty="0"/>
              <a:t>бесхозные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бесхозяйные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ничейные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неоформленные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незарегистрированные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ничьи</a:t>
            </a:r>
            <a:r>
              <a:rPr lang="ru-RU" sz="2200" b="1" dirty="0"/>
              <a:t>)</a:t>
            </a:r>
            <a:r>
              <a:rPr lang="ru-RU" sz="2200" dirty="0"/>
              <a:t> </a:t>
            </a:r>
            <a:r>
              <a:rPr lang="en-US" sz="2200" b="1" dirty="0"/>
              <a:t>AND</a:t>
            </a:r>
            <a:r>
              <a:rPr lang="en-US" sz="2200" dirty="0"/>
              <a:t> </a:t>
            </a:r>
            <a:r>
              <a:rPr lang="en-US" sz="2200" b="1" dirty="0"/>
              <a:t>(</a:t>
            </a:r>
            <a:r>
              <a:rPr lang="ru-RU" sz="2200" dirty="0"/>
              <a:t>сети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теплотрассы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канализация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ливневые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очистные сооружения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водопроводные сети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водонапорные  башни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водозаборы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гидроузлы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плотины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гидротехнические сооружения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электрические сети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трансформаторные подстанции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дороги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автомобильные дороги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подъезды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проезды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переезды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мосты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аэропорты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взлётные полосы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мусорные свалки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свалки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полигоны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полигоны ТБО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скотомогильники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кладбища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погосты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военные захоронения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памятники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мемориалы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газораспределительные сети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спортивные площадки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детские площадки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геодезические сети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церкви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исторические здания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объекты культурного наследия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жилые дома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ru-RU" sz="2200" dirty="0"/>
              <a:t>общежития</a:t>
            </a:r>
            <a:r>
              <a:rPr lang="ru-RU" sz="2200" b="1" dirty="0"/>
              <a:t>)))</a:t>
            </a:r>
            <a:r>
              <a:rPr lang="ru-RU" sz="2200" dirty="0"/>
              <a:t> </a:t>
            </a:r>
            <a:r>
              <a:rPr lang="en-US" sz="2200" b="1" dirty="0"/>
              <a:t>NOT</a:t>
            </a:r>
            <a:r>
              <a:rPr lang="en-US" sz="2200" dirty="0"/>
              <a:t> </a:t>
            </a:r>
            <a:r>
              <a:rPr lang="en-US" sz="2200" b="1" dirty="0"/>
              <a:t>(«</a:t>
            </a:r>
            <a:r>
              <a:rPr lang="ru-RU" sz="2200" dirty="0"/>
              <a:t>бесхозные свалки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бесхозная молодежь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бесхозная молодёжь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бесхозных автомобилей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бесхозный транспорт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бесхозные пакеты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бесхозные машины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бесхозные животные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бесхозные сумки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бесхозные вещи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ничейный счёт</a:t>
            </a:r>
            <a:r>
              <a:rPr lang="ru-RU" sz="2200" b="1" dirty="0"/>
              <a:t>»</a:t>
            </a:r>
            <a:r>
              <a:rPr lang="ru-RU" sz="2200" dirty="0"/>
              <a:t> </a:t>
            </a:r>
            <a:r>
              <a:rPr lang="en-US" sz="2200" b="1" dirty="0"/>
              <a:t>OR</a:t>
            </a:r>
            <a:r>
              <a:rPr lang="en-US" sz="2200" dirty="0"/>
              <a:t> </a:t>
            </a:r>
            <a:r>
              <a:rPr lang="en-US" sz="2200" b="1" dirty="0"/>
              <a:t>«</a:t>
            </a:r>
            <a:r>
              <a:rPr lang="ru-RU" sz="2200" dirty="0"/>
              <a:t>ничейный счет</a:t>
            </a:r>
            <a:r>
              <a:rPr lang="ru-RU" sz="2200" b="1" dirty="0"/>
              <a:t>»)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3904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281055" cy="12702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108" y="0"/>
            <a:ext cx="4118892" cy="1153320"/>
          </a:xfrm>
        </p:spPr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PUBLIC.RU</a:t>
            </a:r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0BDFC3-E637-B1F7-5820-8B3448F10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9488"/>
            <a:ext cx="9744972" cy="4332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4EF026-1E35-21B0-A346-20CD2ED23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854" y="2830097"/>
            <a:ext cx="8168640" cy="16955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62FC66-23BD-ED24-C1EF-816E634A7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405" y="1076683"/>
            <a:ext cx="9286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7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59"/>
            <a:ext cx="4729941" cy="1403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335" y="18258"/>
            <a:ext cx="681366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  <a:cs typeface="Arial" panose="020B0604020202020204" pitchFamily="34" charset="0"/>
              </a:rPr>
              <a:t>Основа для возникновения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" y="1803861"/>
            <a:ext cx="12133811" cy="505413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Длительный правовой «разрыв» между возведенным объектом и земельным участком под ним.</a:t>
            </a:r>
          </a:p>
          <a:p>
            <a:pPr lvl="0" algn="just"/>
            <a:r>
              <a:rPr lang="ru-RU" dirty="0" err="1"/>
              <a:t>Недоразграничение</a:t>
            </a:r>
            <a:r>
              <a:rPr lang="ru-RU" dirty="0"/>
              <a:t> собственности на практике в постсоветский период (формирование нормативно-правовой и методической основы разграничения происходило в 1991-1995 гг., фактически оно было реализовано минимально, законодательство исходит из презумпции полностью состоявшегося разграничения).</a:t>
            </a:r>
          </a:p>
          <a:p>
            <a:pPr lvl="0" algn="just"/>
            <a:r>
              <a:rPr lang="ru-RU" dirty="0"/>
              <a:t>Регулярное изменение норм оформления права собственности.</a:t>
            </a:r>
          </a:p>
          <a:p>
            <a:pPr lvl="0" algn="just"/>
            <a:r>
              <a:rPr lang="ru-RU" dirty="0"/>
              <a:t>Заявительный принцип возникновения права и переложение расходов по оформлению на собственника.</a:t>
            </a:r>
          </a:p>
        </p:txBody>
      </p:sp>
    </p:spTree>
    <p:extLst>
      <p:ext uri="{BB962C8B-B14F-4D97-AF65-F5344CB8AC3E}">
        <p14:creationId xmlns:p14="http://schemas.microsoft.com/office/powerpoint/2010/main" val="401115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909"/>
            <a:ext cx="4861528" cy="14424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528" y="14014"/>
            <a:ext cx="7330472" cy="115808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  <a:cs typeface="Arial" panose="020B0604020202020204" pitchFamily="34" charset="0"/>
              </a:rPr>
              <a:t>Базовые механизмы возникновения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2095"/>
            <a:ext cx="12192000" cy="568590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Банкротство / реорганизация колхозов и совхозов (скидывание с баланса социальной инфраструктуры , принять которую «следовало» муниципалитетам).</a:t>
            </a:r>
          </a:p>
          <a:p>
            <a:pPr lvl="0" algn="just"/>
            <a:r>
              <a:rPr lang="ru-RU" dirty="0"/>
              <a:t>Банкротство / реорганизация промышленных предприятий (с аналогичным списыванием непрофильного имущества «в никуда»).</a:t>
            </a:r>
          </a:p>
          <a:p>
            <a:pPr lvl="0" algn="just"/>
            <a:r>
              <a:rPr lang="ru-RU" dirty="0"/>
              <a:t>Скидывание непрофильной инфраструктуры военными, исправительными и иными учреждениями (подведомственными Минобороны, ФСИН, РЖД) с сохранением статуса-</a:t>
            </a:r>
            <a:r>
              <a:rPr lang="ru-RU" dirty="0" err="1"/>
              <a:t>кво</a:t>
            </a:r>
            <a:r>
              <a:rPr lang="ru-RU" dirty="0"/>
              <a:t> земельных участков (в частности, острая проблема военных городков).</a:t>
            </a:r>
          </a:p>
          <a:p>
            <a:pPr lvl="0" algn="just"/>
            <a:r>
              <a:rPr lang="ru-RU" dirty="0" err="1"/>
              <a:t>Антистимулы</a:t>
            </a:r>
            <a:r>
              <a:rPr lang="ru-RU" dirty="0"/>
              <a:t> для муниципалитетов принимать на свой баланс подобное имущество.</a:t>
            </a:r>
          </a:p>
          <a:p>
            <a:pPr lvl="0" algn="just"/>
            <a:r>
              <a:rPr lang="ru-RU" dirty="0"/>
              <a:t>Инерционное содержание объектов муниципалитетами (непереоформление до внедрения квазирыночных элементов (</a:t>
            </a:r>
            <a:r>
              <a:rPr lang="ru-RU" dirty="0" err="1"/>
              <a:t>МУПы</a:t>
            </a:r>
            <a:r>
              <a:rPr lang="ru-RU" dirty="0"/>
              <a:t> -</a:t>
            </a:r>
            <a:r>
              <a:rPr lang="en-US" dirty="0"/>
              <a:t>&gt;</a:t>
            </a:r>
            <a:r>
              <a:rPr lang="ru-RU" dirty="0"/>
              <a:t> </a:t>
            </a:r>
            <a:r>
              <a:rPr lang="ru-RU" dirty="0" err="1"/>
              <a:t>госмунзакупки</a:t>
            </a:r>
            <a:r>
              <a:rPr lang="ru-RU" dirty="0"/>
              <a:t> по 94-ФЗ -</a:t>
            </a:r>
            <a:r>
              <a:rPr lang="en-US" dirty="0"/>
              <a:t>&gt; </a:t>
            </a:r>
            <a:r>
              <a:rPr lang="ru-RU" dirty="0"/>
              <a:t>44-ФЗ)).</a:t>
            </a:r>
          </a:p>
          <a:p>
            <a:pPr lvl="0" algn="just"/>
            <a:r>
              <a:rPr lang="ru-RU" dirty="0"/>
              <a:t>Утрата «знания» - трансформация и последующая оптимизация муниципальных образований: объединение поселений, преобразование муниципальных районов в городские/муниципальные округа (потеря малозначимых для нового административного центра объектов).</a:t>
            </a:r>
          </a:p>
          <a:p>
            <a:pPr lvl="0" algn="just"/>
            <a:r>
              <a:rPr lang="ru-RU" dirty="0"/>
              <a:t>«Хитрости» застройщиков - новое строительство (сети).</a:t>
            </a:r>
          </a:p>
        </p:txBody>
      </p:sp>
    </p:spTree>
    <p:extLst>
      <p:ext uri="{BB962C8B-B14F-4D97-AF65-F5344CB8AC3E}">
        <p14:creationId xmlns:p14="http://schemas.microsoft.com/office/powerpoint/2010/main" val="212362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1505" cy="1415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841" y="8818"/>
            <a:ext cx="5852159" cy="1325563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latin typeface="+mn-lt"/>
                <a:cs typeface="Arial" panose="020B0604020202020204" pitchFamily="34" charset="0"/>
              </a:rPr>
              <a:t>Что бывает бесхозяйным?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4029"/>
            <a:ext cx="12192000" cy="57939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Водопроводные сети, водонапорные башни, водозаборы, гидроузлы, плотины, другие гидротехнические сооружения;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Тепловые сети (теплотрассы), котельные;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Канализации (в т.ч., ливневые), очистные сооружения;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Электрические сети, трансформаторные подстанции;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Газораспределительные сети</a:t>
            </a:r>
            <a:r>
              <a:rPr lang="en-US" sz="2000" dirty="0"/>
              <a:t> (</a:t>
            </a:r>
            <a:r>
              <a:rPr lang="ru-RU" sz="2000" dirty="0"/>
              <a:t>не магистральные, разводка</a:t>
            </a:r>
            <a:r>
              <a:rPr lang="en-US" sz="2000" dirty="0"/>
              <a:t>)</a:t>
            </a:r>
            <a:r>
              <a:rPr lang="ru-RU" sz="2000" dirty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Геодезические сети;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Автомобильные дороги (в т.ч., подъезды к СНТ и ДТ), придомовые проезды, переезды, мосты;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Взлётно-посадочные полосы;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Мусорные свалки, полигоны ТБО;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Скотомогильники;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Кладбища, военные захоронения;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Памятники, мемориалы;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/>
              <a:t>Спортивные площадки, детские площадки;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Здания церквей, иные исторические сооружения, объекты культурного наследия;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Жилые дома (как правило, не приватизированное и не муниципализированное бывшее ведомственное жильё), в т.ч., общежития;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Здания школ, детских садов, ФАПов, Почты России.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186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2079" y="6276293"/>
            <a:ext cx="679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Врезки в ливневые канализации бытовых</a:t>
            </a:r>
          </a:p>
        </p:txBody>
      </p:sp>
    </p:spTree>
    <p:extLst>
      <p:ext uri="{BB962C8B-B14F-4D97-AF65-F5344CB8AC3E}">
        <p14:creationId xmlns:p14="http://schemas.microsoft.com/office/powerpoint/2010/main" val="254269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1779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1_Тема Office</vt:lpstr>
      <vt:lpstr>Тема Office</vt:lpstr>
      <vt:lpstr>Неоформленная коммунальная инфраструктура</vt:lpstr>
      <vt:lpstr>Объект</vt:lpstr>
      <vt:lpstr>География экспедиций</vt:lpstr>
      <vt:lpstr>PUBLIC.RU</vt:lpstr>
      <vt:lpstr>PUBLIC.RU</vt:lpstr>
      <vt:lpstr>Основа для возникновения</vt:lpstr>
      <vt:lpstr>Базовые механизмы возникновения</vt:lpstr>
      <vt:lpstr>Что бывает бесхозяйным?</vt:lpstr>
      <vt:lpstr>Презентация PowerPoint</vt:lpstr>
      <vt:lpstr>Презентация PowerPoint</vt:lpstr>
      <vt:lpstr>Почему не оформляют?</vt:lpstr>
      <vt:lpstr>Презентация PowerPoint</vt:lpstr>
      <vt:lpstr>Из интервью с государственным служащим регионального комитета природопользования и охраны окружающей среды – о попавших на земли гослесфонда кладбищах</vt:lpstr>
      <vt:lpstr>Из интервью с муниципальным служащим о тяготах содержания бесхозяйных дорог</vt:lpstr>
      <vt:lpstr>О ремонте канализационных сетей к МКД-новострою для детей-сирот</vt:lpstr>
      <vt:lpstr>Как оформлять / содержать?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Невидимая инфраструктура, или как содержать формально не существующие дороги, кладбища, водопроводы и не попасться на нецелёвке</dc:title>
  <dc:creator>Моляренко Ольга Андреевна</dc:creator>
  <cp:lastModifiedBy>Моляренко Ольга Андреевна</cp:lastModifiedBy>
  <cp:revision>165</cp:revision>
  <dcterms:created xsi:type="dcterms:W3CDTF">2017-06-19T07:01:17Z</dcterms:created>
  <dcterms:modified xsi:type="dcterms:W3CDTF">2023-06-19T14:08:46Z</dcterms:modified>
</cp:coreProperties>
</file>