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344" r:id="rId2"/>
    <p:sldId id="366" r:id="rId3"/>
    <p:sldId id="315" r:id="rId4"/>
    <p:sldId id="354" r:id="rId5"/>
    <p:sldId id="365" r:id="rId6"/>
    <p:sldId id="348" r:id="rId7"/>
    <p:sldId id="357" r:id="rId8"/>
    <p:sldId id="364" r:id="rId9"/>
    <p:sldId id="368" r:id="rId10"/>
    <p:sldId id="372" r:id="rId11"/>
    <p:sldId id="373" r:id="rId12"/>
    <p:sldId id="374" r:id="rId13"/>
    <p:sldId id="371" r:id="rId14"/>
    <p:sldId id="367" r:id="rId15"/>
    <p:sldId id="369" r:id="rId16"/>
    <p:sldId id="370" r:id="rId17"/>
    <p:sldId id="345" r:id="rId18"/>
  </p:sldIdLst>
  <p:sldSz cx="12960350" cy="6840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Основные стили" id="{9C5DBF73-5C8C-8D4C-BB54-DF085EC13081}">
          <p14:sldIdLst>
            <p14:sldId id="344"/>
            <p14:sldId id="366"/>
            <p14:sldId id="315"/>
            <p14:sldId id="354"/>
            <p14:sldId id="365"/>
            <p14:sldId id="348"/>
            <p14:sldId id="357"/>
            <p14:sldId id="364"/>
            <p14:sldId id="368"/>
            <p14:sldId id="372"/>
            <p14:sldId id="373"/>
            <p14:sldId id="374"/>
            <p14:sldId id="371"/>
            <p14:sldId id="367"/>
            <p14:sldId id="369"/>
            <p14:sldId id="370"/>
          </p14:sldIdLst>
        </p14:section>
        <p14:section name="Финальные слайды" id="{4145BB14-2156-2145-AF78-8B8681ECBF54}">
          <p14:sldIdLst>
            <p14:sldId id="345"/>
          </p14:sldIdLst>
        </p14:section>
      </p14:sectionLst>
    </p:ext>
    <p:ext uri="{EFAFB233-063F-42B5-8137-9DF3F51BA10A}">
      <p15:sldGuideLst xmlns:p15="http://schemas.microsoft.com/office/powerpoint/2012/main">
        <p15:guide id="1" orient="horz" pos="2154" userDrawn="1">
          <p15:clr>
            <a:srgbClr val="A4A3A4"/>
          </p15:clr>
        </p15:guide>
        <p15:guide id="2" pos="40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236"/>
    <a:srgbClr val="770125"/>
    <a:srgbClr val="3F5CBD"/>
    <a:srgbClr val="FF5C36"/>
    <a:srgbClr val="E6E6E6"/>
    <a:srgbClr val="AFABAB"/>
    <a:srgbClr val="879DC1"/>
    <a:srgbClr val="12A3AD"/>
    <a:srgbClr val="FF941A"/>
    <a:srgbClr val="EC9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807"/>
  </p:normalViewPr>
  <p:slideViewPr>
    <p:cSldViewPr snapToGrid="0">
      <p:cViewPr varScale="1">
        <p:scale>
          <a:sx n="82" d="100"/>
          <a:sy n="82" d="100"/>
        </p:scale>
        <p:origin x="701" y="24"/>
      </p:cViewPr>
      <p:guideLst>
        <p:guide orient="horz" pos="2154"/>
        <p:guide pos="40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0AE3-F1A2-394F-BC18-67F76EFC1ECD}" type="datetimeFigureOut">
              <a:rPr lang="ru-RU" smtClean="0"/>
              <a:t>18.06.2023</a:t>
            </a:fld>
            <a:endParaRPr lang="ru-RU"/>
          </a:p>
        </p:txBody>
      </p:sp>
      <p:sp>
        <p:nvSpPr>
          <p:cNvPr id="4" name="Образ слайда 3"/>
          <p:cNvSpPr>
            <a:spLocks noGrp="1" noRot="1" noChangeAspect="1"/>
          </p:cNvSpPr>
          <p:nvPr>
            <p:ph type="sldImg" idx="2"/>
          </p:nvPr>
        </p:nvSpPr>
        <p:spPr>
          <a:xfrm>
            <a:off x="506413" y="1143000"/>
            <a:ext cx="58451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9C60B-6F98-8646-A41A-70FA44D3BDF6}" type="slidenum">
              <a:rPr lang="ru-RU" smtClean="0"/>
              <a:t>‹#›</a:t>
            </a:fld>
            <a:endParaRPr lang="ru-RU"/>
          </a:p>
        </p:txBody>
      </p:sp>
    </p:spTree>
    <p:extLst>
      <p:ext uri="{BB962C8B-B14F-4D97-AF65-F5344CB8AC3E}">
        <p14:creationId xmlns:p14="http://schemas.microsoft.com/office/powerpoint/2010/main" val="255232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8</a:t>
            </a:fld>
            <a:endParaRPr lang="ru-RU"/>
          </a:p>
        </p:txBody>
      </p:sp>
    </p:spTree>
    <p:extLst>
      <p:ext uri="{BB962C8B-B14F-4D97-AF65-F5344CB8AC3E}">
        <p14:creationId xmlns:p14="http://schemas.microsoft.com/office/powerpoint/2010/main" val="84352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9</a:t>
            </a:fld>
            <a:endParaRPr lang="ru-RU"/>
          </a:p>
        </p:txBody>
      </p:sp>
    </p:spTree>
    <p:extLst>
      <p:ext uri="{BB962C8B-B14F-4D97-AF65-F5344CB8AC3E}">
        <p14:creationId xmlns:p14="http://schemas.microsoft.com/office/powerpoint/2010/main" val="56800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10</a:t>
            </a:fld>
            <a:endParaRPr lang="ru-RU"/>
          </a:p>
        </p:txBody>
      </p:sp>
    </p:spTree>
    <p:extLst>
      <p:ext uri="{BB962C8B-B14F-4D97-AF65-F5344CB8AC3E}">
        <p14:creationId xmlns:p14="http://schemas.microsoft.com/office/powerpoint/2010/main" val="191573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11</a:t>
            </a:fld>
            <a:endParaRPr lang="ru-RU"/>
          </a:p>
        </p:txBody>
      </p:sp>
    </p:spTree>
    <p:extLst>
      <p:ext uri="{BB962C8B-B14F-4D97-AF65-F5344CB8AC3E}">
        <p14:creationId xmlns:p14="http://schemas.microsoft.com/office/powerpoint/2010/main" val="242445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12</a:t>
            </a:fld>
            <a:endParaRPr lang="ru-RU"/>
          </a:p>
        </p:txBody>
      </p:sp>
    </p:spTree>
    <p:extLst>
      <p:ext uri="{BB962C8B-B14F-4D97-AF65-F5344CB8AC3E}">
        <p14:creationId xmlns:p14="http://schemas.microsoft.com/office/powerpoint/2010/main" val="264375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13</a:t>
            </a:fld>
            <a:endParaRPr lang="ru-RU"/>
          </a:p>
        </p:txBody>
      </p:sp>
    </p:spTree>
    <p:extLst>
      <p:ext uri="{BB962C8B-B14F-4D97-AF65-F5344CB8AC3E}">
        <p14:creationId xmlns:p14="http://schemas.microsoft.com/office/powerpoint/2010/main" val="103889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14</a:t>
            </a:fld>
            <a:endParaRPr lang="ru-RU"/>
          </a:p>
        </p:txBody>
      </p:sp>
    </p:spTree>
    <p:extLst>
      <p:ext uri="{BB962C8B-B14F-4D97-AF65-F5344CB8AC3E}">
        <p14:creationId xmlns:p14="http://schemas.microsoft.com/office/powerpoint/2010/main" val="121005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15</a:t>
            </a:fld>
            <a:endParaRPr lang="ru-RU"/>
          </a:p>
        </p:txBody>
      </p:sp>
    </p:spTree>
    <p:extLst>
      <p:ext uri="{BB962C8B-B14F-4D97-AF65-F5344CB8AC3E}">
        <p14:creationId xmlns:p14="http://schemas.microsoft.com/office/powerpoint/2010/main" val="267377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29C60B-6F98-8646-A41A-70FA44D3BDF6}" type="slidenum">
              <a:rPr lang="ru-RU" smtClean="0"/>
              <a:t>16</a:t>
            </a:fld>
            <a:endParaRPr lang="ru-RU"/>
          </a:p>
        </p:txBody>
      </p:sp>
    </p:spTree>
    <p:extLst>
      <p:ext uri="{BB962C8B-B14F-4D97-AF65-F5344CB8AC3E}">
        <p14:creationId xmlns:p14="http://schemas.microsoft.com/office/powerpoint/2010/main" val="17844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4" name="Рисунок 9">
            <a:extLst>
              <a:ext uri="{FF2B5EF4-FFF2-40B4-BE49-F238E27FC236}">
                <a16:creationId xmlns:a16="http://schemas.microsoft.com/office/drawing/2014/main" id="{ACD4A90A-0ABE-7243-8908-72C5650992CC}"/>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5" name="Прямоугольник 4">
            <a:extLst>
              <a:ext uri="{FF2B5EF4-FFF2-40B4-BE49-F238E27FC236}">
                <a16:creationId xmlns:a16="http://schemas.microsoft.com/office/drawing/2014/main" id="{1A77197B-380D-644E-9B90-7284D14AEC8D}"/>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B53E39C7-B630-C841-B628-08298DD98766}"/>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7" name="Straight Connector 16">
            <a:extLst>
              <a:ext uri="{FF2B5EF4-FFF2-40B4-BE49-F238E27FC236}">
                <a16:creationId xmlns:a16="http://schemas.microsoft.com/office/drawing/2014/main" id="{5BDB2FD8-6949-594D-AF72-5CE0FDE67F6D}"/>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DB7F7827-21D6-5054-F4C6-CF3F1E1A3316}"/>
              </a:ext>
            </a:extLst>
          </p:cNvPr>
          <p:cNvPicPr>
            <a:picLocks noChangeAspect="1"/>
          </p:cNvPicPr>
          <p:nvPr userDrawn="1"/>
        </p:nvPicPr>
        <p:blipFill>
          <a:blip r:embed="rId3"/>
          <a:stretch>
            <a:fillRect/>
          </a:stretch>
        </p:blipFill>
        <p:spPr>
          <a:xfrm>
            <a:off x="11902204" y="0"/>
            <a:ext cx="1058146" cy="6840538"/>
          </a:xfrm>
          <a:prstGeom prst="rect">
            <a:avLst/>
          </a:prstGeom>
        </p:spPr>
      </p:pic>
      <p:sp>
        <p:nvSpPr>
          <p:cNvPr id="40" name="Slide Number Placeholder 5">
            <a:extLst>
              <a:ext uri="{FF2B5EF4-FFF2-40B4-BE49-F238E27FC236}">
                <a16:creationId xmlns:a16="http://schemas.microsoft.com/office/drawing/2014/main" id="{CD2E3BB0-99F5-1045-9ADB-5FF98D23427A}"/>
              </a:ext>
            </a:extLst>
          </p:cNvPr>
          <p:cNvSpPr>
            <a:spLocks noGrp="1"/>
          </p:cNvSpPr>
          <p:nvPr>
            <p:ph type="sldNum" sz="quarter" idx="4"/>
          </p:nvPr>
        </p:nvSpPr>
        <p:spPr>
          <a:xfrm>
            <a:off x="-33970" y="266377"/>
            <a:ext cx="937565" cy="36419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73D4391C-B8C0-B24A-A837-316267417444}" type="slidenum">
              <a:rPr lang="ru-RU" smtClean="0"/>
              <a:pPr/>
              <a:t>‹#›</a:t>
            </a:fld>
            <a:endParaRPr lang="ru-RU" dirty="0"/>
          </a:p>
        </p:txBody>
      </p:sp>
    </p:spTree>
    <p:extLst>
      <p:ext uri="{BB962C8B-B14F-4D97-AF65-F5344CB8AC3E}">
        <p14:creationId xmlns:p14="http://schemas.microsoft.com/office/powerpoint/2010/main" val="887191122"/>
      </p:ext>
    </p:extLst>
  </p:cSld>
  <p:clrMapOvr>
    <a:masterClrMapping/>
  </p:clrMapOvr>
  <p:extLst>
    <p:ext uri="{DCECCB84-F9BA-43D5-87BE-67443E8EF086}">
      <p15:sldGuideLst xmlns:p15="http://schemas.microsoft.com/office/powerpoint/2012/main">
        <p15:guide id="1" orient="horz" pos="2154" userDrawn="1">
          <p15:clr>
            <a:srgbClr val="FBAE40"/>
          </p15:clr>
        </p15:guide>
        <p15:guide id="3" pos="4082" userDrawn="1">
          <p15:clr>
            <a:srgbClr val="FBAE40"/>
          </p15:clr>
        </p15:guide>
        <p15:guide id="4" orient="horz"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3_Рисунок с подписью">
    <p:spTree>
      <p:nvGrpSpPr>
        <p:cNvPr id="1" name=""/>
        <p:cNvGrpSpPr/>
        <p:nvPr/>
      </p:nvGrpSpPr>
      <p:grpSpPr>
        <a:xfrm>
          <a:off x="0" y="0"/>
          <a:ext cx="0" cy="0"/>
          <a:chOff x="0" y="0"/>
          <a:chExt cx="0" cy="0"/>
        </a:xfrm>
      </p:grpSpPr>
      <p:pic>
        <p:nvPicPr>
          <p:cNvPr id="17" name="Рисунок 9">
            <a:extLst>
              <a:ext uri="{FF2B5EF4-FFF2-40B4-BE49-F238E27FC236}">
                <a16:creationId xmlns:a16="http://schemas.microsoft.com/office/drawing/2014/main" id="{312AC08A-0C3F-974B-BD93-826A86886476}"/>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8" name="Прямоугольник 4">
            <a:extLst>
              <a:ext uri="{FF2B5EF4-FFF2-40B4-BE49-F238E27FC236}">
                <a16:creationId xmlns:a16="http://schemas.microsoft.com/office/drawing/2014/main" id="{D5800CC3-8BB1-6E4A-B449-86804D5C4D71}"/>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431EB201-11AF-9542-A909-0880047F2AF6}"/>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20" name="Straight Connector 19">
            <a:extLst>
              <a:ext uri="{FF2B5EF4-FFF2-40B4-BE49-F238E27FC236}">
                <a16:creationId xmlns:a16="http://schemas.microsoft.com/office/drawing/2014/main" id="{F0814AB4-58FB-AE44-9B65-2430CAFB56B2}"/>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92713" y="900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35ADFAC3-F2F2-2C4F-A0E5-E45C3D91474E}" type="datetime1">
              <a:rPr lang="ru-RU" smtClean="0"/>
              <a:t>18.06.2023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
        <p:nvSpPr>
          <p:cNvPr id="12" name="Picture Placeholder 2">
            <a:extLst>
              <a:ext uri="{FF2B5EF4-FFF2-40B4-BE49-F238E27FC236}">
                <a16:creationId xmlns:a16="http://schemas.microsoft.com/office/drawing/2014/main" id="{B47FAB26-A65D-A241-B811-CFF044D18B1A}"/>
              </a:ext>
            </a:extLst>
          </p:cNvPr>
          <p:cNvSpPr>
            <a:spLocks noGrp="1" noChangeAspect="1"/>
          </p:cNvSpPr>
          <p:nvPr>
            <p:ph type="pic" idx="13"/>
          </p:nvPr>
        </p:nvSpPr>
        <p:spPr>
          <a:xfrm>
            <a:off x="7019109" y="1674796"/>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3" name="Picture Placeholder 2">
            <a:extLst>
              <a:ext uri="{FF2B5EF4-FFF2-40B4-BE49-F238E27FC236}">
                <a16:creationId xmlns:a16="http://schemas.microsoft.com/office/drawing/2014/main" id="{D79F780C-3DBF-7240-9736-987FCF93B284}"/>
              </a:ext>
            </a:extLst>
          </p:cNvPr>
          <p:cNvSpPr>
            <a:spLocks noGrp="1" noChangeAspect="1"/>
          </p:cNvSpPr>
          <p:nvPr>
            <p:ph type="pic" idx="14"/>
          </p:nvPr>
        </p:nvSpPr>
        <p:spPr>
          <a:xfrm>
            <a:off x="9701349" y="1674796"/>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4" name="Picture Placeholder 2">
            <a:extLst>
              <a:ext uri="{FF2B5EF4-FFF2-40B4-BE49-F238E27FC236}">
                <a16:creationId xmlns:a16="http://schemas.microsoft.com/office/drawing/2014/main" id="{33C0F341-B7E5-3845-B426-CA74C3BDAE4F}"/>
              </a:ext>
            </a:extLst>
          </p:cNvPr>
          <p:cNvSpPr>
            <a:spLocks noGrp="1" noChangeAspect="1"/>
          </p:cNvSpPr>
          <p:nvPr>
            <p:ph type="pic" idx="15"/>
          </p:nvPr>
        </p:nvSpPr>
        <p:spPr>
          <a:xfrm>
            <a:off x="4340995" y="4130613"/>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5" name="Picture Placeholder 2">
            <a:extLst>
              <a:ext uri="{FF2B5EF4-FFF2-40B4-BE49-F238E27FC236}">
                <a16:creationId xmlns:a16="http://schemas.microsoft.com/office/drawing/2014/main" id="{1BDE5803-8086-B245-97C9-CAE368D49BE0}"/>
              </a:ext>
            </a:extLst>
          </p:cNvPr>
          <p:cNvSpPr>
            <a:spLocks noGrp="1" noChangeAspect="1"/>
          </p:cNvSpPr>
          <p:nvPr>
            <p:ph type="pic" idx="16"/>
          </p:nvPr>
        </p:nvSpPr>
        <p:spPr>
          <a:xfrm>
            <a:off x="7019109" y="4130613"/>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6" name="Picture Placeholder 2">
            <a:extLst>
              <a:ext uri="{FF2B5EF4-FFF2-40B4-BE49-F238E27FC236}">
                <a16:creationId xmlns:a16="http://schemas.microsoft.com/office/drawing/2014/main" id="{6047B218-8FD4-6348-A347-47AB398FF2D4}"/>
              </a:ext>
            </a:extLst>
          </p:cNvPr>
          <p:cNvSpPr>
            <a:spLocks noGrp="1" noChangeAspect="1"/>
          </p:cNvSpPr>
          <p:nvPr>
            <p:ph type="pic" idx="17"/>
          </p:nvPr>
        </p:nvSpPr>
        <p:spPr>
          <a:xfrm>
            <a:off x="9701349" y="4130613"/>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Tree>
    <p:extLst>
      <p:ext uri="{BB962C8B-B14F-4D97-AF65-F5344CB8AC3E}">
        <p14:creationId xmlns:p14="http://schemas.microsoft.com/office/powerpoint/2010/main" val="254601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9">
            <a:extLst>
              <a:ext uri="{FF2B5EF4-FFF2-40B4-BE49-F238E27FC236}">
                <a16:creationId xmlns:a16="http://schemas.microsoft.com/office/drawing/2014/main" id="{80D31F51-3F1C-8045-99BC-14A4D28EDAD9}"/>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8" name="Прямоугольник 4">
            <a:extLst>
              <a:ext uri="{FF2B5EF4-FFF2-40B4-BE49-F238E27FC236}">
                <a16:creationId xmlns:a16="http://schemas.microsoft.com/office/drawing/2014/main" id="{6901C6BE-CE43-1C49-A547-8D7E87965F71}"/>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3D769650-3A35-3642-883C-A870CBC46FCC}"/>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0" name="Straight Connector 9">
            <a:extLst>
              <a:ext uri="{FF2B5EF4-FFF2-40B4-BE49-F238E27FC236}">
                <a16:creationId xmlns:a16="http://schemas.microsoft.com/office/drawing/2014/main" id="{EBE4A2AA-05E3-7F4E-879C-E04CB11781C0}"/>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4274" y="1705385"/>
            <a:ext cx="11178302" cy="2845473"/>
          </a:xfrm>
        </p:spPr>
        <p:txBody>
          <a:bodyPr anchor="b"/>
          <a:lstStyle>
            <a:lvl1pPr>
              <a:defRPr sz="5985"/>
            </a:lvl1pPr>
          </a:lstStyle>
          <a:p>
            <a:r>
              <a:rPr lang="ru-RU"/>
              <a:t>Образец заголовка</a:t>
            </a:r>
            <a:endParaRPr lang="en-US" dirty="0"/>
          </a:p>
        </p:txBody>
      </p:sp>
      <p:sp>
        <p:nvSpPr>
          <p:cNvPr id="3" name="Text Placeholder 2"/>
          <p:cNvSpPr>
            <a:spLocks noGrp="1"/>
          </p:cNvSpPr>
          <p:nvPr>
            <p:ph type="body" idx="1"/>
          </p:nvPr>
        </p:nvSpPr>
        <p:spPr>
          <a:xfrm>
            <a:off x="884274" y="4577778"/>
            <a:ext cx="11178302"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40D0A1-1F54-6D46-B9B0-6ADD85C235EC}"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D4391C-B8C0-B24A-A837-316267417444}" type="slidenum">
              <a:rPr lang="ru-RU" smtClean="0"/>
              <a:t>‹#›</a:t>
            </a:fld>
            <a:endParaRPr lang="ru-RU" dirty="0"/>
          </a:p>
        </p:txBody>
      </p:sp>
    </p:spTree>
    <p:extLst>
      <p:ext uri="{BB962C8B-B14F-4D97-AF65-F5344CB8AC3E}">
        <p14:creationId xmlns:p14="http://schemas.microsoft.com/office/powerpoint/2010/main" val="296746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Рисунок 9">
            <a:extLst>
              <a:ext uri="{FF2B5EF4-FFF2-40B4-BE49-F238E27FC236}">
                <a16:creationId xmlns:a16="http://schemas.microsoft.com/office/drawing/2014/main" id="{FFBF45D3-592B-3C42-AB8F-2FDFA93DD18A}"/>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7" name="Прямоугольник 4">
            <a:extLst>
              <a:ext uri="{FF2B5EF4-FFF2-40B4-BE49-F238E27FC236}">
                <a16:creationId xmlns:a16="http://schemas.microsoft.com/office/drawing/2014/main" id="{29BDF7A5-C047-1149-97E2-5FF2F7C15BEB}"/>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A61ACB84-12E8-B04C-B361-EFA20FF74E23}"/>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9" name="Straight Connector 8">
            <a:extLst>
              <a:ext uri="{FF2B5EF4-FFF2-40B4-BE49-F238E27FC236}">
                <a16:creationId xmlns:a16="http://schemas.microsoft.com/office/drawing/2014/main" id="{EA2AF39C-AEEB-974B-9D14-519ED62E1CFE}"/>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C049CDA-6D70-FA48-B8E7-6D7A153E7A07}" type="datetime1">
              <a:rPr lang="ru-RU" smtClean="0"/>
              <a:t>18.06.2023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3D4391C-B8C0-B24A-A837-316267417444}" type="slidenum">
              <a:rPr lang="ru-RU" smtClean="0"/>
              <a:t>‹#›</a:t>
            </a:fld>
            <a:endParaRPr lang="ru-RU"/>
          </a:p>
        </p:txBody>
      </p:sp>
    </p:spTree>
    <p:extLst>
      <p:ext uri="{BB962C8B-B14F-4D97-AF65-F5344CB8AC3E}">
        <p14:creationId xmlns:p14="http://schemas.microsoft.com/office/powerpoint/2010/main" val="277844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864" y="1616634"/>
            <a:ext cx="10423442" cy="2200943"/>
          </a:xfrm>
        </p:spPr>
        <p:txBody>
          <a:bodyPr anchor="b"/>
          <a:lstStyle>
            <a:lvl1pPr algn="l">
              <a:defRPr sz="3200">
                <a:solidFill>
                  <a:schemeClr val="bg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916864" y="3971148"/>
            <a:ext cx="10423443" cy="819675"/>
          </a:xfrm>
        </p:spPr>
        <p:txBody>
          <a:bodyPr/>
          <a:lstStyle>
            <a:lvl1pPr marL="0" indent="0" algn="l">
              <a:buNone/>
              <a:defRPr sz="2394">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9015A16B-6D6F-7E43-8715-9A6C2BF58A22}"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pic>
        <p:nvPicPr>
          <p:cNvPr id="7" name="Рисунок 21">
            <a:extLst>
              <a:ext uri="{FF2B5EF4-FFF2-40B4-BE49-F238E27FC236}">
                <a16:creationId xmlns:a16="http://schemas.microsoft.com/office/drawing/2014/main" id="{D5D3EC2F-7B9F-0D4F-B5B9-E23034A23E1D}"/>
              </a:ext>
            </a:extLst>
          </p:cNvPr>
          <p:cNvPicPr>
            <a:picLocks noChangeAspect="1"/>
          </p:cNvPicPr>
          <p:nvPr userDrawn="1"/>
        </p:nvPicPr>
        <p:blipFill>
          <a:blip r:embed="rId2"/>
          <a:stretch>
            <a:fillRect/>
          </a:stretch>
        </p:blipFill>
        <p:spPr>
          <a:xfrm>
            <a:off x="8770520" y="0"/>
            <a:ext cx="4189830" cy="6840538"/>
          </a:xfrm>
          <a:prstGeom prst="rect">
            <a:avLst/>
          </a:prstGeom>
        </p:spPr>
      </p:pic>
      <p:pic>
        <p:nvPicPr>
          <p:cNvPr id="8" name="Рисунок 13">
            <a:extLst>
              <a:ext uri="{FF2B5EF4-FFF2-40B4-BE49-F238E27FC236}">
                <a16:creationId xmlns:a16="http://schemas.microsoft.com/office/drawing/2014/main" id="{1BB3811F-5FB4-9A4D-A5EA-3D5E83D37898}"/>
              </a:ext>
            </a:extLst>
          </p:cNvPr>
          <p:cNvPicPr>
            <a:picLocks noChangeAspect="1"/>
          </p:cNvPicPr>
          <p:nvPr userDrawn="1"/>
        </p:nvPicPr>
        <p:blipFill>
          <a:blip r:embed="rId3"/>
          <a:stretch>
            <a:fillRect/>
          </a:stretch>
        </p:blipFill>
        <p:spPr>
          <a:xfrm>
            <a:off x="853760" y="329338"/>
            <a:ext cx="1862895" cy="819675"/>
          </a:xfrm>
          <a:prstGeom prst="rect">
            <a:avLst/>
          </a:prstGeom>
        </p:spPr>
      </p:pic>
      <p:sp>
        <p:nvSpPr>
          <p:cNvPr id="13" name="TextBox 12">
            <a:extLst>
              <a:ext uri="{FF2B5EF4-FFF2-40B4-BE49-F238E27FC236}">
                <a16:creationId xmlns:a16="http://schemas.microsoft.com/office/drawing/2014/main" id="{6416C21D-C47C-8E49-8ABF-DE72CA198984}"/>
              </a:ext>
            </a:extLst>
          </p:cNvPr>
          <p:cNvSpPr txBox="1"/>
          <p:nvPr userDrawn="1"/>
        </p:nvSpPr>
        <p:spPr>
          <a:xfrm rot="16200000">
            <a:off x="11761283" y="930593"/>
            <a:ext cx="690614" cy="307777"/>
          </a:xfrm>
          <a:prstGeom prst="rect">
            <a:avLst/>
          </a:prstGeom>
          <a:noFill/>
        </p:spPr>
        <p:txBody>
          <a:bodyPr wrap="square" lIns="0" tIns="0" rIns="0" bIns="0" rtlCol="0">
            <a:noAutofit/>
          </a:bodyPr>
          <a:lstStyle/>
          <a:p>
            <a:pPr algn="r"/>
            <a:r>
              <a:rPr lang="ru-RU" sz="1800" dirty="0">
                <a:solidFill>
                  <a:schemeClr val="bg1"/>
                </a:solidFill>
              </a:rPr>
              <a:t>2023</a:t>
            </a:r>
          </a:p>
        </p:txBody>
      </p:sp>
      <p:cxnSp>
        <p:nvCxnSpPr>
          <p:cNvPr id="15" name="Straight Connector 14">
            <a:extLst>
              <a:ext uri="{FF2B5EF4-FFF2-40B4-BE49-F238E27FC236}">
                <a16:creationId xmlns:a16="http://schemas.microsoft.com/office/drawing/2014/main" id="{91FBA60E-9DD6-E54E-A6C9-CFA5BB21B4C1}"/>
              </a:ext>
            </a:extLst>
          </p:cNvPr>
          <p:cNvCxnSpPr/>
          <p:nvPr userDrawn="1"/>
        </p:nvCxnSpPr>
        <p:spPr>
          <a:xfrm>
            <a:off x="12128268" y="1404850"/>
            <a:ext cx="0" cy="23026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167B5-CF88-8F40-A4B5-CA8730DFE560}"/>
              </a:ext>
            </a:extLst>
          </p:cNvPr>
          <p:cNvSpPr txBox="1"/>
          <p:nvPr userDrawn="1"/>
        </p:nvSpPr>
        <p:spPr>
          <a:xfrm rot="16200000">
            <a:off x="11574784" y="5590478"/>
            <a:ext cx="1097102" cy="307777"/>
          </a:xfrm>
          <a:prstGeom prst="rect">
            <a:avLst/>
          </a:prstGeom>
          <a:noFill/>
        </p:spPr>
        <p:txBody>
          <a:bodyPr wrap="square" lIns="0" tIns="0" rIns="0" bIns="0" rtlCol="0">
            <a:noAutofit/>
          </a:bodyPr>
          <a:lstStyle/>
          <a:p>
            <a:pPr algn="l"/>
            <a:r>
              <a:rPr lang="ru-RU" sz="1600" spc="100" baseline="0" dirty="0" err="1">
                <a:solidFill>
                  <a:schemeClr val="bg1"/>
                </a:solidFill>
              </a:rPr>
              <a:t>РАНХиГС</a:t>
            </a:r>
            <a:endParaRPr lang="ru-RU" sz="1600" spc="100" baseline="0" dirty="0">
              <a:solidFill>
                <a:schemeClr val="bg1"/>
              </a:solidFill>
            </a:endParaRPr>
          </a:p>
        </p:txBody>
      </p:sp>
    </p:spTree>
    <p:extLst>
      <p:ext uri="{BB962C8B-B14F-4D97-AF65-F5344CB8AC3E}">
        <p14:creationId xmlns:p14="http://schemas.microsoft.com/office/powerpoint/2010/main" val="361852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7_Титульный слайд">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864" y="1616636"/>
            <a:ext cx="10423442" cy="2200943"/>
          </a:xfrm>
        </p:spPr>
        <p:txBody>
          <a:bodyPr anchor="b"/>
          <a:lstStyle>
            <a:lvl1pPr algn="l">
              <a:defRPr sz="3200">
                <a:solidFill>
                  <a:schemeClr val="bg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916864" y="3971150"/>
            <a:ext cx="10423443" cy="819675"/>
          </a:xfrm>
        </p:spPr>
        <p:txBody>
          <a:bodyPr/>
          <a:lstStyle>
            <a:lvl1pPr marL="0" indent="0" algn="l">
              <a:buNone/>
              <a:defRPr sz="2394">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9015A16B-6D6F-7E43-8715-9A6C2BF58A22}"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pic>
        <p:nvPicPr>
          <p:cNvPr id="7" name="Рисунок 21">
            <a:extLst>
              <a:ext uri="{FF2B5EF4-FFF2-40B4-BE49-F238E27FC236}">
                <a16:creationId xmlns:a16="http://schemas.microsoft.com/office/drawing/2014/main" id="{D5D3EC2F-7B9F-0D4F-B5B9-E23034A23E1D}"/>
              </a:ext>
            </a:extLst>
          </p:cNvPr>
          <p:cNvPicPr>
            <a:picLocks noChangeAspect="1"/>
          </p:cNvPicPr>
          <p:nvPr userDrawn="1"/>
        </p:nvPicPr>
        <p:blipFill>
          <a:blip r:embed="rId2"/>
          <a:stretch>
            <a:fillRect/>
          </a:stretch>
        </p:blipFill>
        <p:spPr>
          <a:xfrm>
            <a:off x="8770520" y="0"/>
            <a:ext cx="4189830" cy="6840538"/>
          </a:xfrm>
          <a:prstGeom prst="rect">
            <a:avLst/>
          </a:prstGeom>
        </p:spPr>
      </p:pic>
      <p:pic>
        <p:nvPicPr>
          <p:cNvPr id="8" name="Рисунок 13">
            <a:extLst>
              <a:ext uri="{FF2B5EF4-FFF2-40B4-BE49-F238E27FC236}">
                <a16:creationId xmlns:a16="http://schemas.microsoft.com/office/drawing/2014/main" id="{1BB3811F-5FB4-9A4D-A5EA-3D5E83D37898}"/>
              </a:ext>
            </a:extLst>
          </p:cNvPr>
          <p:cNvPicPr>
            <a:picLocks noChangeAspect="1"/>
          </p:cNvPicPr>
          <p:nvPr userDrawn="1"/>
        </p:nvPicPr>
        <p:blipFill>
          <a:blip r:embed="rId3"/>
          <a:stretch>
            <a:fillRect/>
          </a:stretch>
        </p:blipFill>
        <p:spPr>
          <a:xfrm>
            <a:off x="853760" y="329338"/>
            <a:ext cx="1862895" cy="819675"/>
          </a:xfrm>
          <a:prstGeom prst="rect">
            <a:avLst/>
          </a:prstGeom>
        </p:spPr>
      </p:pic>
      <p:sp>
        <p:nvSpPr>
          <p:cNvPr id="13" name="TextBox 12">
            <a:extLst>
              <a:ext uri="{FF2B5EF4-FFF2-40B4-BE49-F238E27FC236}">
                <a16:creationId xmlns:a16="http://schemas.microsoft.com/office/drawing/2014/main" id="{6416C21D-C47C-8E49-8ABF-DE72CA198984}"/>
              </a:ext>
            </a:extLst>
          </p:cNvPr>
          <p:cNvSpPr txBox="1"/>
          <p:nvPr userDrawn="1"/>
        </p:nvSpPr>
        <p:spPr>
          <a:xfrm rot="16200000">
            <a:off x="11761283" y="930593"/>
            <a:ext cx="690614" cy="307777"/>
          </a:xfrm>
          <a:prstGeom prst="rect">
            <a:avLst/>
          </a:prstGeom>
          <a:noFill/>
        </p:spPr>
        <p:txBody>
          <a:bodyPr wrap="square" lIns="0" tIns="0" rIns="0" bIns="0" rtlCol="0">
            <a:noAutofit/>
          </a:bodyPr>
          <a:lstStyle/>
          <a:p>
            <a:pPr algn="r"/>
            <a:r>
              <a:rPr lang="ru-RU" sz="1800" dirty="0">
                <a:solidFill>
                  <a:schemeClr val="bg1"/>
                </a:solidFill>
              </a:rPr>
              <a:t>2023</a:t>
            </a:r>
          </a:p>
        </p:txBody>
      </p:sp>
      <p:cxnSp>
        <p:nvCxnSpPr>
          <p:cNvPr id="15" name="Straight Connector 14">
            <a:extLst>
              <a:ext uri="{FF2B5EF4-FFF2-40B4-BE49-F238E27FC236}">
                <a16:creationId xmlns:a16="http://schemas.microsoft.com/office/drawing/2014/main" id="{91FBA60E-9DD6-E54E-A6C9-CFA5BB21B4C1}"/>
              </a:ext>
            </a:extLst>
          </p:cNvPr>
          <p:cNvCxnSpPr/>
          <p:nvPr userDrawn="1"/>
        </p:nvCxnSpPr>
        <p:spPr>
          <a:xfrm>
            <a:off x="12128268" y="1404850"/>
            <a:ext cx="0" cy="23026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167B5-CF88-8F40-A4B5-CA8730DFE560}"/>
              </a:ext>
            </a:extLst>
          </p:cNvPr>
          <p:cNvSpPr txBox="1"/>
          <p:nvPr userDrawn="1"/>
        </p:nvSpPr>
        <p:spPr>
          <a:xfrm rot="16200000">
            <a:off x="11574784" y="5590478"/>
            <a:ext cx="1097102" cy="307777"/>
          </a:xfrm>
          <a:prstGeom prst="rect">
            <a:avLst/>
          </a:prstGeom>
          <a:noFill/>
        </p:spPr>
        <p:txBody>
          <a:bodyPr wrap="square" lIns="0" tIns="0" rIns="0" bIns="0" rtlCol="0">
            <a:noAutofit/>
          </a:bodyPr>
          <a:lstStyle/>
          <a:p>
            <a:pPr algn="l"/>
            <a:r>
              <a:rPr lang="ru-RU" sz="1600" spc="100" baseline="0" dirty="0" err="1">
                <a:solidFill>
                  <a:schemeClr val="bg1"/>
                </a:solidFill>
              </a:rPr>
              <a:t>РАНХиГС</a:t>
            </a:r>
            <a:endParaRPr lang="ru-RU" sz="1600" spc="100" baseline="0" dirty="0">
              <a:solidFill>
                <a:schemeClr val="bg1"/>
              </a:solidFill>
            </a:endParaRPr>
          </a:p>
        </p:txBody>
      </p:sp>
    </p:spTree>
    <p:extLst>
      <p:ext uri="{BB962C8B-B14F-4D97-AF65-F5344CB8AC3E}">
        <p14:creationId xmlns:p14="http://schemas.microsoft.com/office/powerpoint/2010/main" val="2415894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8_Титульный слайд">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864" y="1616636"/>
            <a:ext cx="10423442" cy="2200943"/>
          </a:xfrm>
        </p:spPr>
        <p:txBody>
          <a:bodyPr anchor="b"/>
          <a:lstStyle>
            <a:lvl1pPr algn="l">
              <a:defRPr sz="3200">
                <a:solidFill>
                  <a:schemeClr val="bg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916864" y="3971150"/>
            <a:ext cx="10423443" cy="819675"/>
          </a:xfrm>
        </p:spPr>
        <p:txBody>
          <a:bodyPr/>
          <a:lstStyle>
            <a:lvl1pPr marL="0" indent="0" algn="l">
              <a:buNone/>
              <a:defRPr sz="2394">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9015A16B-6D6F-7E43-8715-9A6C2BF58A22}"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pic>
        <p:nvPicPr>
          <p:cNvPr id="7" name="Рисунок 21">
            <a:extLst>
              <a:ext uri="{FF2B5EF4-FFF2-40B4-BE49-F238E27FC236}">
                <a16:creationId xmlns:a16="http://schemas.microsoft.com/office/drawing/2014/main" id="{D5D3EC2F-7B9F-0D4F-B5B9-E23034A23E1D}"/>
              </a:ext>
            </a:extLst>
          </p:cNvPr>
          <p:cNvPicPr>
            <a:picLocks noChangeAspect="1"/>
          </p:cNvPicPr>
          <p:nvPr userDrawn="1"/>
        </p:nvPicPr>
        <p:blipFill>
          <a:blip r:embed="rId2"/>
          <a:stretch>
            <a:fillRect/>
          </a:stretch>
        </p:blipFill>
        <p:spPr>
          <a:xfrm>
            <a:off x="8770520" y="0"/>
            <a:ext cx="4189830" cy="6840538"/>
          </a:xfrm>
          <a:prstGeom prst="rect">
            <a:avLst/>
          </a:prstGeom>
        </p:spPr>
      </p:pic>
      <p:pic>
        <p:nvPicPr>
          <p:cNvPr id="8" name="Рисунок 13">
            <a:extLst>
              <a:ext uri="{FF2B5EF4-FFF2-40B4-BE49-F238E27FC236}">
                <a16:creationId xmlns:a16="http://schemas.microsoft.com/office/drawing/2014/main" id="{1BB3811F-5FB4-9A4D-A5EA-3D5E83D37898}"/>
              </a:ext>
            </a:extLst>
          </p:cNvPr>
          <p:cNvPicPr>
            <a:picLocks noChangeAspect="1"/>
          </p:cNvPicPr>
          <p:nvPr userDrawn="1"/>
        </p:nvPicPr>
        <p:blipFill>
          <a:blip r:embed="rId3"/>
          <a:stretch>
            <a:fillRect/>
          </a:stretch>
        </p:blipFill>
        <p:spPr>
          <a:xfrm>
            <a:off x="853760" y="329338"/>
            <a:ext cx="1862895" cy="819675"/>
          </a:xfrm>
          <a:prstGeom prst="rect">
            <a:avLst/>
          </a:prstGeom>
        </p:spPr>
      </p:pic>
      <p:sp>
        <p:nvSpPr>
          <p:cNvPr id="13" name="TextBox 12">
            <a:extLst>
              <a:ext uri="{FF2B5EF4-FFF2-40B4-BE49-F238E27FC236}">
                <a16:creationId xmlns:a16="http://schemas.microsoft.com/office/drawing/2014/main" id="{6416C21D-C47C-8E49-8ABF-DE72CA198984}"/>
              </a:ext>
            </a:extLst>
          </p:cNvPr>
          <p:cNvSpPr txBox="1"/>
          <p:nvPr userDrawn="1"/>
        </p:nvSpPr>
        <p:spPr>
          <a:xfrm rot="16200000">
            <a:off x="11761283" y="930593"/>
            <a:ext cx="690614" cy="307777"/>
          </a:xfrm>
          <a:prstGeom prst="rect">
            <a:avLst/>
          </a:prstGeom>
          <a:noFill/>
        </p:spPr>
        <p:txBody>
          <a:bodyPr wrap="square" lIns="0" tIns="0" rIns="0" bIns="0" rtlCol="0">
            <a:noAutofit/>
          </a:bodyPr>
          <a:lstStyle/>
          <a:p>
            <a:pPr algn="r"/>
            <a:r>
              <a:rPr lang="ru-RU" sz="1800" dirty="0">
                <a:solidFill>
                  <a:schemeClr val="bg1"/>
                </a:solidFill>
              </a:rPr>
              <a:t>2023</a:t>
            </a:r>
          </a:p>
        </p:txBody>
      </p:sp>
      <p:cxnSp>
        <p:nvCxnSpPr>
          <p:cNvPr id="15" name="Straight Connector 14">
            <a:extLst>
              <a:ext uri="{FF2B5EF4-FFF2-40B4-BE49-F238E27FC236}">
                <a16:creationId xmlns:a16="http://schemas.microsoft.com/office/drawing/2014/main" id="{91FBA60E-9DD6-E54E-A6C9-CFA5BB21B4C1}"/>
              </a:ext>
            </a:extLst>
          </p:cNvPr>
          <p:cNvCxnSpPr/>
          <p:nvPr userDrawn="1"/>
        </p:nvCxnSpPr>
        <p:spPr>
          <a:xfrm>
            <a:off x="12128268" y="1404850"/>
            <a:ext cx="0" cy="23026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167B5-CF88-8F40-A4B5-CA8730DFE560}"/>
              </a:ext>
            </a:extLst>
          </p:cNvPr>
          <p:cNvSpPr txBox="1"/>
          <p:nvPr userDrawn="1"/>
        </p:nvSpPr>
        <p:spPr>
          <a:xfrm rot="16200000">
            <a:off x="11574784" y="5590478"/>
            <a:ext cx="1097102" cy="307777"/>
          </a:xfrm>
          <a:prstGeom prst="rect">
            <a:avLst/>
          </a:prstGeom>
          <a:noFill/>
        </p:spPr>
        <p:txBody>
          <a:bodyPr wrap="square" lIns="0" tIns="0" rIns="0" bIns="0" rtlCol="0">
            <a:noAutofit/>
          </a:bodyPr>
          <a:lstStyle/>
          <a:p>
            <a:pPr algn="l"/>
            <a:r>
              <a:rPr lang="ru-RU" sz="1600" spc="100" baseline="0" dirty="0" err="1">
                <a:solidFill>
                  <a:schemeClr val="bg1"/>
                </a:solidFill>
              </a:rPr>
              <a:t>РАНХиГС</a:t>
            </a:r>
            <a:endParaRPr lang="ru-RU" sz="1600" spc="100" baseline="0" dirty="0">
              <a:solidFill>
                <a:schemeClr val="bg1"/>
              </a:solidFill>
            </a:endParaRPr>
          </a:p>
        </p:txBody>
      </p:sp>
    </p:spTree>
    <p:extLst>
      <p:ext uri="{BB962C8B-B14F-4D97-AF65-F5344CB8AC3E}">
        <p14:creationId xmlns:p14="http://schemas.microsoft.com/office/powerpoint/2010/main" val="183417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pic>
        <p:nvPicPr>
          <p:cNvPr id="7" name="Рисунок 9">
            <a:extLst>
              <a:ext uri="{FF2B5EF4-FFF2-40B4-BE49-F238E27FC236}">
                <a16:creationId xmlns:a16="http://schemas.microsoft.com/office/drawing/2014/main" id="{64B41069-4AAD-8340-8EFB-180ACA586F0D}"/>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8" name="Прямоугольник 4">
            <a:extLst>
              <a:ext uri="{FF2B5EF4-FFF2-40B4-BE49-F238E27FC236}">
                <a16:creationId xmlns:a16="http://schemas.microsoft.com/office/drawing/2014/main" id="{F7727723-4074-B843-AE36-885B2303F4FE}"/>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6FE95950-E595-F342-9D21-3C47BD20DFED}"/>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2" name="Straight Connector 11">
            <a:extLst>
              <a:ext uri="{FF2B5EF4-FFF2-40B4-BE49-F238E27FC236}">
                <a16:creationId xmlns:a16="http://schemas.microsoft.com/office/drawing/2014/main" id="{8C78ECB9-5CD4-CC42-91B8-0D89C488BB7E}"/>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Slide Number Placeholder 5">
            <a:extLst>
              <a:ext uri="{FF2B5EF4-FFF2-40B4-BE49-F238E27FC236}">
                <a16:creationId xmlns:a16="http://schemas.microsoft.com/office/drawing/2014/main" id="{CD2E3BB0-99F5-1045-9ADB-5FF98D23427A}"/>
              </a:ext>
            </a:extLst>
          </p:cNvPr>
          <p:cNvSpPr>
            <a:spLocks noGrp="1"/>
          </p:cNvSpPr>
          <p:nvPr>
            <p:ph type="sldNum" sz="quarter" idx="4"/>
          </p:nvPr>
        </p:nvSpPr>
        <p:spPr>
          <a:xfrm>
            <a:off x="-33970" y="266377"/>
            <a:ext cx="937565" cy="36419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73D4391C-B8C0-B24A-A837-316267417444}" type="slidenum">
              <a:rPr lang="ru-RU" smtClean="0"/>
              <a:pPr/>
              <a:t>‹#›</a:t>
            </a:fld>
            <a:endParaRPr lang="ru-RU" dirty="0"/>
          </a:p>
        </p:txBody>
      </p:sp>
    </p:spTree>
    <p:extLst>
      <p:ext uri="{BB962C8B-B14F-4D97-AF65-F5344CB8AC3E}">
        <p14:creationId xmlns:p14="http://schemas.microsoft.com/office/powerpoint/2010/main" val="3970503863"/>
      </p:ext>
    </p:extLst>
  </p:cSld>
  <p:clrMapOvr>
    <a:masterClrMapping/>
  </p:clrMapOvr>
  <p:extLst>
    <p:ext uri="{DCECCB84-F9BA-43D5-87BE-67443E8EF086}">
      <p15:sldGuideLst xmlns:p15="http://schemas.microsoft.com/office/powerpoint/2012/main">
        <p15:guide id="1" orient="horz" pos="2154">
          <p15:clr>
            <a:srgbClr val="FBAE40"/>
          </p15:clr>
        </p15:guide>
        <p15:guide id="3" pos="4082">
          <p15:clr>
            <a:srgbClr val="FBAE40"/>
          </p15:clr>
        </p15:guide>
        <p15:guide id="4" orient="horz" pos="3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9">
            <a:extLst>
              <a:ext uri="{FF2B5EF4-FFF2-40B4-BE49-F238E27FC236}">
                <a16:creationId xmlns:a16="http://schemas.microsoft.com/office/drawing/2014/main" id="{B72F114E-335E-2040-801E-3C7EC39A3E7F}"/>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8" name="Прямоугольник 4">
            <a:extLst>
              <a:ext uri="{FF2B5EF4-FFF2-40B4-BE49-F238E27FC236}">
                <a16:creationId xmlns:a16="http://schemas.microsoft.com/office/drawing/2014/main" id="{F3B94890-3C49-7044-A8F0-B3DB12C28D12}"/>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16AA9BBD-B777-C149-9777-05247593E1E0}"/>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0" name="Straight Connector 9">
            <a:extLst>
              <a:ext uri="{FF2B5EF4-FFF2-40B4-BE49-F238E27FC236}">
                <a16:creationId xmlns:a16="http://schemas.microsoft.com/office/drawing/2014/main" id="{D8C569F4-D248-7041-9278-341700D6083F}"/>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620044" y="1119505"/>
            <a:ext cx="9720263" cy="2381521"/>
          </a:xfrm>
        </p:spPr>
        <p:txBody>
          <a:bodyPr anchor="b">
            <a:normAutofit/>
          </a:bodyPr>
          <a:lstStyle>
            <a:lvl1pPr algn="l">
              <a:defRPr sz="3200"/>
            </a:lvl1pPr>
          </a:lstStyle>
          <a:p>
            <a:r>
              <a:rPr lang="ru-RU" dirty="0"/>
              <a:t>Образец заголовка</a:t>
            </a:r>
            <a:endParaRPr lang="en-US" dirty="0"/>
          </a:p>
        </p:txBody>
      </p:sp>
      <p:sp>
        <p:nvSpPr>
          <p:cNvPr id="3" name="Subtitle 2"/>
          <p:cNvSpPr>
            <a:spLocks noGrp="1"/>
          </p:cNvSpPr>
          <p:nvPr>
            <p:ph type="subTitle" idx="1"/>
          </p:nvPr>
        </p:nvSpPr>
        <p:spPr>
          <a:xfrm>
            <a:off x="1620044" y="3592866"/>
            <a:ext cx="9720263" cy="1651546"/>
          </a:xfrm>
        </p:spPr>
        <p:txBody>
          <a:bodyPr>
            <a:normAutofit/>
          </a:bodyPr>
          <a:lstStyle>
            <a:lvl1pPr marL="0" indent="0" algn="l">
              <a:buNone/>
              <a:defRPr sz="2400" b="1"/>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B29AFABD-BCBD-544A-9118-89D15D7C2332}"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33970" y="266377"/>
            <a:ext cx="937565" cy="364195"/>
          </a:xfrm>
          <a:prstGeom prst="rect">
            <a:avLst/>
          </a:prstGeom>
        </p:spPr>
        <p:txBody>
          <a:bodyPr/>
          <a:lstStyle/>
          <a:p>
            <a:fld id="{73D4391C-B8C0-B24A-A837-316267417444}" type="slidenum">
              <a:rPr lang="ru-RU" smtClean="0"/>
              <a:t>‹#›</a:t>
            </a:fld>
            <a:endParaRPr lang="ru-RU"/>
          </a:p>
        </p:txBody>
      </p:sp>
    </p:spTree>
    <p:extLst>
      <p:ext uri="{BB962C8B-B14F-4D97-AF65-F5344CB8AC3E}">
        <p14:creationId xmlns:p14="http://schemas.microsoft.com/office/powerpoint/2010/main" val="246706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8" name="Рисунок 9">
            <a:extLst>
              <a:ext uri="{FF2B5EF4-FFF2-40B4-BE49-F238E27FC236}">
                <a16:creationId xmlns:a16="http://schemas.microsoft.com/office/drawing/2014/main" id="{A031F8E3-48A7-4044-944A-7FEEE130F6A0}"/>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9" name="Прямоугольник 4">
            <a:extLst>
              <a:ext uri="{FF2B5EF4-FFF2-40B4-BE49-F238E27FC236}">
                <a16:creationId xmlns:a16="http://schemas.microsoft.com/office/drawing/2014/main" id="{CC740624-9786-3F40-BE2D-E443C76C8EC7}"/>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1AEFE944-F30B-544E-B5A4-8FA81A6D7A96}"/>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1" name="Straight Connector 10">
            <a:extLst>
              <a:ext uri="{FF2B5EF4-FFF2-40B4-BE49-F238E27FC236}">
                <a16:creationId xmlns:a16="http://schemas.microsoft.com/office/drawing/2014/main" id="{2E5D4700-313E-CB48-82C9-205F0B4F41DB}"/>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900000" y="919197"/>
            <a:ext cx="8649708" cy="535138"/>
          </a:xfrm>
        </p:spPr>
        <p:txBody>
          <a:bodyPr anchor="t" anchorCtr="0">
            <a:noAutofit/>
          </a:bodyPr>
          <a:lstStyle>
            <a:lvl1pPr algn="l">
              <a:defRPr sz="3200"/>
            </a:lvl1pPr>
          </a:lstStyle>
          <a:p>
            <a:r>
              <a:rPr lang="ru-RU" dirty="0"/>
              <a:t>Образец заголовка</a:t>
            </a:r>
            <a:endParaRPr lang="en-US" dirty="0"/>
          </a:p>
        </p:txBody>
      </p:sp>
      <p:sp>
        <p:nvSpPr>
          <p:cNvPr id="3" name="Subtitle 2"/>
          <p:cNvSpPr>
            <a:spLocks noGrp="1"/>
          </p:cNvSpPr>
          <p:nvPr>
            <p:ph type="subTitle" idx="1"/>
          </p:nvPr>
        </p:nvSpPr>
        <p:spPr>
          <a:xfrm>
            <a:off x="4981303" y="2751909"/>
            <a:ext cx="6696892" cy="2492503"/>
          </a:xfrm>
        </p:spPr>
        <p:txBody>
          <a:bodyPr>
            <a:normAutofit/>
          </a:bodyPr>
          <a:lstStyle>
            <a:lvl1pPr marL="0" indent="0" algn="l">
              <a:buNone/>
              <a:defRPr sz="3600" b="1">
                <a:solidFill>
                  <a:schemeClr val="accent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FF5B5067-034C-ED4C-9B2B-00BE7ADE8DA8}"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33970" y="266377"/>
            <a:ext cx="937565" cy="364195"/>
          </a:xfrm>
          <a:prstGeom prst="rect">
            <a:avLst/>
          </a:prstGeom>
        </p:spPr>
        <p:txBody>
          <a:bodyPr/>
          <a:lstStyle/>
          <a:p>
            <a:fld id="{73D4391C-B8C0-B24A-A837-316267417444}" type="slidenum">
              <a:rPr lang="ru-RU" smtClean="0"/>
              <a:t>‹#›</a:t>
            </a:fld>
            <a:endParaRPr lang="ru-RU"/>
          </a:p>
        </p:txBody>
      </p:sp>
      <p:sp>
        <p:nvSpPr>
          <p:cNvPr id="13" name="Text Placeholder 3">
            <a:extLst>
              <a:ext uri="{FF2B5EF4-FFF2-40B4-BE49-F238E27FC236}">
                <a16:creationId xmlns:a16="http://schemas.microsoft.com/office/drawing/2014/main" id="{97AD485B-A56F-E148-9785-EA3C38C1193A}"/>
              </a:ext>
            </a:extLst>
          </p:cNvPr>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Tree>
    <p:extLst>
      <p:ext uri="{BB962C8B-B14F-4D97-AF65-F5344CB8AC3E}">
        <p14:creationId xmlns:p14="http://schemas.microsoft.com/office/powerpoint/2010/main" val="151891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174A10-18C0-D846-8F03-C9CC6AC7354A}"/>
              </a:ext>
            </a:extLst>
          </p:cNvPr>
          <p:cNvSpPr/>
          <p:nvPr userDrawn="1"/>
        </p:nvSpPr>
        <p:spPr>
          <a:xfrm>
            <a:off x="0" y="0"/>
            <a:ext cx="12960350" cy="6840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ubtitle 2"/>
          <p:cNvSpPr>
            <a:spLocks noGrp="1"/>
          </p:cNvSpPr>
          <p:nvPr>
            <p:ph type="subTitle" idx="1"/>
          </p:nvPr>
        </p:nvSpPr>
        <p:spPr>
          <a:xfrm>
            <a:off x="3300547" y="2269024"/>
            <a:ext cx="6871063" cy="2492503"/>
          </a:xfrm>
        </p:spPr>
        <p:txBody>
          <a:bodyPr>
            <a:normAutofit/>
          </a:bodyPr>
          <a:lstStyle>
            <a:lvl1pPr marL="0" indent="0" algn="l">
              <a:buNone/>
              <a:defRPr sz="3600" b="1">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B15C6C5C-8715-4349-9C7D-F129E2D2F817}"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sp>
        <p:nvSpPr>
          <p:cNvPr id="16" name="Прямоугольник 4">
            <a:extLst>
              <a:ext uri="{FF2B5EF4-FFF2-40B4-BE49-F238E27FC236}">
                <a16:creationId xmlns:a16="http://schemas.microsoft.com/office/drawing/2014/main" id="{6863F21F-0FD5-0D4F-9EDF-1CEFC7A813EE}"/>
              </a:ext>
            </a:extLst>
          </p:cNvPr>
          <p:cNvSpPr/>
          <p:nvPr userDrawn="1"/>
        </p:nvSpPr>
        <p:spPr>
          <a:xfrm>
            <a:off x="-3243" y="288565"/>
            <a:ext cx="894267" cy="319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Slide Number Placeholder 5"/>
          <p:cNvSpPr>
            <a:spLocks noGrp="1"/>
          </p:cNvSpPr>
          <p:nvPr>
            <p:ph type="sldNum" sz="quarter" idx="12"/>
          </p:nvPr>
        </p:nvSpPr>
        <p:spPr>
          <a:xfrm>
            <a:off x="-33970" y="266377"/>
            <a:ext cx="937565" cy="364195"/>
          </a:xfrm>
          <a:prstGeom prst="rect">
            <a:avLst/>
          </a:prstGeom>
        </p:spPr>
        <p:txBody>
          <a:bodyPr/>
          <a:lstStyle>
            <a:lvl1pPr>
              <a:defRPr>
                <a:solidFill>
                  <a:srgbClr val="BE003E"/>
                </a:solidFill>
              </a:defRPr>
            </a:lvl1pPr>
          </a:lstStyle>
          <a:p>
            <a:fld id="{73D4391C-B8C0-B24A-A837-316267417444}" type="slidenum">
              <a:rPr lang="ru-RU" smtClean="0"/>
              <a:pPr/>
              <a:t>‹#›</a:t>
            </a:fld>
            <a:endParaRPr lang="ru-RU" dirty="0"/>
          </a:p>
        </p:txBody>
      </p:sp>
      <p:pic>
        <p:nvPicPr>
          <p:cNvPr id="17" name="Picture 16">
            <a:extLst>
              <a:ext uri="{FF2B5EF4-FFF2-40B4-BE49-F238E27FC236}">
                <a16:creationId xmlns:a16="http://schemas.microsoft.com/office/drawing/2014/main" id="{60584FD3-82FB-1645-920D-FB8B68AFF876}"/>
              </a:ext>
            </a:extLst>
          </p:cNvPr>
          <p:cNvPicPr>
            <a:picLocks noChangeAspect="1"/>
          </p:cNvPicPr>
          <p:nvPr userDrawn="1"/>
        </p:nvPicPr>
        <p:blipFill rotWithShape="1">
          <a:blip r:embed="rId2"/>
          <a:srcRect t="4828"/>
          <a:stretch/>
        </p:blipFill>
        <p:spPr>
          <a:xfrm>
            <a:off x="10684390" y="-1"/>
            <a:ext cx="1950721" cy="976149"/>
          </a:xfrm>
          <a:prstGeom prst="rect">
            <a:avLst/>
          </a:prstGeom>
        </p:spPr>
      </p:pic>
      <p:sp>
        <p:nvSpPr>
          <p:cNvPr id="18" name="TextBox 17">
            <a:extLst>
              <a:ext uri="{FF2B5EF4-FFF2-40B4-BE49-F238E27FC236}">
                <a16:creationId xmlns:a16="http://schemas.microsoft.com/office/drawing/2014/main" id="{C56C3D01-CF25-E947-ABB7-B55A2D418229}"/>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solidFill>
              </a:rPr>
              <a:t>2023</a:t>
            </a:r>
            <a:endParaRPr lang="ru-RU" sz="1400" dirty="0">
              <a:solidFill>
                <a:schemeClr val="bg1"/>
              </a:solidFill>
            </a:endParaRPr>
          </a:p>
        </p:txBody>
      </p:sp>
      <p:cxnSp>
        <p:nvCxnSpPr>
          <p:cNvPr id="19" name="Straight Connector 18">
            <a:extLst>
              <a:ext uri="{FF2B5EF4-FFF2-40B4-BE49-F238E27FC236}">
                <a16:creationId xmlns:a16="http://schemas.microsoft.com/office/drawing/2014/main" id="{C9CAB093-8887-BF49-8EA5-92B2D72B9517}"/>
              </a:ext>
            </a:extLst>
          </p:cNvPr>
          <p:cNvCxnSpPr/>
          <p:nvPr userDrawn="1"/>
        </p:nvCxnSpPr>
        <p:spPr>
          <a:xfrm>
            <a:off x="1258529" y="6571637"/>
            <a:ext cx="2303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30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9">
            <a:extLst>
              <a:ext uri="{FF2B5EF4-FFF2-40B4-BE49-F238E27FC236}">
                <a16:creationId xmlns:a16="http://schemas.microsoft.com/office/drawing/2014/main" id="{E42B6E17-3CA0-A44E-A15A-7A8C6D151F78}"/>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9" name="Прямоугольник 4">
            <a:extLst>
              <a:ext uri="{FF2B5EF4-FFF2-40B4-BE49-F238E27FC236}">
                <a16:creationId xmlns:a16="http://schemas.microsoft.com/office/drawing/2014/main" id="{CAE1ECE3-AE58-EF4B-9404-CEF7D3739127}"/>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1BC5649B-D563-7A42-ADA0-AC0ECE1EBBD4}"/>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1" name="Straight Connector 10">
            <a:extLst>
              <a:ext uri="{FF2B5EF4-FFF2-40B4-BE49-F238E27FC236}">
                <a16:creationId xmlns:a16="http://schemas.microsoft.com/office/drawing/2014/main" id="{4C4F3F24-E8BA-7348-890A-4EB2A401046B}"/>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0000" y="900000"/>
            <a:ext cx="9576679" cy="714358"/>
          </a:xfrm>
        </p:spPr>
        <p:txBody>
          <a:bodyPr anchor="t" anchorCtr="0">
            <a:noAutofit/>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33EEB2D4-E0FF-0948-BCEC-0F713D78CA44}" type="datetime1">
              <a:rPr lang="ru-RU" smtClean="0"/>
              <a:t>18.06.2023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3D4391C-B8C0-B24A-A837-316267417444}" type="slidenum">
              <a:rPr lang="ru-RU" smtClean="0"/>
              <a:pPr/>
              <a:t>‹#›</a:t>
            </a:fld>
            <a:endParaRPr lang="ru-RU" dirty="0"/>
          </a:p>
        </p:txBody>
      </p:sp>
      <p:sp>
        <p:nvSpPr>
          <p:cNvPr id="7" name="Slide Number Placeholder 5">
            <a:extLst>
              <a:ext uri="{FF2B5EF4-FFF2-40B4-BE49-F238E27FC236}">
                <a16:creationId xmlns:a16="http://schemas.microsoft.com/office/drawing/2014/main" id="{2335B661-A620-6B4A-8A9C-FCEE63525CAE}"/>
              </a:ext>
            </a:extLst>
          </p:cNvPr>
          <p:cNvSpPr txBox="1">
            <a:spLocks/>
          </p:cNvSpPr>
          <p:nvPr userDrawn="1"/>
        </p:nvSpPr>
        <p:spPr>
          <a:xfrm>
            <a:off x="-33970" y="266377"/>
            <a:ext cx="937565" cy="36419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D4391C-B8C0-B24A-A837-316267417444}" type="slidenum">
              <a:rPr lang="ru-RU" smtClean="0"/>
              <a:pPr/>
              <a:t>‹#›</a:t>
            </a:fld>
            <a:endParaRPr lang="ru-RU"/>
          </a:p>
        </p:txBody>
      </p:sp>
    </p:spTree>
    <p:extLst>
      <p:ext uri="{BB962C8B-B14F-4D97-AF65-F5344CB8AC3E}">
        <p14:creationId xmlns:p14="http://schemas.microsoft.com/office/powerpoint/2010/main" val="306522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Рисунок 9">
            <a:extLst>
              <a:ext uri="{FF2B5EF4-FFF2-40B4-BE49-F238E27FC236}">
                <a16:creationId xmlns:a16="http://schemas.microsoft.com/office/drawing/2014/main" id="{00F513B3-241A-5644-9CD0-08969C850952}"/>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9" name="Прямоугольник 4">
            <a:extLst>
              <a:ext uri="{FF2B5EF4-FFF2-40B4-BE49-F238E27FC236}">
                <a16:creationId xmlns:a16="http://schemas.microsoft.com/office/drawing/2014/main" id="{9DB0A6DB-F31A-A343-BF05-360492CB83BF}"/>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5D384103-0CD4-E641-A9AE-B808169DCE7C}"/>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1" name="Straight Connector 10">
            <a:extLst>
              <a:ext uri="{FF2B5EF4-FFF2-40B4-BE49-F238E27FC236}">
                <a16:creationId xmlns:a16="http://schemas.microsoft.com/office/drawing/2014/main" id="{8219AD7C-9E4C-BC47-9C84-6A2E4F3FD078}"/>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0000" y="900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772664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92703EC4-AEDB-A546-B9B7-585538AAD3C7}" type="datetime1">
              <a:rPr lang="ru-RU" smtClean="0"/>
              <a:t>18.06.2023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Tree>
    <p:extLst>
      <p:ext uri="{BB962C8B-B14F-4D97-AF65-F5344CB8AC3E}">
        <p14:creationId xmlns:p14="http://schemas.microsoft.com/office/powerpoint/2010/main" val="211680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Рисунок с подписью">
    <p:spTree>
      <p:nvGrpSpPr>
        <p:cNvPr id="1" name=""/>
        <p:cNvGrpSpPr/>
        <p:nvPr/>
      </p:nvGrpSpPr>
      <p:grpSpPr>
        <a:xfrm>
          <a:off x="0" y="0"/>
          <a:ext cx="0" cy="0"/>
          <a:chOff x="0" y="0"/>
          <a:chExt cx="0" cy="0"/>
        </a:xfrm>
      </p:grpSpPr>
      <p:pic>
        <p:nvPicPr>
          <p:cNvPr id="9" name="Рисунок 9">
            <a:extLst>
              <a:ext uri="{FF2B5EF4-FFF2-40B4-BE49-F238E27FC236}">
                <a16:creationId xmlns:a16="http://schemas.microsoft.com/office/drawing/2014/main" id="{82FB6434-E9A9-A141-89AC-B38A0E207346}"/>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0" name="Прямоугольник 4">
            <a:extLst>
              <a:ext uri="{FF2B5EF4-FFF2-40B4-BE49-F238E27FC236}">
                <a16:creationId xmlns:a16="http://schemas.microsoft.com/office/drawing/2014/main" id="{D954ACBC-1461-8F49-8A62-25BE7C807B19}"/>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5405D89A-CBD9-1747-8A24-211A119C1CB5}"/>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3" name="Straight Connector 12">
            <a:extLst>
              <a:ext uri="{FF2B5EF4-FFF2-40B4-BE49-F238E27FC236}">
                <a16:creationId xmlns:a16="http://schemas.microsoft.com/office/drawing/2014/main" id="{0187A918-407B-4D42-98BB-5B3D0F5839E2}"/>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0000" y="864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3638348"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C1DB6139-3C51-544D-A275-589F7A7E6369}" type="datetime1">
              <a:rPr lang="ru-RU" smtClean="0"/>
              <a:t>18.06.2023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
        <p:nvSpPr>
          <p:cNvPr id="12" name="Picture Placeholder 2">
            <a:extLst>
              <a:ext uri="{FF2B5EF4-FFF2-40B4-BE49-F238E27FC236}">
                <a16:creationId xmlns:a16="http://schemas.microsoft.com/office/drawing/2014/main" id="{B47FAB26-A65D-A241-B811-CFF044D18B1A}"/>
              </a:ext>
            </a:extLst>
          </p:cNvPr>
          <p:cNvSpPr>
            <a:spLocks noGrp="1" noChangeAspect="1"/>
          </p:cNvSpPr>
          <p:nvPr>
            <p:ph type="pic" idx="13"/>
          </p:nvPr>
        </p:nvSpPr>
        <p:spPr>
          <a:xfrm>
            <a:off x="8383605" y="1674796"/>
            <a:ext cx="3638348"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Tree>
    <p:extLst>
      <p:ext uri="{BB962C8B-B14F-4D97-AF65-F5344CB8AC3E}">
        <p14:creationId xmlns:p14="http://schemas.microsoft.com/office/powerpoint/2010/main" val="138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Рисунок с подписью">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F7329FE-F5D1-374D-B109-65B84655D2F3}"/>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1" name="Прямоугольник 4">
            <a:extLst>
              <a:ext uri="{FF2B5EF4-FFF2-40B4-BE49-F238E27FC236}">
                <a16:creationId xmlns:a16="http://schemas.microsoft.com/office/drawing/2014/main" id="{263CFD3C-F777-DA4D-BC37-116E29B7A220}"/>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1E772282-7CE5-9B49-B848-BF7E6632BBB4}"/>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5" name="Straight Connector 14">
            <a:extLst>
              <a:ext uri="{FF2B5EF4-FFF2-40B4-BE49-F238E27FC236}">
                <a16:creationId xmlns:a16="http://schemas.microsoft.com/office/drawing/2014/main" id="{9F7AA82A-8CAD-7945-8DF4-19C7F478AB03}"/>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92713" y="900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232106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5A8F2F27-2E9A-5E43-AA18-A5B944132F59}" type="datetime1">
              <a:rPr lang="ru-RU" smtClean="0"/>
              <a:t>18.06.2023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
        <p:nvSpPr>
          <p:cNvPr id="12" name="Picture Placeholder 2">
            <a:extLst>
              <a:ext uri="{FF2B5EF4-FFF2-40B4-BE49-F238E27FC236}">
                <a16:creationId xmlns:a16="http://schemas.microsoft.com/office/drawing/2014/main" id="{B47FAB26-A65D-A241-B811-CFF044D18B1A}"/>
              </a:ext>
            </a:extLst>
          </p:cNvPr>
          <p:cNvSpPr>
            <a:spLocks noGrp="1" noChangeAspect="1"/>
          </p:cNvSpPr>
          <p:nvPr>
            <p:ph type="pic" idx="13"/>
          </p:nvPr>
        </p:nvSpPr>
        <p:spPr>
          <a:xfrm>
            <a:off x="7019109" y="1674796"/>
            <a:ext cx="232106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3" name="Picture Placeholder 2">
            <a:extLst>
              <a:ext uri="{FF2B5EF4-FFF2-40B4-BE49-F238E27FC236}">
                <a16:creationId xmlns:a16="http://schemas.microsoft.com/office/drawing/2014/main" id="{D79F780C-3DBF-7240-9736-987FCF93B284}"/>
              </a:ext>
            </a:extLst>
          </p:cNvPr>
          <p:cNvSpPr>
            <a:spLocks noGrp="1" noChangeAspect="1"/>
          </p:cNvSpPr>
          <p:nvPr>
            <p:ph type="pic" idx="14"/>
          </p:nvPr>
        </p:nvSpPr>
        <p:spPr>
          <a:xfrm>
            <a:off x="9701349" y="1674796"/>
            <a:ext cx="232106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Tree>
    <p:extLst>
      <p:ext uri="{BB962C8B-B14F-4D97-AF65-F5344CB8AC3E}">
        <p14:creationId xmlns:p14="http://schemas.microsoft.com/office/powerpoint/2010/main" val="252165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024" y="900000"/>
            <a:ext cx="9576679" cy="714358"/>
          </a:xfrm>
          <a:prstGeom prst="rect">
            <a:avLst/>
          </a:prstGeom>
        </p:spPr>
        <p:txBody>
          <a:bodyPr vert="horz" lIns="0" tIns="0" rIns="0" bIns="0" rtlCol="0" anchor="t" anchorCtr="0">
            <a:noAutofit/>
          </a:bodyPr>
          <a:lstStyle/>
          <a:p>
            <a:r>
              <a:rPr lang="ru-RU" dirty="0"/>
              <a:t>Образец заголовка</a:t>
            </a:r>
            <a:endParaRPr lang="en-US" dirty="0"/>
          </a:p>
        </p:txBody>
      </p:sp>
      <p:sp>
        <p:nvSpPr>
          <p:cNvPr id="3" name="Text Placeholder 2"/>
          <p:cNvSpPr>
            <a:spLocks noGrp="1"/>
          </p:cNvSpPr>
          <p:nvPr>
            <p:ph type="body" idx="1"/>
          </p:nvPr>
        </p:nvSpPr>
        <p:spPr>
          <a:xfrm>
            <a:off x="891024" y="1820976"/>
            <a:ext cx="11205726" cy="4340259"/>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891024" y="7084883"/>
            <a:ext cx="2916079" cy="364195"/>
          </a:xfrm>
          <a:prstGeom prst="rect">
            <a:avLst/>
          </a:prstGeom>
        </p:spPr>
        <p:txBody>
          <a:bodyPr vert="horz" lIns="91440" tIns="45720" rIns="91440" bIns="45720" rtlCol="0" anchor="ctr"/>
          <a:lstStyle>
            <a:lvl1pPr algn="l">
              <a:defRPr sz="1197">
                <a:solidFill>
                  <a:schemeClr val="tx1">
                    <a:tint val="75000"/>
                  </a:schemeClr>
                </a:solidFill>
                <a:latin typeface="Arial" panose="020B0604020202020204" pitchFamily="34" charset="0"/>
                <a:cs typeface="Arial" panose="020B0604020202020204" pitchFamily="34" charset="0"/>
              </a:defRPr>
            </a:lvl1pPr>
          </a:lstStyle>
          <a:p>
            <a:fld id="{8357F375-12B8-4849-BF4D-9AACA101A6E6}" type="datetime1">
              <a:rPr lang="ru-RU" smtClean="0"/>
              <a:t>18.06.2023</a:t>
            </a:fld>
            <a:endParaRPr lang="ru-RU"/>
          </a:p>
        </p:txBody>
      </p:sp>
      <p:sp>
        <p:nvSpPr>
          <p:cNvPr id="5" name="Footer Placeholder 4"/>
          <p:cNvSpPr>
            <a:spLocks noGrp="1"/>
          </p:cNvSpPr>
          <p:nvPr>
            <p:ph type="ftr" sz="quarter" idx="3"/>
          </p:nvPr>
        </p:nvSpPr>
        <p:spPr>
          <a:xfrm>
            <a:off x="4170567" y="7084884"/>
            <a:ext cx="4374118" cy="364195"/>
          </a:xfrm>
          <a:prstGeom prst="rect">
            <a:avLst/>
          </a:prstGeom>
        </p:spPr>
        <p:txBody>
          <a:bodyPr vert="horz" lIns="91440" tIns="45720" rIns="91440" bIns="45720" rtlCol="0" anchor="ctr"/>
          <a:lstStyle>
            <a:lvl1pPr algn="l">
              <a:defRPr sz="1197">
                <a:solidFill>
                  <a:schemeClr val="tx1">
                    <a:tint val="75000"/>
                  </a:schemeClr>
                </a:solidFill>
                <a:latin typeface="Arial" panose="020B0604020202020204" pitchFamily="34" charset="0"/>
                <a:cs typeface="Arial" panose="020B0604020202020204" pitchFamily="34" charset="0"/>
              </a:defRPr>
            </a:lvl1pPr>
          </a:lstStyle>
          <a:p>
            <a:endParaRPr lang="ru-RU" dirty="0"/>
          </a:p>
        </p:txBody>
      </p:sp>
      <p:sp>
        <p:nvSpPr>
          <p:cNvPr id="6" name="Slide Number Placeholder 5"/>
          <p:cNvSpPr>
            <a:spLocks noGrp="1"/>
          </p:cNvSpPr>
          <p:nvPr>
            <p:ph type="sldNum" sz="quarter" idx="4"/>
          </p:nvPr>
        </p:nvSpPr>
        <p:spPr>
          <a:xfrm>
            <a:off x="165463" y="266377"/>
            <a:ext cx="738132" cy="36419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73D4391C-B8C0-B24A-A837-316267417444}" type="slidenum">
              <a:rPr lang="ru-RU" smtClean="0"/>
              <a:pPr/>
              <a:t>‹#›</a:t>
            </a:fld>
            <a:endParaRPr lang="ru-RU" dirty="0"/>
          </a:p>
        </p:txBody>
      </p:sp>
    </p:spTree>
    <p:extLst>
      <p:ext uri="{BB962C8B-B14F-4D97-AF65-F5344CB8AC3E}">
        <p14:creationId xmlns:p14="http://schemas.microsoft.com/office/powerpoint/2010/main" val="672608871"/>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673" r:id="rId3"/>
    <p:sldLayoutId id="2147483689" r:id="rId4"/>
    <p:sldLayoutId id="2147483690" r:id="rId5"/>
    <p:sldLayoutId id="2147483674" r:id="rId6"/>
    <p:sldLayoutId id="2147483681" r:id="rId7"/>
    <p:sldLayoutId id="2147483686" r:id="rId8"/>
    <p:sldLayoutId id="2147483687" r:id="rId9"/>
    <p:sldLayoutId id="2147483688" r:id="rId10"/>
    <p:sldLayoutId id="2147483675" r:id="rId11"/>
    <p:sldLayoutId id="2147483678" r:id="rId12"/>
    <p:sldLayoutId id="2147483684" r:id="rId13"/>
    <p:sldLayoutId id="2147483695" r:id="rId14"/>
    <p:sldLayoutId id="2147483696" r:id="rId15"/>
  </p:sldLayoutIdLst>
  <p:hf hdr="0" ftr="0" dt="0"/>
  <p:txStyles>
    <p:titleStyle>
      <a:lvl1pPr algn="l" defTabSz="912114"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2114" rtl="0" eaLnBrk="1" latinLnBrk="0" hangingPunct="1">
        <a:lnSpc>
          <a:spcPct val="100000"/>
        </a:lnSpc>
        <a:spcBef>
          <a:spcPts val="998"/>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912114" rtl="0" eaLnBrk="1" latinLnBrk="0" hangingPunct="1">
        <a:lnSpc>
          <a:spcPct val="100000"/>
        </a:lnSpc>
        <a:spcBef>
          <a:spcPts val="499"/>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0" indent="0" algn="l" defTabSz="912114" rtl="0" eaLnBrk="1" latinLnBrk="0" hangingPunct="1">
        <a:lnSpc>
          <a:spcPct val="100000"/>
        </a:lnSpc>
        <a:spcBef>
          <a:spcPts val="499"/>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912114" rtl="0" eaLnBrk="1" latinLnBrk="0" hangingPunct="1">
        <a:lnSpc>
          <a:spcPct val="100000"/>
        </a:lnSpc>
        <a:spcBef>
          <a:spcPts val="499"/>
        </a:spcBef>
        <a:buFont typeface="Arial" panose="020B0604020202020204" pitchFamily="34" charset="0"/>
        <a:buNone/>
        <a:defRPr sz="1200" kern="1200">
          <a:solidFill>
            <a:srgbClr val="6D6D6D"/>
          </a:solidFill>
          <a:latin typeface="Arial" panose="020B0604020202020204" pitchFamily="34" charset="0"/>
          <a:ea typeface="+mn-ea"/>
          <a:cs typeface="Arial" panose="020B0604020202020204" pitchFamily="34" charset="0"/>
        </a:defRPr>
      </a:lvl4pPr>
      <a:lvl5pPr marL="0" indent="0" algn="l" defTabSz="912114" rtl="0" eaLnBrk="1" latinLnBrk="0" hangingPunct="1">
        <a:lnSpc>
          <a:spcPct val="100000"/>
        </a:lnSpc>
        <a:spcBef>
          <a:spcPts val="499"/>
        </a:spcBef>
        <a:buFont typeface="Arial" panose="020B0604020202020204" pitchFamily="34" charset="0"/>
        <a:buNone/>
        <a:defRPr sz="1000" kern="1200">
          <a:solidFill>
            <a:srgbClr val="6D6D6D"/>
          </a:solidFill>
          <a:latin typeface="Arial" panose="020B0604020202020204" pitchFamily="34" charset="0"/>
          <a:ea typeface="+mn-ea"/>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userDrawn="1">
          <p15:clr>
            <a:srgbClr val="F26B43"/>
          </p15:clr>
        </p15:guide>
        <p15:guide id="2" pos="4082" userDrawn="1">
          <p15:clr>
            <a:srgbClr val="F26B43"/>
          </p15:clr>
        </p15:guide>
        <p15:guide id="3" orient="horz" pos="385" userDrawn="1">
          <p15:clr>
            <a:srgbClr val="F26B43"/>
          </p15:clr>
        </p15:guide>
        <p15:guide id="4" orient="horz" pos="3969" userDrawn="1">
          <p15:clr>
            <a:srgbClr val="F26B43"/>
          </p15:clr>
        </p15:guide>
        <p15:guide id="5" pos="567" userDrawn="1">
          <p15:clr>
            <a:srgbClr val="F26B43"/>
          </p15:clr>
        </p15:guide>
        <p15:guide id="6" pos="76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mokhv.ru/materials/mat20180610/" TargetMode="Externa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E694-B4BE-4647-B02E-5553DD8C60FE}"/>
              </a:ext>
            </a:extLst>
          </p:cNvPr>
          <p:cNvSpPr>
            <a:spLocks noGrp="1"/>
          </p:cNvSpPr>
          <p:nvPr>
            <p:ph type="ctrTitle"/>
          </p:nvPr>
        </p:nvSpPr>
        <p:spPr>
          <a:xfrm>
            <a:off x="908535" y="1102649"/>
            <a:ext cx="10423442" cy="2200943"/>
          </a:xfrm>
        </p:spPr>
        <p:txBody>
          <a:bodyPr/>
          <a:lstStyle/>
          <a:p>
            <a:r>
              <a:rPr lang="ru-RU" dirty="0"/>
              <a:t>Бесхозяйное имущество: учет, содержание, судебная практика</a:t>
            </a:r>
            <a:endParaRPr lang="ru-RU" dirty="0" smtClean="0"/>
          </a:p>
        </p:txBody>
      </p:sp>
      <p:sp>
        <p:nvSpPr>
          <p:cNvPr id="3" name="Subtitle 2">
            <a:extLst>
              <a:ext uri="{FF2B5EF4-FFF2-40B4-BE49-F238E27FC236}">
                <a16:creationId xmlns:a16="http://schemas.microsoft.com/office/drawing/2014/main" id="{4283B779-785B-C549-98BC-FD63CEA37A46}"/>
              </a:ext>
            </a:extLst>
          </p:cNvPr>
          <p:cNvSpPr>
            <a:spLocks noGrp="1"/>
          </p:cNvSpPr>
          <p:nvPr>
            <p:ph type="subTitle" idx="1"/>
          </p:nvPr>
        </p:nvSpPr>
        <p:spPr/>
        <p:txBody>
          <a:bodyPr/>
          <a:lstStyle/>
          <a:p>
            <a:r>
              <a:rPr lang="ru-RU" dirty="0" smtClean="0"/>
              <a:t>КАБАНОВА ИРИНА ЕВГЕНЬЕВНА,</a:t>
            </a:r>
          </a:p>
          <a:p>
            <a:r>
              <a:rPr lang="ru-RU" dirty="0" smtClean="0"/>
              <a:t>К.Ю.Н., АНАЛИТИК ЦЕНТРА МЕСТНОГО САМОУПРАВЛЕНИЯ ИУРР</a:t>
            </a:r>
            <a:endParaRPr lang="ru-RU" dirty="0"/>
          </a:p>
        </p:txBody>
      </p:sp>
      <p:sp>
        <p:nvSpPr>
          <p:cNvPr id="4" name="TextBox 3">
            <a:extLst>
              <a:ext uri="{FF2B5EF4-FFF2-40B4-BE49-F238E27FC236}">
                <a16:creationId xmlns:a16="http://schemas.microsoft.com/office/drawing/2014/main" id="{6D29D0BB-8804-7B41-9155-FB8E9E7E9C6A}"/>
              </a:ext>
            </a:extLst>
          </p:cNvPr>
          <p:cNvSpPr txBox="1"/>
          <p:nvPr/>
        </p:nvSpPr>
        <p:spPr>
          <a:xfrm>
            <a:off x="913800" y="6125935"/>
            <a:ext cx="2146926" cy="338554"/>
          </a:xfrm>
          <a:prstGeom prst="rect">
            <a:avLst/>
          </a:prstGeom>
          <a:noFill/>
        </p:spPr>
        <p:txBody>
          <a:bodyPr vert="horz" wrap="square" lIns="0" tIns="0" rIns="0" bIns="0" rtlCol="0" anchor="t" anchorCtr="0">
            <a:noAutofit/>
          </a:bodyPr>
          <a:lstStyle/>
          <a:p>
            <a:r>
              <a:rPr lang="ru-RU" sz="1400" dirty="0">
                <a:solidFill>
                  <a:schemeClr val="bg1"/>
                </a:solidFill>
                <a:effectLst/>
                <a:latin typeface="Arial" panose="020B0604020202020204" pitchFamily="34" charset="0"/>
                <a:cs typeface="Arial" panose="020B0604020202020204" pitchFamily="34" charset="0"/>
              </a:rPr>
              <a:t>Москва, 2023</a:t>
            </a:r>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8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115008" y="191279"/>
            <a:ext cx="6564323" cy="1167314"/>
          </a:xfrm>
        </p:spPr>
        <p:txBody>
          <a:bodyPr/>
          <a:lstStyle/>
          <a:p>
            <a:r>
              <a:rPr lang="ru-RU" dirty="0" smtClean="0"/>
              <a:t>Сложности учета</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Учет бесхозяйного имущества</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10</a:t>
            </a:fld>
            <a:endParaRPr lang="ru-RU" dirty="0"/>
          </a:p>
        </p:txBody>
      </p:sp>
      <p:sp>
        <p:nvSpPr>
          <p:cNvPr id="4" name="Прямоугольник 3"/>
          <p:cNvSpPr/>
          <p:nvPr/>
        </p:nvSpPr>
        <p:spPr>
          <a:xfrm>
            <a:off x="359361" y="1387329"/>
            <a:ext cx="12106336" cy="5252720"/>
          </a:xfrm>
          <a:prstGeom prst="rect">
            <a:avLst/>
          </a:prstGeom>
        </p:spPr>
        <p:txBody>
          <a:bodyPr wrap="square">
            <a:spAutoFit/>
          </a:bodyPr>
          <a:lstStyle/>
          <a:p>
            <a:pPr lvl="0">
              <a:spcBef>
                <a:spcPts val="600"/>
              </a:spcBef>
              <a:spcAft>
                <a:spcPts val="200"/>
              </a:spcAft>
            </a:pPr>
            <a:r>
              <a:rPr lang="ru-RU" sz="1600" dirty="0">
                <a:latin typeface="Arial" panose="020B0604020202020204" pitchFamily="34" charset="0"/>
                <a:cs typeface="Arial" panose="020B0604020202020204" pitchFamily="34" charset="0"/>
              </a:rPr>
              <a:t>В реестре муниципального имущества нет раздела «бесхозяйственное (бесхозное) имущество</a:t>
            </a:r>
            <a:r>
              <a:rPr lang="ru-RU" sz="1600" dirty="0" smtClean="0">
                <a:latin typeface="Arial" panose="020B0604020202020204" pitchFamily="34" charset="0"/>
                <a:cs typeface="Arial" panose="020B0604020202020204" pitchFamily="34" charset="0"/>
              </a:rPr>
              <a:t>».</a:t>
            </a:r>
          </a:p>
          <a:p>
            <a:pPr lvl="0">
              <a:spcBef>
                <a:spcPts val="600"/>
              </a:spcBef>
              <a:spcAft>
                <a:spcPts val="200"/>
              </a:spcAft>
            </a:pPr>
            <a:endParaRPr lang="ru-RU" sz="1600" dirty="0" smtClean="0">
              <a:latin typeface="Arial" panose="020B0604020202020204" pitchFamily="34" charset="0"/>
              <a:cs typeface="Arial" panose="020B0604020202020204" pitchFamily="34" charset="0"/>
            </a:endParaRPr>
          </a:p>
          <a:p>
            <a:r>
              <a:rPr lang="ru-RU" sz="1600" dirty="0"/>
              <a:t>В рамках полномочий по владению, пользованию и распоряжению имуществом, находящимся в муниципальной собственности, установленных Федеральным законом от 06.10.2003г. № 131-ФЗ "Об общих принципах организации местного самоуправления в Российской Федерации",   органы местного самоуправления ведут реестр муниципального имущества. </a:t>
            </a:r>
            <a:r>
              <a:rPr lang="ru-RU" sz="1600" b="1" dirty="0"/>
              <a:t>Порядок ведения Реестра муниципального имущества установлен Приказом  Минэкономразвития РФ от 30.08.2011 № 424 "Об утверждении Порядка ведения органами местного самоуправления реестров муниципального имущества". </a:t>
            </a:r>
            <a:endParaRPr lang="ru-RU" sz="1600" dirty="0"/>
          </a:p>
          <a:p>
            <a:r>
              <a:rPr lang="ru-RU" sz="1600" dirty="0"/>
              <a:t>Объектами учета в реестрах являются находящиеся в муниципальной собственности:</a:t>
            </a:r>
          </a:p>
          <a:p>
            <a:pPr marL="285750" indent="-285750">
              <a:buFont typeface="Arial" panose="020B0604020202020204" pitchFamily="34" charset="0"/>
              <a:buChar char="•"/>
            </a:pPr>
            <a:r>
              <a:rPr lang="ru-RU" sz="1600" dirty="0"/>
              <a:t>недвижимое и движимое имущество;</a:t>
            </a:r>
          </a:p>
          <a:p>
            <a:pPr marL="285750" indent="-285750">
              <a:buFont typeface="Arial" panose="020B0604020202020204" pitchFamily="34" charset="0"/>
              <a:buChar char="•"/>
            </a:pPr>
            <a:r>
              <a:rPr lang="ru-RU" sz="1600" dirty="0"/>
              <a:t>муниципальные предприятия и учреждения</a:t>
            </a:r>
            <a:r>
              <a:rPr lang="ru-RU" sz="1600" dirty="0" smtClean="0"/>
              <a:t>.</a:t>
            </a:r>
          </a:p>
          <a:p>
            <a:pPr marL="285750" indent="-285750">
              <a:buFont typeface="Arial" panose="020B0604020202020204" pitchFamily="34" charset="0"/>
              <a:buChar char="•"/>
            </a:pPr>
            <a:endParaRPr lang="ru-RU" sz="1600" dirty="0" smtClean="0"/>
          </a:p>
          <a:p>
            <a:r>
              <a:rPr lang="ru-RU" sz="1600" dirty="0"/>
              <a:t>Ключевым признаком, объединяющим все объекты учета в реестрах имущества органов местного самоуправления, является слово «муниципальное», т.е. имущество, находящееся в муниципальной собственности. Вышеуказанным Приказом  Минэкономразвития также установлена и структура реестра муниципального имущества, который должен состоять из трех разделов. Первый - для учета недвижимого имущества, второй - для учета движимого имущества, третий - для учета муниципальных предприятий и учреждений, а также организаций, в которых муниципальное образование является учредителем или участником. </a:t>
            </a:r>
            <a:endParaRPr lang="ru-RU" sz="1600" dirty="0" smtClean="0"/>
          </a:p>
          <a:p>
            <a:endParaRPr lang="ru-RU" sz="1600" b="1" dirty="0"/>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5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115008" y="191279"/>
            <a:ext cx="6564323" cy="1167314"/>
          </a:xfrm>
        </p:spPr>
        <p:txBody>
          <a:bodyPr/>
          <a:lstStyle/>
          <a:p>
            <a:r>
              <a:rPr lang="ru-RU" dirty="0" smtClean="0"/>
              <a:t>Сложности учета</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Учет бесхозяйного имущества</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11</a:t>
            </a:fld>
            <a:endParaRPr lang="ru-RU" dirty="0"/>
          </a:p>
        </p:txBody>
      </p:sp>
      <p:sp>
        <p:nvSpPr>
          <p:cNvPr id="4" name="Прямоугольник 3"/>
          <p:cNvSpPr/>
          <p:nvPr/>
        </p:nvSpPr>
        <p:spPr>
          <a:xfrm>
            <a:off x="359361" y="1387329"/>
            <a:ext cx="12106336" cy="4980851"/>
          </a:xfrm>
          <a:prstGeom prst="rect">
            <a:avLst/>
          </a:prstGeom>
        </p:spPr>
        <p:txBody>
          <a:bodyPr wrap="square">
            <a:spAutoFit/>
          </a:bodyPr>
          <a:lstStyle/>
          <a:p>
            <a:r>
              <a:rPr lang="ru-RU" sz="1600" dirty="0"/>
              <a:t>С целью постановки бесхозяйного объекта недвижимого имущества на государственный учёт в территориальном подразделении </a:t>
            </a:r>
            <a:r>
              <a:rPr lang="ru-RU" sz="1600" dirty="0" err="1"/>
              <a:t>Росреестра</a:t>
            </a:r>
            <a:r>
              <a:rPr lang="ru-RU" sz="1600" dirty="0"/>
              <a:t>, орган местного самоуправления направляет заявление, с приложением подтверждающих документов, что объект недвижимого имущества не имеет собственника, а также документы, где подробно описаны индивидуализирующие признаки объекта недвижимого имущества.  </a:t>
            </a:r>
          </a:p>
          <a:p>
            <a:r>
              <a:rPr lang="ru-RU" sz="1600" dirty="0"/>
              <a:t>К документам, подтверждающим, что объект недвижимого имущества не имеет собственника или его собственник не известен, относятся выданные органами учёта государственного и муниципального имущества документы о том, что данный объект не учтён в реестрах федерального имущества, государственного имущества субъекта Российской Федерации и муниципального имущества.</a:t>
            </a:r>
          </a:p>
          <a:p>
            <a:r>
              <a:rPr lang="ru-RU" sz="1600" dirty="0"/>
              <a:t>Таким образом, в момент постановки бесхозяйного объекта на учет в </a:t>
            </a:r>
            <a:r>
              <a:rPr lang="ru-RU" sz="1600" dirty="0" err="1"/>
              <a:t>Росреестре</a:t>
            </a:r>
            <a:r>
              <a:rPr lang="ru-RU" sz="1600" dirty="0"/>
              <a:t>, орган местного самоуправления подтверждает выпиской из Реестра, что указанный объект в Реестре муниципального имущества не числится.</a:t>
            </a:r>
          </a:p>
          <a:p>
            <a:r>
              <a:rPr lang="ru-RU" sz="1600" dirty="0"/>
              <a:t>Поэтому оснований для включения бесхозяйного объекта, в какой либо раздел Реестра муниципального имущества, у органа местного самоуправления, в период выявления и оформления </a:t>
            </a:r>
            <a:r>
              <a:rPr lang="ru-RU" sz="1600" dirty="0" smtClean="0"/>
              <a:t>такого объекта,</a:t>
            </a:r>
            <a:r>
              <a:rPr lang="ru-RU" sz="1600" dirty="0"/>
              <a:t> </a:t>
            </a:r>
            <a:r>
              <a:rPr lang="ru-RU" sz="1600" dirty="0" smtClean="0"/>
              <a:t>нет</a:t>
            </a:r>
            <a:r>
              <a:rPr lang="ru-RU" sz="1600" dirty="0"/>
              <a:t>.   </a:t>
            </a:r>
          </a:p>
          <a:p>
            <a:r>
              <a:rPr lang="ru-RU" sz="1600" dirty="0"/>
              <a:t>Включение объекта в Реестр муниципального имущества и регистрация права муниципальной собственности, происходит по истечении года со дня приятия его как бесхозного на учет в </a:t>
            </a:r>
            <a:r>
              <a:rPr lang="ru-RU" sz="1600" dirty="0" err="1"/>
              <a:t>Росреестре</a:t>
            </a:r>
            <a:r>
              <a:rPr lang="ru-RU" sz="1600" dirty="0"/>
              <a:t>, на основании вступившего в силу решения суда о признании права собственности.</a:t>
            </a:r>
          </a:p>
          <a:p>
            <a:pPr>
              <a:spcBef>
                <a:spcPts val="600"/>
              </a:spcBef>
              <a:spcAft>
                <a:spcPts val="200"/>
              </a:spcAft>
            </a:pPr>
            <a:r>
              <a:rPr lang="ru-RU" sz="1600" b="1" dirty="0"/>
              <a:t>Вывод: у органа местного самоуправления нет оснований для включения бесхозяйного объекта в какой либо раздел Реестра муниципального имущества, в период выявления и оформления  такого объекта. </a:t>
            </a:r>
            <a:r>
              <a:rPr lang="ru-RU" sz="1600" b="1" dirty="0" smtClean="0"/>
              <a:t>Раздел </a:t>
            </a:r>
            <a:r>
              <a:rPr lang="ru-RU" sz="1600" b="1" dirty="0"/>
              <a:t>для учета бесхозяйного имущества в реестре муниципального имущества  законодательно не предусмотрен.</a:t>
            </a:r>
            <a:endParaRPr lang="ru-RU" sz="1600" dirty="0"/>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69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141067" y="116634"/>
            <a:ext cx="6564323" cy="1167314"/>
          </a:xfrm>
        </p:spPr>
        <p:txBody>
          <a:bodyPr/>
          <a:lstStyle/>
          <a:p>
            <a:r>
              <a:rPr lang="ru-RU" dirty="0" smtClean="0"/>
              <a:t>Сложности учета</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58224" y="500809"/>
            <a:ext cx="11781575" cy="430887"/>
          </a:xfrm>
          <a:prstGeom prst="rect">
            <a:avLst/>
          </a:prstGeom>
          <a:noFill/>
        </p:spPr>
        <p:txBody>
          <a:bodyPr wrap="square" rtlCol="0">
            <a:spAutoFit/>
          </a:bodyPr>
          <a:lstStyle/>
          <a:p>
            <a:r>
              <a:rPr lang="ru-RU" sz="2200" b="1" dirty="0" smtClean="0">
                <a:solidFill>
                  <a:schemeClr val="accent1"/>
                </a:solidFill>
              </a:rPr>
              <a:t>Учет бесхозяйного имущества</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12</a:t>
            </a:fld>
            <a:endParaRPr lang="ru-RU" dirty="0"/>
          </a:p>
        </p:txBody>
      </p:sp>
      <p:sp>
        <p:nvSpPr>
          <p:cNvPr id="4" name="Прямоугольник 3"/>
          <p:cNvSpPr/>
          <p:nvPr/>
        </p:nvSpPr>
        <p:spPr>
          <a:xfrm>
            <a:off x="224065" y="931696"/>
            <a:ext cx="12736285" cy="5863144"/>
          </a:xfrm>
          <a:prstGeom prst="rect">
            <a:avLst/>
          </a:prstGeom>
        </p:spPr>
        <p:txBody>
          <a:bodyPr wrap="square">
            <a:spAutoFit/>
          </a:bodyPr>
          <a:lstStyle/>
          <a:p>
            <a:r>
              <a:rPr lang="ru-RU" sz="1600" dirty="0"/>
              <a:t>Порядок оформления бесхозяйного </a:t>
            </a:r>
            <a:r>
              <a:rPr lang="ru-RU" sz="1600" dirty="0" smtClean="0"/>
              <a:t>имущества регламентирован </a:t>
            </a:r>
            <a:r>
              <a:rPr lang="ru-RU" sz="1600" dirty="0"/>
              <a:t>Приказом Минэкономразвития России от 10.12.2015 № 931 "Об установлении Порядка принятия на учет бесхозяйных недвижимых вещей". Однако, порядок выявления бесхозяйного имущества на федеральном уровне не закреплен.</a:t>
            </a:r>
          </a:p>
          <a:p>
            <a:r>
              <a:rPr lang="ru-RU" sz="1600" dirty="0" smtClean="0"/>
              <a:t>В </a:t>
            </a:r>
            <a:r>
              <a:rPr lang="ru-RU" sz="1600" dirty="0"/>
              <a:t>связи с тем, что полномочиями по оформлению в муниципальную собственность бесхозяйного имущества наделены органы местного самоуправления, </a:t>
            </a:r>
            <a:r>
              <a:rPr lang="ru-RU" sz="1600" dirty="0" smtClean="0"/>
              <a:t>они </a:t>
            </a:r>
            <a:r>
              <a:rPr lang="ru-RU" sz="1600" dirty="0"/>
              <a:t>могут самостоятельно разрабатывать необходимые  порядки по выявлению и оформлению, а также ведению реестра бесхозяйного имущества, расположенного на соответствующей подведомственной территории.</a:t>
            </a:r>
          </a:p>
          <a:p>
            <a:r>
              <a:rPr lang="ru-RU" sz="1600" dirty="0"/>
              <a:t>В последние </a:t>
            </a:r>
            <a:r>
              <a:rPr lang="ru-RU" sz="1600" dirty="0" smtClean="0"/>
              <a:t>годы органы </a:t>
            </a:r>
            <a:r>
              <a:rPr lang="ru-RU" sz="1600" dirty="0"/>
              <a:t>прокуратуры, защищая законные интересы граждан, уделяют внимание вопросам признания права муниципальной собственности на такие социально значимые бесхозяйные объекты как газопроводы, водопроводы, линии электропередач, автомобильные дороги и т.п. Это обусловлено тем, что </a:t>
            </a:r>
            <a:r>
              <a:rPr lang="ru-RU" sz="1600" dirty="0" smtClean="0"/>
              <a:t>их </a:t>
            </a:r>
            <a:r>
              <a:rPr lang="ru-RU" sz="1600" dirty="0"/>
              <a:t>нормальное безаварийное функционирование отвечает интересам граждан и по закону должно обеспечиваться собственниками. Прокуратура признает оформление прав на бесхозяйное имущество обязанностью органов местного самоуправления, а непринятие мер по постановке на учет </a:t>
            </a:r>
            <a:r>
              <a:rPr lang="ru-RU" sz="1600" dirty="0" smtClean="0"/>
              <a:t>- </a:t>
            </a:r>
            <a:r>
              <a:rPr lang="ru-RU" sz="1600" dirty="0"/>
              <a:t>незаконным бездействием, хотя  постановка на учет и принятие в муниципальную собственность бесхозяйного имущества — это право, а не обязанность муниципалитета. </a:t>
            </a:r>
          </a:p>
          <a:p>
            <a:r>
              <a:rPr lang="ru-RU" sz="1600" dirty="0"/>
              <a:t>В этой связи в целях  эффективной организации работы по выявлению и оформлению бесхозяйного имущества рекомендуем органам местного самоуправления вести соответствующий учет бесхозяйных объектов. Это может быть </a:t>
            </a:r>
            <a:r>
              <a:rPr lang="ru-RU" sz="1600" dirty="0" smtClean="0"/>
              <a:t>организовано </a:t>
            </a:r>
            <a:r>
              <a:rPr lang="ru-RU" sz="1600" dirty="0"/>
              <a:t>путем ведения реестра бесхозяйных объектов, который помимо технических характеристик объекта, будет содержать информацию об этапах его оформления</a:t>
            </a:r>
            <a:r>
              <a:rPr lang="ru-RU" sz="1600" dirty="0" smtClean="0"/>
              <a:t>. </a:t>
            </a:r>
            <a:r>
              <a:rPr lang="ru-RU" sz="1600" dirty="0"/>
              <a:t>Но при этом вестись такой реестр должен отдельно от реестра муниципального имущества, так как в реестр имущества объекты попадут только после завершения всей многоступенчатой процедуры оформления в муниципальную собственность</a:t>
            </a:r>
            <a:r>
              <a:rPr lang="ru-RU" sz="1600" dirty="0" smtClean="0"/>
              <a:t>.</a:t>
            </a:r>
          </a:p>
          <a:p>
            <a:endParaRPr lang="ru-RU" sz="1600" dirty="0"/>
          </a:p>
          <a:p>
            <a:r>
              <a:rPr lang="ru-RU" sz="1600" b="1" dirty="0"/>
              <a:t>Вывод: Органы местного самоуправления могут вести реестр бесхозяйных объектов, с целью эффективной организации работы по оформлению их в муниципальную собственность, отдельно от реестра муниципального имущества.</a:t>
            </a:r>
            <a:endParaRPr lang="ru-RU" sz="1600" dirty="0"/>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25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278015" y="258127"/>
            <a:ext cx="6401316" cy="1100465"/>
          </a:xfrm>
        </p:spPr>
        <p:txBody>
          <a:bodyPr/>
          <a:lstStyle/>
          <a:p>
            <a:r>
              <a:rPr lang="ru-RU" dirty="0" smtClean="0"/>
              <a:t>Кто виноват?</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Проблемы бесхозяйности</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13</a:t>
            </a:fld>
            <a:endParaRPr lang="ru-RU" dirty="0"/>
          </a:p>
        </p:txBody>
      </p:sp>
      <p:sp>
        <p:nvSpPr>
          <p:cNvPr id="4" name="Прямоугольник 3"/>
          <p:cNvSpPr/>
          <p:nvPr/>
        </p:nvSpPr>
        <p:spPr>
          <a:xfrm>
            <a:off x="639147" y="1285627"/>
            <a:ext cx="11010122" cy="5714385"/>
          </a:xfrm>
          <a:prstGeom prst="rect">
            <a:avLst/>
          </a:prstGeom>
        </p:spPr>
        <p:txBody>
          <a:bodyPr wrap="square">
            <a:spAutoFit/>
          </a:bodyPr>
          <a:lstStyle/>
          <a:p>
            <a:pPr>
              <a:spcBef>
                <a:spcPts val="600"/>
              </a:spcBef>
              <a:spcAft>
                <a:spcPts val="200"/>
              </a:spcAft>
            </a:pPr>
            <a:r>
              <a:rPr lang="ru-RU" sz="1400" dirty="0" smtClean="0"/>
              <a:t>Согласно </a:t>
            </a:r>
            <a:r>
              <a:rPr lang="ru-RU" sz="1400" dirty="0" err="1"/>
              <a:t>ст</a:t>
            </a:r>
            <a:r>
              <a:rPr lang="ru-RU" sz="1400" dirty="0"/>
              <a:t> .128 и 129 ГК РФ утрата недвижимой вещью таких свойств как пригодность для использования ее в целях, для которых она предназначена влечет утрату свойства </a:t>
            </a:r>
            <a:r>
              <a:rPr lang="ru-RU" sz="1400" dirty="0" err="1"/>
              <a:t>оборотоспособности</a:t>
            </a:r>
            <a:r>
              <a:rPr lang="ru-RU" sz="1400" dirty="0"/>
              <a:t> вещи, что исключает юридические вопросы передачи в гражданский оборот отсутствующего объекта гражданских прав. </a:t>
            </a:r>
            <a:endParaRPr lang="ru-RU" sz="1200" dirty="0" smtClean="0"/>
          </a:p>
          <a:p>
            <a:endParaRPr lang="ru-RU" sz="1400" dirty="0" smtClean="0"/>
          </a:p>
          <a:p>
            <a:r>
              <a:rPr lang="ru-RU" sz="1400" dirty="0" smtClean="0"/>
              <a:t>Однако органы </a:t>
            </a:r>
            <a:r>
              <a:rPr lang="ru-RU" sz="1400" dirty="0"/>
              <a:t>местного самоуправления вынуждены принимать в собственность имущество, как непригодное к использованию, так и использующееся для реализации полномочий, которые у органа местного самоуправления отсутствуют.</a:t>
            </a:r>
          </a:p>
          <a:p>
            <a:r>
              <a:rPr lang="ru-RU" sz="1400" dirty="0"/>
              <a:t>Например, органы местного самоуправления вынуждены принимать в собственность бесхозяйное газовое оборудование, вследствие чего возникает необходимость заниматься вопросами снабжения населения газом, хотя полномочий по обеспечению газоснабжения населения у органов местного самоуправления нет, что подчеркнул в </a:t>
            </a:r>
            <a:r>
              <a:rPr lang="ru-RU" sz="1400" dirty="0" smtClean="0"/>
              <a:t>Определении от 31 января 2023 г. № 200-О Конституционный </a:t>
            </a:r>
            <a:r>
              <a:rPr lang="ru-RU" sz="1400" dirty="0"/>
              <a:t>Суд РФ, указав на недопустимость возложения на местные власти всей полноты ответственности за организацию </a:t>
            </a:r>
            <a:r>
              <a:rPr lang="ru-RU" sz="1400" dirty="0" smtClean="0"/>
              <a:t>газоснабжения. Обеспечение </a:t>
            </a:r>
            <a:r>
              <a:rPr lang="ru-RU" sz="1400" dirty="0"/>
              <a:t>создания на земельных участках, предоставляемых гражданам в собственность бесплатно, необходимой инфраструктуры, включая организацию их газоснабжения, относится к полномочиям как органов государственной власти, так и органов местного самоуправления, которые входят в единую систему публичной власти в Российской Федерации и осуществляют взаимодействие для наиболее эффективного решения в том числе названных задач в интересах населения, проживающего на соответствующей территории</a:t>
            </a:r>
            <a:r>
              <a:rPr lang="ru-RU" sz="1400" dirty="0" smtClean="0"/>
              <a:t>.</a:t>
            </a:r>
          </a:p>
          <a:p>
            <a:endParaRPr lang="ru-RU" sz="1400" dirty="0"/>
          </a:p>
          <a:p>
            <a:r>
              <a:rPr lang="ru-RU" sz="1400" dirty="0"/>
              <a:t>Ненормативное состояние муниципальных сетей, в том числе переданных в муниципальные образования как бесхозяйные вещи, становится причиной безвозвратных потерь коммунальных ресурсов и приводит к значительным расходам местных бюджетов. </a:t>
            </a:r>
          </a:p>
          <a:p>
            <a:r>
              <a:rPr lang="ru-RU" sz="1400" dirty="0"/>
              <a:t>К этой проблеме примыкает и проблема принятия в муниципальную собственность выморочного имущества, когда муниципалитету в собственность достается жилая недвижимость вместе с долгами предыдущего собственника. В дальнейшем органы местного самоуправления не могут продать данное имущество, т.к. оно подлежит включению в жилой фонд для предоставления гражданам, а использовать такое имущество уже также нельзя, так как в основном родственники не вступают в наследство из-за невозможности использовать объект недвижимости для проживания из-за его состояния.</a:t>
            </a:r>
          </a:p>
          <a:p>
            <a:pPr>
              <a:spcBef>
                <a:spcPts val="600"/>
              </a:spcBef>
              <a:spcAft>
                <a:spcPts val="200"/>
              </a:spcAft>
            </a:pPr>
            <a:endParaRPr lang="ru-RU" sz="1200" dirty="0"/>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36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278015" y="258127"/>
            <a:ext cx="6401316" cy="1100465"/>
          </a:xfrm>
        </p:spPr>
        <p:txBody>
          <a:bodyPr/>
          <a:lstStyle/>
          <a:p>
            <a:r>
              <a:rPr lang="ru-RU" dirty="0" smtClean="0"/>
              <a:t>Что делать?</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Рекомендации по уменьшению количества бесхозяйных объектов</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14</a:t>
            </a:fld>
            <a:endParaRPr lang="ru-RU" dirty="0"/>
          </a:p>
        </p:txBody>
      </p:sp>
      <p:sp>
        <p:nvSpPr>
          <p:cNvPr id="4" name="Прямоугольник 3"/>
          <p:cNvSpPr/>
          <p:nvPr/>
        </p:nvSpPr>
        <p:spPr>
          <a:xfrm>
            <a:off x="350031" y="1812199"/>
            <a:ext cx="11182606" cy="4426853"/>
          </a:xfrm>
          <a:prstGeom prst="rect">
            <a:avLst/>
          </a:prstGeom>
        </p:spPr>
        <p:txBody>
          <a:bodyPr wrap="square">
            <a:spAutoFit/>
          </a:bodyPr>
          <a:lstStyle/>
          <a:p>
            <a:r>
              <a:rPr lang="ru-RU" dirty="0"/>
              <a:t>Разумным решением стало бы признание муниципального образования носителем полномочий по выявлению, постановке на учет бесхозяйных вещей, при включении в ГК РФ указания на то, что носителями полномочия по приобретению права собственности на бесхозяйные вещи должны стать различные публично-правовые образования (Российская Федерация, субъекты РФ и муниципальные образования) в зависимости от их компетенции либо возможности для физических и юридических лиц непосредственно приобретать в собственность такие объекты. Возможность передачи бесхозяйных недвижимых вещей в собственность частных лиц в судебном порядке напрямую, минуя стадию первоначального оформления в собственность муниципального образования и последующую приватизацию, может стать способом, позволяющим оперативно использовать потенциально опасную бесхозяйную недвижимость как в коммерческих и социально-полезных целях, так и в личных целях отдельных физических лиц (например, в сельской местности это может стать средством передачи заброшенных домов владельцам соседних земельных участков для последующего использования и благоустройства).</a:t>
            </a:r>
          </a:p>
          <a:p>
            <a:pPr lvl="0">
              <a:spcBef>
                <a:spcPts val="600"/>
              </a:spcBef>
              <a:spcAft>
                <a:spcPts val="200"/>
              </a:spcAft>
            </a:pPr>
            <a:endParaRPr lang="ru-RU" dirty="0">
              <a:latin typeface="Arial" panose="020B0604020202020204" pitchFamily="34" charset="0"/>
              <a:cs typeface="Arial" panose="020B0604020202020204" pitchFamily="34" charset="0"/>
            </a:endParaRPr>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9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278015" y="258127"/>
            <a:ext cx="6401316" cy="1100465"/>
          </a:xfrm>
        </p:spPr>
        <p:txBody>
          <a:bodyPr/>
          <a:lstStyle/>
          <a:p>
            <a:r>
              <a:rPr lang="ru-RU" dirty="0" smtClean="0"/>
              <a:t>Что делать?</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Рекомендации по уменьшению количества бесхозяйных объектов</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15</a:t>
            </a:fld>
            <a:endParaRPr lang="ru-RU" dirty="0"/>
          </a:p>
        </p:txBody>
      </p:sp>
      <p:sp>
        <p:nvSpPr>
          <p:cNvPr id="4" name="Прямоугольник 3"/>
          <p:cNvSpPr/>
          <p:nvPr/>
        </p:nvSpPr>
        <p:spPr>
          <a:xfrm>
            <a:off x="350031" y="1812199"/>
            <a:ext cx="11182606" cy="4247317"/>
          </a:xfrm>
          <a:prstGeom prst="rect">
            <a:avLst/>
          </a:prstGeom>
        </p:spPr>
        <p:txBody>
          <a:bodyPr wrap="square">
            <a:spAutoFit/>
          </a:bodyPr>
          <a:lstStyle/>
          <a:p>
            <a:r>
              <a:rPr lang="ru-RU" dirty="0"/>
              <a:t>Для формирования единообразной судебной практики целесообразным представляется рекомендовать поддерживать иски администраций муниципальных образований об отказе в принятии бесхозяйного недвижимого имущества </a:t>
            </a:r>
            <a:r>
              <a:rPr lang="ru-RU" dirty="0" smtClean="0"/>
              <a:t>мотивированные </a:t>
            </a:r>
            <a:r>
              <a:rPr lang="ru-RU" dirty="0"/>
              <a:t>тем, что:</a:t>
            </a:r>
          </a:p>
          <a:p>
            <a:r>
              <a:rPr lang="ru-RU" dirty="0"/>
              <a:t>1) объекты отсутствуют в натуре;</a:t>
            </a:r>
          </a:p>
          <a:p>
            <a:r>
              <a:rPr lang="ru-RU" dirty="0"/>
              <a:t>2) объекты находятся в неудовлетворительном, полуразрушенном, руинированном состоянии и восстановлению не подлежат;</a:t>
            </a:r>
          </a:p>
          <a:p>
            <a:r>
              <a:rPr lang="ru-RU" dirty="0"/>
              <a:t>3) объекты вследствие своего состояния представляют реальную опасность для жизни и здоровья населения;</a:t>
            </a:r>
          </a:p>
          <a:p>
            <a:r>
              <a:rPr lang="ru-RU" dirty="0"/>
              <a:t>4) объекты в целом разрушены настолько, что не обладают признаками недвижимого имущества в соответствии с положениями ст. 130 ГК РФ, и не могут быть использованы муниципальным образованием в соответствии с их целевым назначением для решения вопросов местного значения.</a:t>
            </a:r>
          </a:p>
          <a:p>
            <a:r>
              <a:rPr lang="ru-RU" dirty="0"/>
              <a:t>Например, эта аргументация использована в судебном акте, на основании которого было отказано в удовлетворении требований истца об обязании органа местного самоуправления подписать передаточные акты, внести в реестр муниципального имущества, принять к бюджетному учету и подписать акты о приеме-передаче объектов недвижимого имущества военного городка </a:t>
            </a: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97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278015" y="258127"/>
            <a:ext cx="6401316" cy="1100465"/>
          </a:xfrm>
        </p:spPr>
        <p:txBody>
          <a:bodyPr/>
          <a:lstStyle/>
          <a:p>
            <a:r>
              <a:rPr lang="ru-RU" dirty="0" smtClean="0"/>
              <a:t>Что делать?</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Рекомендации по уменьшению количества бесхозяйных объектов</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16</a:t>
            </a:fld>
            <a:endParaRPr lang="ru-RU" dirty="0"/>
          </a:p>
        </p:txBody>
      </p:sp>
      <p:sp>
        <p:nvSpPr>
          <p:cNvPr id="4" name="Прямоугольник 3"/>
          <p:cNvSpPr/>
          <p:nvPr/>
        </p:nvSpPr>
        <p:spPr>
          <a:xfrm>
            <a:off x="350031" y="1812199"/>
            <a:ext cx="11182606" cy="4524315"/>
          </a:xfrm>
          <a:prstGeom prst="rect">
            <a:avLst/>
          </a:prstGeom>
        </p:spPr>
        <p:txBody>
          <a:bodyPr wrap="square">
            <a:spAutoFit/>
          </a:bodyPr>
          <a:lstStyle/>
          <a:p>
            <a:r>
              <a:rPr lang="ru-RU" dirty="0" smtClean="0"/>
              <a:t>Можно </a:t>
            </a:r>
            <a:r>
              <a:rPr lang="ru-RU" dirty="0"/>
              <a:t>по аналогии прибегнуть к той аргументации, которую используют суды, рассматривая дела о понуждении органов местного самоуправления к принятию в муниципальную собственность так называемого непроданного имущества должника, т.е. имущества признанного банкротом должника, которое предлагалось к продаже, но не было продано в ходе конкурсного </a:t>
            </a:r>
            <a:r>
              <a:rPr lang="ru-RU" dirty="0" smtClean="0"/>
              <a:t>производства</a:t>
            </a:r>
          </a:p>
          <a:p>
            <a:endParaRPr lang="ru-RU" dirty="0"/>
          </a:p>
          <a:p>
            <a:r>
              <a:rPr lang="ru-RU" dirty="0"/>
              <a:t>В целях нахождения баланса между интересами участников процедуры конкурсного производства с одной стороны и интересами органов местного самоуправления с другой стороны предлагается опираться на базовые принципы организации местного самоуправления, следующие из его конституционного статуса самостоятельного в пределах своих полномочий и подчиненного закону уровня публичной </a:t>
            </a:r>
            <a:r>
              <a:rPr lang="ru-RU" dirty="0" smtClean="0"/>
              <a:t>власти</a:t>
            </a:r>
          </a:p>
          <a:p>
            <a:endParaRPr lang="ru-RU" dirty="0" smtClean="0"/>
          </a:p>
          <a:p>
            <a:r>
              <a:rPr lang="ru-RU" dirty="0"/>
              <a:t>Поступления из федерального бюджета должны покрывать реальные убытки местного бюджета, разницу между расходами и доходами, либо, по меньшей мере, расходы органов местного самоуправления на принятие и содержание неликвидного имущества должны учитываться законодателем при определении уровня доходов местных бюджетов или компенсироваться по факту их появления</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01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DD6E-CCA5-374B-A5FC-E3FA356A6A37}"/>
              </a:ext>
            </a:extLst>
          </p:cNvPr>
          <p:cNvSpPr>
            <a:spLocks noGrp="1"/>
          </p:cNvSpPr>
          <p:nvPr>
            <p:ph type="ctrTitle"/>
          </p:nvPr>
        </p:nvSpPr>
        <p:spPr/>
        <p:txBody>
          <a:bodyPr/>
          <a:lstStyle/>
          <a:p>
            <a:r>
              <a:rPr lang="ru-RU" dirty="0"/>
              <a:t>СПАСИБО ЗА ВНИМАНИЕ!</a:t>
            </a:r>
          </a:p>
        </p:txBody>
      </p:sp>
      <p:sp>
        <p:nvSpPr>
          <p:cNvPr id="6" name="TextBox 5">
            <a:extLst>
              <a:ext uri="{FF2B5EF4-FFF2-40B4-BE49-F238E27FC236}">
                <a16:creationId xmlns:a16="http://schemas.microsoft.com/office/drawing/2014/main" id="{92D474C8-25A5-2E44-AA8C-A28CACCB194F}"/>
              </a:ext>
            </a:extLst>
          </p:cNvPr>
          <p:cNvSpPr txBox="1"/>
          <p:nvPr/>
        </p:nvSpPr>
        <p:spPr>
          <a:xfrm>
            <a:off x="913800" y="6125935"/>
            <a:ext cx="2146926" cy="338554"/>
          </a:xfrm>
          <a:prstGeom prst="rect">
            <a:avLst/>
          </a:prstGeom>
          <a:noFill/>
        </p:spPr>
        <p:txBody>
          <a:bodyPr vert="horz" wrap="square" lIns="0" tIns="0" rIns="0" bIns="0" rtlCol="0" anchor="t" anchorCtr="0">
            <a:noAutofit/>
          </a:bodyPr>
          <a:lstStyle/>
          <a:p>
            <a:r>
              <a:rPr lang="ru-RU" sz="1400" dirty="0">
                <a:solidFill>
                  <a:schemeClr val="bg1"/>
                </a:solidFill>
                <a:effectLst/>
                <a:latin typeface="Arial" panose="020B0604020202020204" pitchFamily="34" charset="0"/>
                <a:cs typeface="Arial" panose="020B0604020202020204" pitchFamily="34" charset="0"/>
              </a:rPr>
              <a:t>Москва, </a:t>
            </a:r>
            <a:r>
              <a:rPr lang="ru-RU" sz="1400" dirty="0" smtClean="0">
                <a:solidFill>
                  <a:schemeClr val="bg1"/>
                </a:solidFill>
                <a:effectLst/>
                <a:latin typeface="Arial" panose="020B0604020202020204" pitchFamily="34" charset="0"/>
                <a:cs typeface="Arial" panose="020B0604020202020204" pitchFamily="34" charset="0"/>
              </a:rPr>
              <a:t>2023</a:t>
            </a:r>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54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29D0BB-8804-7B41-9155-FB8E9E7E9C6A}"/>
              </a:ext>
            </a:extLst>
          </p:cNvPr>
          <p:cNvSpPr txBox="1"/>
          <p:nvPr/>
        </p:nvSpPr>
        <p:spPr>
          <a:xfrm>
            <a:off x="913800" y="6125935"/>
            <a:ext cx="2146926" cy="338554"/>
          </a:xfrm>
          <a:prstGeom prst="rect">
            <a:avLst/>
          </a:prstGeom>
          <a:noFill/>
        </p:spPr>
        <p:txBody>
          <a:bodyPr vert="horz" wrap="square" lIns="0" tIns="0" rIns="0" bIns="0" rtlCol="0" anchor="t" anchorCtr="0">
            <a:noAutofit/>
          </a:bodyPr>
          <a:lstStyle/>
          <a:p>
            <a:r>
              <a:rPr lang="ru-RU" sz="1400" dirty="0">
                <a:solidFill>
                  <a:schemeClr val="bg1"/>
                </a:solidFill>
                <a:effectLst/>
                <a:latin typeface="Arial" panose="020B0604020202020204" pitchFamily="34" charset="0"/>
                <a:cs typeface="Arial" panose="020B0604020202020204" pitchFamily="34" charset="0"/>
              </a:rPr>
              <a:t>Москва, 2023</a:t>
            </a:r>
            <a:endParaRPr lang="ru-RU" sz="1400" dirty="0">
              <a:solidFill>
                <a:schemeClr val="bg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567" y="1132191"/>
            <a:ext cx="9698573" cy="4946558"/>
          </a:xfrm>
          <a:prstGeom prst="rect">
            <a:avLst/>
          </a:prstGeom>
        </p:spPr>
      </p:pic>
    </p:spTree>
    <p:extLst>
      <p:ext uri="{BB962C8B-B14F-4D97-AF65-F5344CB8AC3E}">
        <p14:creationId xmlns:p14="http://schemas.microsoft.com/office/powerpoint/2010/main" val="330140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F747-EE1C-154E-B217-72E85D8A7506}"/>
              </a:ext>
            </a:extLst>
          </p:cNvPr>
          <p:cNvSpPr>
            <a:spLocks noGrp="1"/>
          </p:cNvSpPr>
          <p:nvPr>
            <p:ph type="title"/>
          </p:nvPr>
        </p:nvSpPr>
        <p:spPr>
          <a:xfrm>
            <a:off x="977178" y="595817"/>
            <a:ext cx="11120767" cy="1242441"/>
          </a:xfrm>
        </p:spPr>
        <p:txBody>
          <a:bodyPr anchor="t" anchorCtr="0"/>
          <a:lstStyle/>
          <a:p>
            <a:r>
              <a:rPr lang="ru-RU" sz="2000" dirty="0" smtClean="0"/>
              <a:t/>
            </a:r>
            <a:br>
              <a:rPr lang="ru-RU" sz="2000" dirty="0" smtClean="0"/>
            </a:br>
            <a:r>
              <a:rPr lang="ru-RU" sz="2000" dirty="0" smtClean="0"/>
              <a:t>Бесхозяйным является имущество, которое не </a:t>
            </a:r>
            <a:r>
              <a:rPr lang="ru-RU" sz="2000" dirty="0"/>
              <a:t>имеет собственника или собственник которой неизвестен </a:t>
            </a:r>
            <a:r>
              <a:rPr lang="ru-RU" sz="2000" dirty="0" smtClean="0"/>
              <a:t>либо от </a:t>
            </a:r>
            <a:r>
              <a:rPr lang="ru-RU" sz="2000" dirty="0"/>
              <a:t>права собственности на </a:t>
            </a:r>
            <a:r>
              <a:rPr lang="ru-RU" sz="2000" dirty="0" smtClean="0"/>
              <a:t>которое </a:t>
            </a:r>
            <a:r>
              <a:rPr lang="ru-RU" sz="2000" dirty="0"/>
              <a:t>собственник </a:t>
            </a:r>
            <a:r>
              <a:rPr lang="ru-RU" sz="2000" dirty="0" smtClean="0"/>
              <a:t>отказался</a:t>
            </a:r>
            <a:endParaRPr lang="ru-RU" sz="2400" dirty="0"/>
          </a:p>
        </p:txBody>
      </p:sp>
      <p:sp>
        <p:nvSpPr>
          <p:cNvPr id="7" name="TextBox 6">
            <a:extLst>
              <a:ext uri="{FF2B5EF4-FFF2-40B4-BE49-F238E27FC236}">
                <a16:creationId xmlns:a16="http://schemas.microsoft.com/office/drawing/2014/main" id="{5401E962-B8FE-2F4F-B1C4-A81F057A72D9}"/>
              </a:ext>
            </a:extLst>
          </p:cNvPr>
          <p:cNvSpPr txBox="1"/>
          <p:nvPr/>
        </p:nvSpPr>
        <p:spPr>
          <a:xfrm>
            <a:off x="959199" y="1777284"/>
            <a:ext cx="3496168" cy="778475"/>
          </a:xfrm>
          <a:prstGeom prst="rect">
            <a:avLst/>
          </a:prstGeom>
          <a:solidFill>
            <a:schemeClr val="accent1"/>
          </a:solidFill>
        </p:spPr>
        <p:txBody>
          <a:bodyPr wrap="square" rtlCol="0" anchor="ctr" anchorCtr="0">
            <a:noAutofit/>
          </a:bodyPr>
          <a:lstStyle/>
          <a:p>
            <a:pPr algn="ctr"/>
            <a:r>
              <a:rPr lang="ru-RU" sz="1200" spc="100" dirty="0" smtClean="0">
                <a:solidFill>
                  <a:schemeClr val="bg1"/>
                </a:solidFill>
              </a:rPr>
              <a:t>БЕСХОЗЯЙНОЕ НЕДВИЖИМОЕ ИМУЩЕСТВО</a:t>
            </a:r>
            <a:endParaRPr lang="ru-RU" sz="1200" spc="100" dirty="0">
              <a:solidFill>
                <a:schemeClr val="bg1"/>
              </a:solidFill>
            </a:endParaRPr>
          </a:p>
        </p:txBody>
      </p:sp>
      <p:sp>
        <p:nvSpPr>
          <p:cNvPr id="10" name="TextBox 9">
            <a:extLst>
              <a:ext uri="{FF2B5EF4-FFF2-40B4-BE49-F238E27FC236}">
                <a16:creationId xmlns:a16="http://schemas.microsoft.com/office/drawing/2014/main" id="{4870D6DE-7184-2C47-8F90-3F004095FBE9}"/>
              </a:ext>
            </a:extLst>
          </p:cNvPr>
          <p:cNvSpPr txBox="1"/>
          <p:nvPr/>
        </p:nvSpPr>
        <p:spPr>
          <a:xfrm>
            <a:off x="1274285" y="2732841"/>
            <a:ext cx="2953193" cy="3667959"/>
          </a:xfrm>
          <a:prstGeom prst="rect">
            <a:avLst/>
          </a:prstGeom>
          <a:noFill/>
        </p:spPr>
        <p:txBody>
          <a:bodyPr wrap="square" lIns="0" tIns="0" rIns="0" bIns="0" rtlCol="0">
            <a:noAutofit/>
          </a:bodyPr>
          <a:lstStyle/>
          <a:p>
            <a:r>
              <a:rPr lang="ru-RU" sz="1200" dirty="0" smtClean="0"/>
              <a:t>Муниципалитеты обязаны принимать эти объекты на учет и зачастую становятся их собственниками</a:t>
            </a:r>
          </a:p>
          <a:p>
            <a:r>
              <a:rPr lang="ru-RU" sz="1200" dirty="0"/>
              <a:t> </a:t>
            </a:r>
          </a:p>
          <a:p>
            <a:r>
              <a:rPr lang="ru-RU" sz="1200" dirty="0" smtClean="0"/>
              <a:t>Состояние получаемого имущества не принимается во внимание</a:t>
            </a:r>
          </a:p>
          <a:p>
            <a:endParaRPr lang="ru-RU" sz="1200" dirty="0" smtClean="0"/>
          </a:p>
          <a:p>
            <a:pPr>
              <a:spcAft>
                <a:spcPts val="1800"/>
              </a:spcAft>
            </a:pPr>
            <a:r>
              <a:rPr lang="ru-RU" sz="1200" dirty="0"/>
              <a:t>Получаемое имущество </a:t>
            </a:r>
            <a:r>
              <a:rPr lang="ru-RU" sz="1200" dirty="0" smtClean="0"/>
              <a:t>оказывается как в состоянии, непригодном </a:t>
            </a:r>
            <a:r>
              <a:rPr lang="ru-RU" sz="1200" dirty="0"/>
              <a:t>к использованию, так и </a:t>
            </a:r>
            <a:r>
              <a:rPr lang="ru-RU" sz="1200" dirty="0" smtClean="0"/>
              <a:t>используемым </a:t>
            </a:r>
            <a:r>
              <a:rPr lang="ru-RU" sz="1200" dirty="0"/>
              <a:t>для реализации полномочий, которые у органа местного самоуправления отсутствуют</a:t>
            </a:r>
            <a:endParaRPr lang="ru-RU" sz="1200" dirty="0" smtClean="0"/>
          </a:p>
          <a:p>
            <a:pPr>
              <a:spcAft>
                <a:spcPts val="1800"/>
              </a:spcAft>
            </a:pPr>
            <a:r>
              <a:rPr lang="ru-RU" sz="1200" dirty="0" smtClean="0">
                <a:cs typeface="Arial" panose="020B0604020202020204" pitchFamily="34" charset="0"/>
              </a:rPr>
              <a:t> </a:t>
            </a:r>
            <a:endParaRPr lang="ru-RU" sz="1200" dirty="0">
              <a:cs typeface="Arial" panose="020B0604020202020204" pitchFamily="34" charset="0"/>
            </a:endParaRPr>
          </a:p>
          <a:p>
            <a:pPr>
              <a:spcAft>
                <a:spcPts val="1800"/>
              </a:spcAft>
            </a:pPr>
            <a:endParaRPr lang="ru-RU" sz="1200" dirty="0"/>
          </a:p>
          <a:p>
            <a:pPr>
              <a:spcAft>
                <a:spcPts val="1800"/>
              </a:spcAft>
            </a:pPr>
            <a:endParaRPr lang="ru-RU" sz="1200" dirty="0" smtClean="0"/>
          </a:p>
          <a:p>
            <a:pPr>
              <a:spcAft>
                <a:spcPts val="1800"/>
              </a:spcAft>
            </a:pPr>
            <a:endParaRPr lang="ru-RU" sz="1200" dirty="0" smtClean="0"/>
          </a:p>
          <a:p>
            <a:pPr>
              <a:spcAft>
                <a:spcPts val="1800"/>
              </a:spcAft>
            </a:pPr>
            <a:endParaRPr lang="ru-RU" sz="1200" dirty="0"/>
          </a:p>
        </p:txBody>
      </p:sp>
      <p:sp>
        <p:nvSpPr>
          <p:cNvPr id="13" name="Oval 12">
            <a:extLst>
              <a:ext uri="{FF2B5EF4-FFF2-40B4-BE49-F238E27FC236}">
                <a16:creationId xmlns:a16="http://schemas.microsoft.com/office/drawing/2014/main" id="{9AFDAB11-7092-254F-B557-3A9C85BF07E2}"/>
              </a:ext>
            </a:extLst>
          </p:cNvPr>
          <p:cNvSpPr/>
          <p:nvPr/>
        </p:nvSpPr>
        <p:spPr>
          <a:xfrm>
            <a:off x="961859" y="4064805"/>
            <a:ext cx="172800" cy="172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DBE605C7-EF8E-9942-B696-6735EB276B70}"/>
              </a:ext>
            </a:extLst>
          </p:cNvPr>
          <p:cNvSpPr txBox="1"/>
          <p:nvPr/>
        </p:nvSpPr>
        <p:spPr>
          <a:xfrm>
            <a:off x="5169160" y="2726284"/>
            <a:ext cx="3298566" cy="1338522"/>
          </a:xfrm>
          <a:prstGeom prst="rect">
            <a:avLst/>
          </a:prstGeom>
          <a:noFill/>
        </p:spPr>
        <p:txBody>
          <a:bodyPr wrap="square" lIns="0" tIns="0" rIns="0" bIns="0" rtlCol="0">
            <a:noAutofit/>
          </a:bodyPr>
          <a:lstStyle/>
          <a:p>
            <a:pPr>
              <a:spcAft>
                <a:spcPts val="1800"/>
              </a:spcAft>
            </a:pPr>
            <a:r>
              <a:rPr lang="ru-RU" sz="1200" dirty="0" smtClean="0"/>
              <a:t>Безнадзорные животные</a:t>
            </a:r>
          </a:p>
          <a:p>
            <a:pPr>
              <a:spcAft>
                <a:spcPts val="1800"/>
              </a:spcAft>
            </a:pPr>
            <a:r>
              <a:rPr lang="ru-RU" sz="1200" dirty="0" smtClean="0"/>
              <a:t>Стихийные свалки и строительный мусор</a:t>
            </a:r>
          </a:p>
          <a:p>
            <a:pPr>
              <a:spcAft>
                <a:spcPts val="1800"/>
              </a:spcAft>
            </a:pPr>
            <a:r>
              <a:rPr lang="ru-RU" sz="1200" dirty="0" smtClean="0"/>
              <a:t>«Автохлам»</a:t>
            </a:r>
            <a:endParaRPr lang="ru-RU" sz="1200" dirty="0"/>
          </a:p>
          <a:p>
            <a:pPr>
              <a:spcAft>
                <a:spcPts val="1800"/>
              </a:spcAft>
            </a:pPr>
            <a:endParaRPr lang="ru-RU" sz="1200" dirty="0"/>
          </a:p>
        </p:txBody>
      </p:sp>
      <p:sp>
        <p:nvSpPr>
          <p:cNvPr id="22" name="Oval 21">
            <a:extLst>
              <a:ext uri="{FF2B5EF4-FFF2-40B4-BE49-F238E27FC236}">
                <a16:creationId xmlns:a16="http://schemas.microsoft.com/office/drawing/2014/main" id="{5F3FD55C-D46E-8043-B0AD-ADB20557658F}"/>
              </a:ext>
            </a:extLst>
          </p:cNvPr>
          <p:cNvSpPr/>
          <p:nvPr/>
        </p:nvSpPr>
        <p:spPr>
          <a:xfrm>
            <a:off x="4873381" y="2755966"/>
            <a:ext cx="172800" cy="172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314F6EF2-93D6-9147-B841-E00AD960C27B}"/>
              </a:ext>
            </a:extLst>
          </p:cNvPr>
          <p:cNvSpPr/>
          <p:nvPr/>
        </p:nvSpPr>
        <p:spPr>
          <a:xfrm>
            <a:off x="4874156" y="3156053"/>
            <a:ext cx="172800" cy="172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88FE32BE-1B65-BE43-B034-05DFEBB68BC0}"/>
              </a:ext>
            </a:extLst>
          </p:cNvPr>
          <p:cNvSpPr/>
          <p:nvPr/>
        </p:nvSpPr>
        <p:spPr>
          <a:xfrm>
            <a:off x="4873381" y="3577946"/>
            <a:ext cx="172800" cy="172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C171E442-B367-DB42-87CD-7C8C28E4937C}"/>
              </a:ext>
            </a:extLst>
          </p:cNvPr>
          <p:cNvSpPr txBox="1"/>
          <p:nvPr/>
        </p:nvSpPr>
        <p:spPr>
          <a:xfrm>
            <a:off x="4844405" y="1764867"/>
            <a:ext cx="3727156" cy="790892"/>
          </a:xfrm>
          <a:prstGeom prst="rect">
            <a:avLst/>
          </a:prstGeom>
          <a:solidFill>
            <a:schemeClr val="accent5"/>
          </a:solidFill>
        </p:spPr>
        <p:txBody>
          <a:bodyPr wrap="square" rtlCol="0" anchor="ctr" anchorCtr="0">
            <a:noAutofit/>
          </a:bodyPr>
          <a:lstStyle/>
          <a:p>
            <a:pPr algn="ctr"/>
            <a:r>
              <a:rPr lang="ru-RU" sz="1100" spc="100" dirty="0" smtClean="0">
                <a:solidFill>
                  <a:schemeClr val="bg1"/>
                </a:solidFill>
              </a:rPr>
              <a:t>БЕСХОЗНЫЕ ДВИЖИМЫЕ ВЕЩИ</a:t>
            </a:r>
            <a:endParaRPr lang="ru-RU" sz="1100" spc="100" dirty="0">
              <a:solidFill>
                <a:schemeClr val="bg1"/>
              </a:solidFill>
            </a:endParaRPr>
          </a:p>
        </p:txBody>
      </p:sp>
      <p:sp>
        <p:nvSpPr>
          <p:cNvPr id="29" name="TextBox 28">
            <a:extLst>
              <a:ext uri="{FF2B5EF4-FFF2-40B4-BE49-F238E27FC236}">
                <a16:creationId xmlns:a16="http://schemas.microsoft.com/office/drawing/2014/main" id="{DC89F876-20CF-3444-AC55-04F82B2E8B06}"/>
              </a:ext>
            </a:extLst>
          </p:cNvPr>
          <p:cNvSpPr txBox="1"/>
          <p:nvPr/>
        </p:nvSpPr>
        <p:spPr>
          <a:xfrm>
            <a:off x="9334762" y="2726283"/>
            <a:ext cx="3028299" cy="2960724"/>
          </a:xfrm>
          <a:prstGeom prst="rect">
            <a:avLst/>
          </a:prstGeom>
          <a:noFill/>
        </p:spPr>
        <p:txBody>
          <a:bodyPr wrap="square" lIns="0" tIns="0" rIns="0" bIns="0" rtlCol="0">
            <a:noAutofit/>
          </a:bodyPr>
          <a:lstStyle/>
          <a:p>
            <a:pPr>
              <a:spcAft>
                <a:spcPts val="1800"/>
              </a:spcAft>
            </a:pPr>
            <a:r>
              <a:rPr lang="ru-RU" sz="1200" dirty="0" smtClean="0">
                <a:cs typeface="Arial" panose="020B0604020202020204" pitchFamily="34" charset="0"/>
              </a:rPr>
              <a:t>Муниципалитету переходят как жилая недвижимость, так и долги предыдущего собственника</a:t>
            </a:r>
          </a:p>
          <a:p>
            <a:pPr>
              <a:spcAft>
                <a:spcPts val="1800"/>
              </a:spcAft>
            </a:pPr>
            <a:r>
              <a:rPr lang="ru-RU" sz="1200" dirty="0" smtClean="0"/>
              <a:t>Органы </a:t>
            </a:r>
            <a:r>
              <a:rPr lang="ru-RU" sz="1200" dirty="0"/>
              <a:t>местного самоуправления не могут продать данное имущество, т.к. оно подлежит включению в жилой фонд для предоставления </a:t>
            </a:r>
            <a:r>
              <a:rPr lang="ru-RU" sz="1200" dirty="0" smtClean="0"/>
              <a:t>гражданам</a:t>
            </a:r>
          </a:p>
          <a:p>
            <a:pPr>
              <a:spcAft>
                <a:spcPts val="1800"/>
              </a:spcAft>
            </a:pPr>
            <a:r>
              <a:rPr lang="ru-RU" sz="1200" dirty="0" smtClean="0"/>
              <a:t>Использовать </a:t>
            </a:r>
            <a:r>
              <a:rPr lang="ru-RU" sz="1200" dirty="0"/>
              <a:t>такое имущество уже </a:t>
            </a:r>
            <a:r>
              <a:rPr lang="ru-RU" sz="1200" dirty="0" smtClean="0"/>
              <a:t>нельзя</a:t>
            </a:r>
            <a:r>
              <a:rPr lang="ru-RU" sz="1200" dirty="0"/>
              <a:t>, так как в основном родственники не вступают в наследство из-за невозможности использовать объект недвижимости для проживания из-за его состояния</a:t>
            </a:r>
          </a:p>
        </p:txBody>
      </p:sp>
      <p:sp>
        <p:nvSpPr>
          <p:cNvPr id="30" name="Oval 29">
            <a:extLst>
              <a:ext uri="{FF2B5EF4-FFF2-40B4-BE49-F238E27FC236}">
                <a16:creationId xmlns:a16="http://schemas.microsoft.com/office/drawing/2014/main" id="{A9851640-9238-0B43-93A4-2AB76AB175FC}"/>
              </a:ext>
            </a:extLst>
          </p:cNvPr>
          <p:cNvSpPr/>
          <p:nvPr/>
        </p:nvSpPr>
        <p:spPr>
          <a:xfrm>
            <a:off x="8967442" y="2755966"/>
            <a:ext cx="172800" cy="172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Oval 30">
            <a:extLst>
              <a:ext uri="{FF2B5EF4-FFF2-40B4-BE49-F238E27FC236}">
                <a16:creationId xmlns:a16="http://schemas.microsoft.com/office/drawing/2014/main" id="{915184E1-C68B-234B-A559-D0B9D05F438A}"/>
              </a:ext>
            </a:extLst>
          </p:cNvPr>
          <p:cNvSpPr/>
          <p:nvPr/>
        </p:nvSpPr>
        <p:spPr>
          <a:xfrm>
            <a:off x="8960599" y="3516497"/>
            <a:ext cx="172800" cy="172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a:extLst>
              <a:ext uri="{FF2B5EF4-FFF2-40B4-BE49-F238E27FC236}">
                <a16:creationId xmlns:a16="http://schemas.microsoft.com/office/drawing/2014/main" id="{62F46E8C-7B7E-7248-9000-713373C98610}"/>
              </a:ext>
            </a:extLst>
          </p:cNvPr>
          <p:cNvSpPr txBox="1"/>
          <p:nvPr/>
        </p:nvSpPr>
        <p:spPr>
          <a:xfrm>
            <a:off x="8960599" y="1758612"/>
            <a:ext cx="3329143" cy="755988"/>
          </a:xfrm>
          <a:prstGeom prst="rect">
            <a:avLst/>
          </a:prstGeom>
          <a:solidFill>
            <a:schemeClr val="accent2"/>
          </a:solidFill>
        </p:spPr>
        <p:txBody>
          <a:bodyPr wrap="square" rtlCol="0" anchor="ctr" anchorCtr="0">
            <a:noAutofit/>
          </a:bodyPr>
          <a:lstStyle/>
          <a:p>
            <a:pPr algn="ctr"/>
            <a:r>
              <a:rPr lang="ru-RU" sz="1200" spc="100" dirty="0" smtClean="0">
                <a:solidFill>
                  <a:schemeClr val="bg1"/>
                </a:solidFill>
              </a:rPr>
              <a:t>ВЫМОРОЧНОЕ ИМУЩЕСТВО</a:t>
            </a:r>
            <a:endParaRPr lang="ru-RU" sz="1200" spc="100" dirty="0">
              <a:solidFill>
                <a:schemeClr val="bg1"/>
              </a:solidFill>
            </a:endParaRPr>
          </a:p>
        </p:txBody>
      </p:sp>
      <p:sp>
        <p:nvSpPr>
          <p:cNvPr id="3" name="Slide Number Placeholder 2">
            <a:extLst>
              <a:ext uri="{FF2B5EF4-FFF2-40B4-BE49-F238E27FC236}">
                <a16:creationId xmlns:a16="http://schemas.microsoft.com/office/drawing/2014/main" id="{C079E027-8FB9-3645-882F-EBFED1FA23C2}"/>
              </a:ext>
            </a:extLst>
          </p:cNvPr>
          <p:cNvSpPr>
            <a:spLocks noGrp="1"/>
          </p:cNvSpPr>
          <p:nvPr>
            <p:ph type="sldNum" sz="quarter" idx="12"/>
          </p:nvPr>
        </p:nvSpPr>
        <p:spPr/>
        <p:txBody>
          <a:bodyPr/>
          <a:lstStyle/>
          <a:p>
            <a:fld id="{73D4391C-B8C0-B24A-A837-316267417444}" type="slidenum">
              <a:rPr lang="ru-RU" smtClean="0"/>
              <a:pPr/>
              <a:t>3</a:t>
            </a:fld>
            <a:endParaRPr lang="ru-RU" dirty="0"/>
          </a:p>
        </p:txBody>
      </p:sp>
      <p:sp>
        <p:nvSpPr>
          <p:cNvPr id="42" name="Oval 31">
            <a:extLst>
              <a:ext uri="{FF2B5EF4-FFF2-40B4-BE49-F238E27FC236}">
                <a16:creationId xmlns:a16="http://schemas.microsoft.com/office/drawing/2014/main" id="{1351714A-40B5-4C4A-9553-6212C6173509}"/>
              </a:ext>
            </a:extLst>
          </p:cNvPr>
          <p:cNvSpPr/>
          <p:nvPr/>
        </p:nvSpPr>
        <p:spPr>
          <a:xfrm>
            <a:off x="8967442" y="4480420"/>
            <a:ext cx="172800" cy="172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Oval 12">
            <a:extLst>
              <a:ext uri="{FF2B5EF4-FFF2-40B4-BE49-F238E27FC236}">
                <a16:creationId xmlns:a16="http://schemas.microsoft.com/office/drawing/2014/main" id="{9AFDAB11-7092-254F-B557-3A9C85BF07E2}"/>
              </a:ext>
            </a:extLst>
          </p:cNvPr>
          <p:cNvSpPr/>
          <p:nvPr/>
        </p:nvSpPr>
        <p:spPr>
          <a:xfrm>
            <a:off x="961859" y="3478510"/>
            <a:ext cx="172800" cy="172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36" name="Oval 12">
            <a:extLst>
              <a:ext uri="{FF2B5EF4-FFF2-40B4-BE49-F238E27FC236}">
                <a16:creationId xmlns:a16="http://schemas.microsoft.com/office/drawing/2014/main" id="{9AFDAB11-7092-254F-B557-3A9C85BF07E2}"/>
              </a:ext>
            </a:extLst>
          </p:cNvPr>
          <p:cNvSpPr/>
          <p:nvPr/>
        </p:nvSpPr>
        <p:spPr>
          <a:xfrm>
            <a:off x="953020" y="2786920"/>
            <a:ext cx="172800" cy="172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8" r="2408"/>
          <a:stretch/>
        </p:blipFill>
        <p:spPr bwMode="auto">
          <a:xfrm>
            <a:off x="8761641" y="8086"/>
            <a:ext cx="1917245" cy="84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646" y="3978033"/>
            <a:ext cx="3682915" cy="2459369"/>
          </a:xfrm>
          <a:prstGeom prst="rect">
            <a:avLst/>
          </a:prstGeom>
        </p:spPr>
      </p:pic>
    </p:spTree>
    <p:extLst>
      <p:ext uri="{BB962C8B-B14F-4D97-AF65-F5344CB8AC3E}">
        <p14:creationId xmlns:p14="http://schemas.microsoft.com/office/powerpoint/2010/main" val="220576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903595" y="858575"/>
            <a:ext cx="11424801" cy="509008"/>
          </a:xfrm>
        </p:spPr>
        <p:txBody>
          <a:bodyPr anchor="t" anchorCtr="0"/>
          <a:lstStyle/>
          <a:p>
            <a:r>
              <a:rPr lang="ru-RU" sz="2400" dirty="0" smtClean="0"/>
              <a:t>Цели обращения бесхозяйных вещей в публичную собственность</a:t>
            </a:r>
            <a:endParaRPr lang="ru-RU" sz="2400" dirty="0"/>
          </a:p>
        </p:txBody>
      </p:sp>
      <p:sp>
        <p:nvSpPr>
          <p:cNvPr id="2" name="Slide Number Placeholder 1">
            <a:extLst>
              <a:ext uri="{FF2B5EF4-FFF2-40B4-BE49-F238E27FC236}">
                <a16:creationId xmlns:a16="http://schemas.microsoft.com/office/drawing/2014/main" id="{7EEE9DB3-A842-AA43-9AB2-7C1AEAF6CA89}"/>
              </a:ext>
            </a:extLst>
          </p:cNvPr>
          <p:cNvSpPr>
            <a:spLocks noGrp="1"/>
          </p:cNvSpPr>
          <p:nvPr>
            <p:ph type="sldNum" sz="quarter" idx="12"/>
          </p:nvPr>
        </p:nvSpPr>
        <p:spPr/>
        <p:txBody>
          <a:bodyPr/>
          <a:lstStyle/>
          <a:p>
            <a:fld id="{73D4391C-B8C0-B24A-A837-316267417444}" type="slidenum">
              <a:rPr lang="ru-RU" smtClean="0"/>
              <a:pPr/>
              <a:t>4</a:t>
            </a:fld>
            <a:endParaRPr lang="ru-RU" dirty="0"/>
          </a:p>
        </p:txBody>
      </p:sp>
      <p:sp>
        <p:nvSpPr>
          <p:cNvPr id="87" name="TextBox 86">
            <a:extLst>
              <a:ext uri="{FF2B5EF4-FFF2-40B4-BE49-F238E27FC236}">
                <a16:creationId xmlns:a16="http://schemas.microsoft.com/office/drawing/2014/main" id="{E147A2D1-D9FD-644F-9A8D-9BCC286FA3BE}"/>
              </a:ext>
            </a:extLst>
          </p:cNvPr>
          <p:cNvSpPr txBox="1"/>
          <p:nvPr/>
        </p:nvSpPr>
        <p:spPr>
          <a:xfrm>
            <a:off x="1565206" y="2075586"/>
            <a:ext cx="7070276" cy="338554"/>
          </a:xfrm>
          <a:prstGeom prst="rect">
            <a:avLst/>
          </a:prstGeom>
          <a:noFill/>
        </p:spPr>
        <p:txBody>
          <a:bodyPr wrap="square" rtlCol="0">
            <a:spAutoFit/>
          </a:bodyPr>
          <a:lstStyle/>
          <a:p>
            <a:r>
              <a:rPr lang="ru-RU" sz="1600" dirty="0" smtClean="0">
                <a:latin typeface="Arial" charset="0"/>
                <a:cs typeface="Arial" charset="0"/>
              </a:rPr>
              <a:t>Обеспечение общественной безопасности</a:t>
            </a:r>
            <a:endParaRPr lang="ru-RU" sz="1600" dirty="0">
              <a:latin typeface="Arial" charset="0"/>
              <a:cs typeface="Arial" charset="0"/>
            </a:endParaRPr>
          </a:p>
        </p:txBody>
      </p:sp>
      <p:grpSp>
        <p:nvGrpSpPr>
          <p:cNvPr id="88" name="Группа 39"/>
          <p:cNvGrpSpPr/>
          <p:nvPr/>
        </p:nvGrpSpPr>
        <p:grpSpPr>
          <a:xfrm>
            <a:off x="677714" y="1845857"/>
            <a:ext cx="811292" cy="811292"/>
            <a:chOff x="597567" y="1949425"/>
            <a:chExt cx="811292" cy="811292"/>
          </a:xfrm>
          <a:solidFill>
            <a:srgbClr val="A30236"/>
          </a:solidFill>
        </p:grpSpPr>
        <p:sp>
          <p:nvSpPr>
            <p:cNvPr id="89" name="Овал 88"/>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рямоугольник 89"/>
            <p:cNvSpPr/>
            <p:nvPr/>
          </p:nvSpPr>
          <p:spPr>
            <a:xfrm>
              <a:off x="753786" y="1965952"/>
              <a:ext cx="470000" cy="769441"/>
            </a:xfrm>
            <a:prstGeom prst="rect">
              <a:avLst/>
            </a:prstGeom>
            <a:noFill/>
          </p:spPr>
          <p:txBody>
            <a:bodyPr wrap="none">
              <a:spAutoFit/>
            </a:bodyPr>
            <a:lstStyle/>
            <a:p>
              <a:r>
                <a:rPr lang="ru-RU" sz="4400" dirty="0">
                  <a:solidFill>
                    <a:schemeClr val="bg1"/>
                  </a:solidFill>
                </a:rPr>
                <a:t>1</a:t>
              </a:r>
            </a:p>
          </p:txBody>
        </p:sp>
      </p:grpSp>
      <p:sp>
        <p:nvSpPr>
          <p:cNvPr id="91" name="TextBox 90">
            <a:extLst>
              <a:ext uri="{FF2B5EF4-FFF2-40B4-BE49-F238E27FC236}">
                <a16:creationId xmlns:a16="http://schemas.microsoft.com/office/drawing/2014/main" id="{E147A2D1-D9FD-644F-9A8D-9BCC286FA3BE}"/>
              </a:ext>
            </a:extLst>
          </p:cNvPr>
          <p:cNvSpPr txBox="1"/>
          <p:nvPr/>
        </p:nvSpPr>
        <p:spPr>
          <a:xfrm>
            <a:off x="1565206" y="3201796"/>
            <a:ext cx="8612251" cy="338554"/>
          </a:xfrm>
          <a:prstGeom prst="rect">
            <a:avLst/>
          </a:prstGeom>
          <a:noFill/>
        </p:spPr>
        <p:txBody>
          <a:bodyPr wrap="square" rtlCol="0">
            <a:spAutoFit/>
          </a:bodyPr>
          <a:lstStyle/>
          <a:p>
            <a:r>
              <a:rPr lang="ru-RU" sz="1600" dirty="0" smtClean="0">
                <a:latin typeface="Arial" charset="0"/>
                <a:ea typeface="Arial" charset="0"/>
                <a:cs typeface="Arial" charset="0"/>
              </a:rPr>
              <a:t>Недопущение дальнейшего разрушения бесхозяйных объектов недвижимости</a:t>
            </a:r>
            <a:endParaRPr lang="ru-RU" sz="1600" dirty="0">
              <a:latin typeface="Arial" charset="0"/>
              <a:ea typeface="Arial" charset="0"/>
              <a:cs typeface="Arial" charset="0"/>
            </a:endParaRPr>
          </a:p>
        </p:txBody>
      </p:sp>
      <p:sp>
        <p:nvSpPr>
          <p:cNvPr id="92" name="TextBox 91">
            <a:extLst>
              <a:ext uri="{FF2B5EF4-FFF2-40B4-BE49-F238E27FC236}">
                <a16:creationId xmlns:a16="http://schemas.microsoft.com/office/drawing/2014/main" id="{E147A2D1-D9FD-644F-9A8D-9BCC286FA3BE}"/>
              </a:ext>
            </a:extLst>
          </p:cNvPr>
          <p:cNvSpPr txBox="1"/>
          <p:nvPr/>
        </p:nvSpPr>
        <p:spPr>
          <a:xfrm>
            <a:off x="1565206" y="4248353"/>
            <a:ext cx="8052414" cy="338554"/>
          </a:xfrm>
          <a:prstGeom prst="rect">
            <a:avLst/>
          </a:prstGeom>
          <a:noFill/>
        </p:spPr>
        <p:txBody>
          <a:bodyPr wrap="square" rtlCol="0">
            <a:spAutoFit/>
          </a:bodyPr>
          <a:lstStyle/>
          <a:p>
            <a:r>
              <a:rPr lang="ru-RU" sz="1600" dirty="0" smtClean="0">
                <a:latin typeface="Arial" charset="0"/>
                <a:ea typeface="Arial" charset="0"/>
                <a:cs typeface="Arial" charset="0"/>
              </a:rPr>
              <a:t>Минимизация количества бесхозяйных вещей, в первую очередь, недвижимых</a:t>
            </a:r>
            <a:endParaRPr lang="ru-RU" sz="1600" dirty="0">
              <a:latin typeface="Arial" charset="0"/>
              <a:ea typeface="Arial" charset="0"/>
              <a:cs typeface="Arial" charset="0"/>
            </a:endParaRPr>
          </a:p>
        </p:txBody>
      </p:sp>
      <p:grpSp>
        <p:nvGrpSpPr>
          <p:cNvPr id="104" name="Группа 39"/>
          <p:cNvGrpSpPr/>
          <p:nvPr/>
        </p:nvGrpSpPr>
        <p:grpSpPr>
          <a:xfrm>
            <a:off x="677714" y="2969826"/>
            <a:ext cx="811292" cy="811292"/>
            <a:chOff x="597567" y="1949425"/>
            <a:chExt cx="811292" cy="811292"/>
          </a:xfrm>
          <a:solidFill>
            <a:srgbClr val="A30236"/>
          </a:solidFill>
        </p:grpSpPr>
        <p:sp>
          <p:nvSpPr>
            <p:cNvPr id="105" name="Овал 104"/>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p:cNvSpPr/>
            <p:nvPr/>
          </p:nvSpPr>
          <p:spPr>
            <a:xfrm>
              <a:off x="753786" y="1965952"/>
              <a:ext cx="498855" cy="769441"/>
            </a:xfrm>
            <a:prstGeom prst="rect">
              <a:avLst/>
            </a:prstGeom>
            <a:noFill/>
          </p:spPr>
          <p:txBody>
            <a:bodyPr wrap="none">
              <a:spAutoFit/>
            </a:bodyPr>
            <a:lstStyle/>
            <a:p>
              <a:r>
                <a:rPr lang="ru-RU" sz="4400" dirty="0" smtClean="0">
                  <a:solidFill>
                    <a:schemeClr val="bg1"/>
                  </a:solidFill>
                </a:rPr>
                <a:t>2</a:t>
              </a:r>
              <a:endParaRPr lang="ru-RU" sz="4400" dirty="0">
                <a:solidFill>
                  <a:schemeClr val="bg1"/>
                </a:solidFill>
              </a:endParaRPr>
            </a:p>
          </p:txBody>
        </p:sp>
      </p:grpSp>
      <p:grpSp>
        <p:nvGrpSpPr>
          <p:cNvPr id="107" name="Группа 39"/>
          <p:cNvGrpSpPr/>
          <p:nvPr/>
        </p:nvGrpSpPr>
        <p:grpSpPr>
          <a:xfrm>
            <a:off x="677714" y="4028011"/>
            <a:ext cx="811292" cy="811292"/>
            <a:chOff x="597567" y="1949425"/>
            <a:chExt cx="811292" cy="811292"/>
          </a:xfrm>
          <a:solidFill>
            <a:srgbClr val="A30236"/>
          </a:solidFill>
        </p:grpSpPr>
        <p:sp>
          <p:nvSpPr>
            <p:cNvPr id="108" name="Овал 107"/>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Прямоугольник 108"/>
            <p:cNvSpPr/>
            <p:nvPr/>
          </p:nvSpPr>
          <p:spPr>
            <a:xfrm>
              <a:off x="753786" y="1965952"/>
              <a:ext cx="498855" cy="769441"/>
            </a:xfrm>
            <a:prstGeom prst="rect">
              <a:avLst/>
            </a:prstGeom>
            <a:noFill/>
          </p:spPr>
          <p:txBody>
            <a:bodyPr wrap="none">
              <a:spAutoFit/>
            </a:bodyPr>
            <a:lstStyle/>
            <a:p>
              <a:r>
                <a:rPr lang="ru-RU" sz="4400" dirty="0" smtClean="0">
                  <a:solidFill>
                    <a:schemeClr val="bg1"/>
                  </a:solidFill>
                </a:rPr>
                <a:t>3</a:t>
              </a:r>
              <a:endParaRPr lang="ru-RU" sz="4400" dirty="0">
                <a:solidFill>
                  <a:schemeClr val="bg1"/>
                </a:solidFill>
              </a:endParaRPr>
            </a:p>
          </p:txBody>
        </p:sp>
      </p:grpSp>
      <p:pic>
        <p:nvPicPr>
          <p:cNvPr id="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8" r="2408"/>
          <a:stretch/>
        </p:blipFill>
        <p:spPr bwMode="auto">
          <a:xfrm>
            <a:off x="8865429" y="50721"/>
            <a:ext cx="1682829" cy="74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Группа 39"/>
          <p:cNvGrpSpPr/>
          <p:nvPr/>
        </p:nvGrpSpPr>
        <p:grpSpPr>
          <a:xfrm>
            <a:off x="706284" y="5141464"/>
            <a:ext cx="811292" cy="811292"/>
            <a:chOff x="597567" y="1949425"/>
            <a:chExt cx="811292" cy="811292"/>
          </a:xfrm>
          <a:solidFill>
            <a:srgbClr val="A30236"/>
          </a:solidFill>
        </p:grpSpPr>
        <p:sp>
          <p:nvSpPr>
            <p:cNvPr id="35" name="Овал 34"/>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753786" y="1965952"/>
              <a:ext cx="498855" cy="769441"/>
            </a:xfrm>
            <a:prstGeom prst="rect">
              <a:avLst/>
            </a:prstGeom>
            <a:noFill/>
          </p:spPr>
          <p:txBody>
            <a:bodyPr wrap="none">
              <a:spAutoFit/>
            </a:bodyPr>
            <a:lstStyle/>
            <a:p>
              <a:r>
                <a:rPr lang="ru-RU" sz="4400" dirty="0" smtClean="0">
                  <a:solidFill>
                    <a:schemeClr val="bg1"/>
                  </a:solidFill>
                </a:rPr>
                <a:t>4</a:t>
              </a:r>
              <a:endParaRPr lang="ru-RU" sz="4400" dirty="0">
                <a:solidFill>
                  <a:schemeClr val="bg1"/>
                </a:solidFill>
              </a:endParaRPr>
            </a:p>
          </p:txBody>
        </p:sp>
      </p:grpSp>
      <p:sp>
        <p:nvSpPr>
          <p:cNvPr id="43" name="TextBox 42">
            <a:extLst>
              <a:ext uri="{FF2B5EF4-FFF2-40B4-BE49-F238E27FC236}">
                <a16:creationId xmlns:a16="http://schemas.microsoft.com/office/drawing/2014/main" id="{E147A2D1-D9FD-644F-9A8D-9BCC286FA3BE}"/>
              </a:ext>
            </a:extLst>
          </p:cNvPr>
          <p:cNvSpPr txBox="1"/>
          <p:nvPr/>
        </p:nvSpPr>
        <p:spPr>
          <a:xfrm>
            <a:off x="1610304" y="5294910"/>
            <a:ext cx="8052414" cy="338554"/>
          </a:xfrm>
          <a:prstGeom prst="rect">
            <a:avLst/>
          </a:prstGeom>
          <a:noFill/>
        </p:spPr>
        <p:txBody>
          <a:bodyPr wrap="square" rtlCol="0">
            <a:spAutoFit/>
          </a:bodyPr>
          <a:lstStyle/>
          <a:p>
            <a:r>
              <a:rPr lang="ru-RU" sz="1600" dirty="0" smtClean="0">
                <a:latin typeface="Arial" charset="0"/>
                <a:ea typeface="Arial" charset="0"/>
                <a:cs typeface="Arial" charset="0"/>
              </a:rPr>
              <a:t>Предотвращение появления стихийных свалок и стоянок «автохлама»</a:t>
            </a:r>
            <a:endParaRPr lang="ru-RU" sz="1600" dirty="0">
              <a:latin typeface="Arial" charset="0"/>
              <a:ea typeface="Arial" charset="0"/>
              <a:cs typeface="Arial" charset="0"/>
            </a:endParaRPr>
          </a:p>
        </p:txBody>
      </p:sp>
    </p:spTree>
    <p:extLst>
      <p:ext uri="{BB962C8B-B14F-4D97-AF65-F5344CB8AC3E}">
        <p14:creationId xmlns:p14="http://schemas.microsoft.com/office/powerpoint/2010/main" val="39762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903595" y="858575"/>
            <a:ext cx="11424801" cy="509008"/>
          </a:xfrm>
        </p:spPr>
        <p:txBody>
          <a:bodyPr anchor="t" anchorCtr="0"/>
          <a:lstStyle/>
          <a:p>
            <a:r>
              <a:rPr lang="ru-RU" sz="2400" dirty="0" smtClean="0"/>
              <a:t>Кто может стать собственником бесхозных вещей</a:t>
            </a:r>
            <a:endParaRPr lang="ru-RU" sz="2400" dirty="0"/>
          </a:p>
        </p:txBody>
      </p:sp>
      <p:sp>
        <p:nvSpPr>
          <p:cNvPr id="2" name="Slide Number Placeholder 1">
            <a:extLst>
              <a:ext uri="{FF2B5EF4-FFF2-40B4-BE49-F238E27FC236}">
                <a16:creationId xmlns:a16="http://schemas.microsoft.com/office/drawing/2014/main" id="{7EEE9DB3-A842-AA43-9AB2-7C1AEAF6CA89}"/>
              </a:ext>
            </a:extLst>
          </p:cNvPr>
          <p:cNvSpPr>
            <a:spLocks noGrp="1"/>
          </p:cNvSpPr>
          <p:nvPr>
            <p:ph type="sldNum" sz="quarter" idx="12"/>
          </p:nvPr>
        </p:nvSpPr>
        <p:spPr/>
        <p:txBody>
          <a:bodyPr/>
          <a:lstStyle/>
          <a:p>
            <a:fld id="{73D4391C-B8C0-B24A-A837-316267417444}" type="slidenum">
              <a:rPr lang="ru-RU" smtClean="0"/>
              <a:pPr/>
              <a:t>5</a:t>
            </a:fld>
            <a:endParaRPr lang="ru-RU" dirty="0"/>
          </a:p>
        </p:txBody>
      </p:sp>
      <p:sp>
        <p:nvSpPr>
          <p:cNvPr id="87" name="TextBox 86">
            <a:extLst>
              <a:ext uri="{FF2B5EF4-FFF2-40B4-BE49-F238E27FC236}">
                <a16:creationId xmlns:a16="http://schemas.microsoft.com/office/drawing/2014/main" id="{E147A2D1-D9FD-644F-9A8D-9BCC286FA3BE}"/>
              </a:ext>
            </a:extLst>
          </p:cNvPr>
          <p:cNvSpPr txBox="1"/>
          <p:nvPr/>
        </p:nvSpPr>
        <p:spPr>
          <a:xfrm>
            <a:off x="1565206" y="2075586"/>
            <a:ext cx="7070276" cy="338554"/>
          </a:xfrm>
          <a:prstGeom prst="rect">
            <a:avLst/>
          </a:prstGeom>
          <a:noFill/>
        </p:spPr>
        <p:txBody>
          <a:bodyPr wrap="square" rtlCol="0">
            <a:spAutoFit/>
          </a:bodyPr>
          <a:lstStyle/>
          <a:p>
            <a:r>
              <a:rPr lang="ru-RU" sz="1600" dirty="0" smtClean="0">
                <a:latin typeface="Arial" charset="0"/>
                <a:cs typeface="Arial" charset="0"/>
              </a:rPr>
              <a:t>РФ или субъект РФ</a:t>
            </a:r>
            <a:endParaRPr lang="ru-RU" sz="1600" dirty="0">
              <a:latin typeface="Arial" charset="0"/>
              <a:cs typeface="Arial" charset="0"/>
            </a:endParaRPr>
          </a:p>
        </p:txBody>
      </p:sp>
      <p:grpSp>
        <p:nvGrpSpPr>
          <p:cNvPr id="88" name="Группа 39"/>
          <p:cNvGrpSpPr/>
          <p:nvPr/>
        </p:nvGrpSpPr>
        <p:grpSpPr>
          <a:xfrm>
            <a:off x="677714" y="1845857"/>
            <a:ext cx="811292" cy="811292"/>
            <a:chOff x="597567" y="1949425"/>
            <a:chExt cx="811292" cy="811292"/>
          </a:xfrm>
          <a:solidFill>
            <a:srgbClr val="A30236"/>
          </a:solidFill>
        </p:grpSpPr>
        <p:sp>
          <p:nvSpPr>
            <p:cNvPr id="89" name="Овал 88"/>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рямоугольник 89"/>
            <p:cNvSpPr/>
            <p:nvPr/>
          </p:nvSpPr>
          <p:spPr>
            <a:xfrm>
              <a:off x="753786" y="1965952"/>
              <a:ext cx="470000" cy="769441"/>
            </a:xfrm>
            <a:prstGeom prst="rect">
              <a:avLst/>
            </a:prstGeom>
            <a:noFill/>
          </p:spPr>
          <p:txBody>
            <a:bodyPr wrap="none">
              <a:spAutoFit/>
            </a:bodyPr>
            <a:lstStyle/>
            <a:p>
              <a:r>
                <a:rPr lang="ru-RU" sz="4400" dirty="0">
                  <a:solidFill>
                    <a:schemeClr val="bg1"/>
                  </a:solidFill>
                </a:rPr>
                <a:t>1</a:t>
              </a:r>
            </a:p>
          </p:txBody>
        </p:sp>
      </p:grpSp>
      <p:sp>
        <p:nvSpPr>
          <p:cNvPr id="91" name="TextBox 90">
            <a:extLst>
              <a:ext uri="{FF2B5EF4-FFF2-40B4-BE49-F238E27FC236}">
                <a16:creationId xmlns:a16="http://schemas.microsoft.com/office/drawing/2014/main" id="{E147A2D1-D9FD-644F-9A8D-9BCC286FA3BE}"/>
              </a:ext>
            </a:extLst>
          </p:cNvPr>
          <p:cNvSpPr txBox="1"/>
          <p:nvPr/>
        </p:nvSpPr>
        <p:spPr>
          <a:xfrm>
            <a:off x="1623430" y="3521664"/>
            <a:ext cx="8612251" cy="338554"/>
          </a:xfrm>
          <a:prstGeom prst="rect">
            <a:avLst/>
          </a:prstGeom>
          <a:noFill/>
        </p:spPr>
        <p:txBody>
          <a:bodyPr wrap="square" rtlCol="0">
            <a:spAutoFit/>
          </a:bodyPr>
          <a:lstStyle/>
          <a:p>
            <a:r>
              <a:rPr lang="ru-RU" sz="1600" dirty="0" smtClean="0">
                <a:latin typeface="Arial" charset="0"/>
                <a:ea typeface="Arial" charset="0"/>
                <a:cs typeface="Arial" charset="0"/>
              </a:rPr>
              <a:t>Муниципалитет</a:t>
            </a:r>
            <a:endParaRPr lang="ru-RU" sz="1600" dirty="0">
              <a:latin typeface="Arial" charset="0"/>
              <a:ea typeface="Arial" charset="0"/>
              <a:cs typeface="Arial" charset="0"/>
            </a:endParaRPr>
          </a:p>
        </p:txBody>
      </p:sp>
      <p:sp>
        <p:nvSpPr>
          <p:cNvPr id="92" name="TextBox 91">
            <a:extLst>
              <a:ext uri="{FF2B5EF4-FFF2-40B4-BE49-F238E27FC236}">
                <a16:creationId xmlns:a16="http://schemas.microsoft.com/office/drawing/2014/main" id="{E147A2D1-D9FD-644F-9A8D-9BCC286FA3BE}"/>
              </a:ext>
            </a:extLst>
          </p:cNvPr>
          <p:cNvSpPr txBox="1"/>
          <p:nvPr/>
        </p:nvSpPr>
        <p:spPr>
          <a:xfrm>
            <a:off x="1623431" y="5013947"/>
            <a:ext cx="8052414" cy="338554"/>
          </a:xfrm>
          <a:prstGeom prst="rect">
            <a:avLst/>
          </a:prstGeom>
          <a:noFill/>
        </p:spPr>
        <p:txBody>
          <a:bodyPr wrap="square" rtlCol="0">
            <a:spAutoFit/>
          </a:bodyPr>
          <a:lstStyle/>
          <a:p>
            <a:r>
              <a:rPr lang="ru-RU" sz="1600" dirty="0" smtClean="0">
                <a:latin typeface="Arial" charset="0"/>
                <a:ea typeface="Arial" charset="0"/>
                <a:cs typeface="Arial" charset="0"/>
              </a:rPr>
              <a:t>Частное лицо</a:t>
            </a:r>
            <a:endParaRPr lang="ru-RU" sz="1600" dirty="0">
              <a:latin typeface="Arial" charset="0"/>
              <a:ea typeface="Arial" charset="0"/>
              <a:cs typeface="Arial" charset="0"/>
            </a:endParaRPr>
          </a:p>
        </p:txBody>
      </p:sp>
      <p:grpSp>
        <p:nvGrpSpPr>
          <p:cNvPr id="104" name="Группа 39"/>
          <p:cNvGrpSpPr/>
          <p:nvPr/>
        </p:nvGrpSpPr>
        <p:grpSpPr>
          <a:xfrm>
            <a:off x="677714" y="3412805"/>
            <a:ext cx="811292" cy="811292"/>
            <a:chOff x="597567" y="1949425"/>
            <a:chExt cx="811292" cy="811292"/>
          </a:xfrm>
          <a:solidFill>
            <a:srgbClr val="A30236"/>
          </a:solidFill>
        </p:grpSpPr>
        <p:sp>
          <p:nvSpPr>
            <p:cNvPr id="105" name="Овал 104"/>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p:cNvSpPr/>
            <p:nvPr/>
          </p:nvSpPr>
          <p:spPr>
            <a:xfrm>
              <a:off x="753786" y="1965952"/>
              <a:ext cx="498855" cy="769441"/>
            </a:xfrm>
            <a:prstGeom prst="rect">
              <a:avLst/>
            </a:prstGeom>
            <a:noFill/>
          </p:spPr>
          <p:txBody>
            <a:bodyPr wrap="none">
              <a:spAutoFit/>
            </a:bodyPr>
            <a:lstStyle/>
            <a:p>
              <a:r>
                <a:rPr lang="ru-RU" sz="4400" dirty="0" smtClean="0">
                  <a:solidFill>
                    <a:schemeClr val="bg1"/>
                  </a:solidFill>
                </a:rPr>
                <a:t>2</a:t>
              </a:r>
              <a:endParaRPr lang="ru-RU" sz="4400" dirty="0">
                <a:solidFill>
                  <a:schemeClr val="bg1"/>
                </a:solidFill>
              </a:endParaRPr>
            </a:p>
          </p:txBody>
        </p:sp>
      </p:grpSp>
      <p:grpSp>
        <p:nvGrpSpPr>
          <p:cNvPr id="107" name="Группа 39"/>
          <p:cNvGrpSpPr/>
          <p:nvPr/>
        </p:nvGrpSpPr>
        <p:grpSpPr>
          <a:xfrm>
            <a:off x="663287" y="4905088"/>
            <a:ext cx="811292" cy="811292"/>
            <a:chOff x="597567" y="1949425"/>
            <a:chExt cx="811292" cy="811292"/>
          </a:xfrm>
          <a:solidFill>
            <a:srgbClr val="A30236"/>
          </a:solidFill>
        </p:grpSpPr>
        <p:sp>
          <p:nvSpPr>
            <p:cNvPr id="108" name="Овал 107"/>
            <p:cNvSpPr/>
            <p:nvPr/>
          </p:nvSpPr>
          <p:spPr>
            <a:xfrm>
              <a:off x="597567" y="1949425"/>
              <a:ext cx="811292" cy="8112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Прямоугольник 108"/>
            <p:cNvSpPr/>
            <p:nvPr/>
          </p:nvSpPr>
          <p:spPr>
            <a:xfrm>
              <a:off x="753786" y="1965952"/>
              <a:ext cx="498855" cy="769441"/>
            </a:xfrm>
            <a:prstGeom prst="rect">
              <a:avLst/>
            </a:prstGeom>
            <a:noFill/>
          </p:spPr>
          <p:txBody>
            <a:bodyPr wrap="none">
              <a:spAutoFit/>
            </a:bodyPr>
            <a:lstStyle/>
            <a:p>
              <a:r>
                <a:rPr lang="ru-RU" sz="4400" dirty="0" smtClean="0">
                  <a:solidFill>
                    <a:schemeClr val="bg1"/>
                  </a:solidFill>
                </a:rPr>
                <a:t>3</a:t>
              </a:r>
              <a:endParaRPr lang="ru-RU" sz="4400" dirty="0">
                <a:solidFill>
                  <a:schemeClr val="bg1"/>
                </a:solidFill>
              </a:endParaRPr>
            </a:p>
          </p:txBody>
        </p:sp>
      </p:grpSp>
      <p:pic>
        <p:nvPicPr>
          <p:cNvPr id="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8" r="2408"/>
          <a:stretch/>
        </p:blipFill>
        <p:spPr bwMode="auto">
          <a:xfrm>
            <a:off x="8865429" y="50721"/>
            <a:ext cx="1682829" cy="74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E147A2D1-D9FD-644F-9A8D-9BCC286FA3BE}"/>
              </a:ext>
            </a:extLst>
          </p:cNvPr>
          <p:cNvSpPr txBox="1"/>
          <p:nvPr/>
        </p:nvSpPr>
        <p:spPr>
          <a:xfrm>
            <a:off x="7329109" y="1315934"/>
            <a:ext cx="4755468" cy="1815882"/>
          </a:xfrm>
          <a:prstGeom prst="rect">
            <a:avLst/>
          </a:prstGeom>
          <a:noFill/>
        </p:spPr>
        <p:txBody>
          <a:bodyPr wrap="square" rtlCol="0">
            <a:spAutoFit/>
          </a:bodyPr>
          <a:lstStyle/>
          <a:p>
            <a:r>
              <a:rPr lang="ru-RU" sz="1600" dirty="0" smtClean="0"/>
              <a:t>В Калининграде полицейские на территории </a:t>
            </a:r>
            <a:r>
              <a:rPr lang="ru-RU" sz="1600" dirty="0" err="1" smtClean="0"/>
              <a:t>промзоны</a:t>
            </a:r>
            <a:r>
              <a:rPr lang="ru-RU" sz="1600" dirty="0" smtClean="0"/>
              <a:t> обнаружили 820 кг бесхозного янтаря на 2,7 млн руб. Прокурор обратился </a:t>
            </a:r>
            <a:r>
              <a:rPr lang="ru-RU" sz="1600" dirty="0"/>
              <a:t>с иском о признании янтаря бесхозяйным имуществом и передаче его в территориальное управление </a:t>
            </a:r>
            <a:r>
              <a:rPr lang="ru-RU" sz="1600" dirty="0" err="1"/>
              <a:t>Росимущества</a:t>
            </a:r>
            <a:r>
              <a:rPr lang="ru-RU" sz="1600" dirty="0"/>
              <a:t>. Суд все требования удовлетворил.</a:t>
            </a:r>
            <a:endParaRPr lang="ru-RU" sz="1600" dirty="0">
              <a:latin typeface="Arial" charset="0"/>
              <a:ea typeface="Arial" charset="0"/>
              <a:cs typeface="Arial"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698" y="3216016"/>
            <a:ext cx="2667019" cy="150019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698" y="1318092"/>
            <a:ext cx="2638310" cy="169511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552" y="4919025"/>
            <a:ext cx="2715165" cy="1659057"/>
          </a:xfrm>
          <a:prstGeom prst="rect">
            <a:avLst/>
          </a:prstGeom>
        </p:spPr>
      </p:pic>
    </p:spTree>
    <p:extLst>
      <p:ext uri="{BB962C8B-B14F-4D97-AF65-F5344CB8AC3E}">
        <p14:creationId xmlns:p14="http://schemas.microsoft.com/office/powerpoint/2010/main" val="282027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2812271" y="165048"/>
            <a:ext cx="11744096" cy="640429"/>
          </a:xfrm>
        </p:spPr>
        <p:txBody>
          <a:bodyPr anchor="t" anchorCtr="0">
            <a:noAutofit/>
          </a:bodyPr>
          <a:lstStyle/>
          <a:p>
            <a:r>
              <a:rPr lang="ru-RU" sz="2800" dirty="0" smtClean="0"/>
              <a:t>Бесхозяйная недвижимость</a:t>
            </a:r>
            <a:endParaRPr lang="ru-RU" sz="2800" dirty="0"/>
          </a:p>
        </p:txBody>
      </p:sp>
      <p:sp>
        <p:nvSpPr>
          <p:cNvPr id="2" name="Slide Number Placeholder 1">
            <a:extLst>
              <a:ext uri="{FF2B5EF4-FFF2-40B4-BE49-F238E27FC236}">
                <a16:creationId xmlns:a16="http://schemas.microsoft.com/office/drawing/2014/main" id="{35E59442-2528-F640-A518-58BBD8F8E984}"/>
              </a:ext>
            </a:extLst>
          </p:cNvPr>
          <p:cNvSpPr>
            <a:spLocks noGrp="1"/>
          </p:cNvSpPr>
          <p:nvPr>
            <p:ph type="sldNum" sz="quarter" idx="12"/>
          </p:nvPr>
        </p:nvSpPr>
        <p:spPr/>
        <p:txBody>
          <a:bodyPr/>
          <a:lstStyle/>
          <a:p>
            <a:fld id="{73D4391C-B8C0-B24A-A837-316267417444}" type="slidenum">
              <a:rPr lang="ru-RU" smtClean="0"/>
              <a:pPr/>
              <a:t>6</a:t>
            </a:fld>
            <a:endParaRPr lang="ru-RU" dirty="0"/>
          </a:p>
        </p:txBody>
      </p:sp>
      <p:sp>
        <p:nvSpPr>
          <p:cNvPr id="13" name="TextBox 12">
            <a:extLst>
              <a:ext uri="{FF2B5EF4-FFF2-40B4-BE49-F238E27FC236}">
                <a16:creationId xmlns:a16="http://schemas.microsoft.com/office/drawing/2014/main" id="{2EE97C03-54FC-2D45-8BF0-2C2F3C34F36C}"/>
              </a:ext>
            </a:extLst>
          </p:cNvPr>
          <p:cNvSpPr txBox="1"/>
          <p:nvPr/>
        </p:nvSpPr>
        <p:spPr>
          <a:xfrm>
            <a:off x="277714" y="1074013"/>
            <a:ext cx="12173987" cy="584775"/>
          </a:xfrm>
          <a:prstGeom prst="rect">
            <a:avLst/>
          </a:prstGeom>
          <a:noFill/>
        </p:spPr>
        <p:txBody>
          <a:bodyPr wrap="square" rtlCol="0">
            <a:spAutoFit/>
          </a:bodyPr>
          <a:lstStyle/>
          <a:p>
            <a:r>
              <a:rPr lang="ru-RU" sz="1600" b="1" dirty="0">
                <a:solidFill>
                  <a:schemeClr val="accent1"/>
                </a:solidFill>
              </a:rPr>
              <a:t>Всего в стране сейчас </a:t>
            </a:r>
            <a:r>
              <a:rPr lang="ru-RU" sz="1600" b="1" dirty="0" smtClean="0">
                <a:solidFill>
                  <a:schemeClr val="accent1"/>
                </a:solidFill>
              </a:rPr>
              <a:t>более 40 </a:t>
            </a:r>
            <a:r>
              <a:rPr lang="ru-RU" sz="1600" b="1" dirty="0">
                <a:solidFill>
                  <a:schemeClr val="accent1"/>
                </a:solidFill>
              </a:rPr>
              <a:t>млн объектов с </a:t>
            </a:r>
            <a:r>
              <a:rPr lang="ru-RU" sz="1600" b="1" dirty="0" err="1">
                <a:solidFill>
                  <a:schemeClr val="accent1"/>
                </a:solidFill>
              </a:rPr>
              <a:t>незарегистированным</a:t>
            </a:r>
            <a:r>
              <a:rPr lang="ru-RU" sz="1600" b="1" dirty="0">
                <a:solidFill>
                  <a:schemeClr val="accent1"/>
                </a:solidFill>
              </a:rPr>
              <a:t> правом собственности, 10 млн из них — помещения в многоквартирных домах</a:t>
            </a:r>
          </a:p>
        </p:txBody>
      </p:sp>
      <p:sp>
        <p:nvSpPr>
          <p:cNvPr id="20" name="TextBox 19">
            <a:extLst>
              <a:ext uri="{FF2B5EF4-FFF2-40B4-BE49-F238E27FC236}">
                <a16:creationId xmlns:a16="http://schemas.microsoft.com/office/drawing/2014/main" id="{5FD7442F-BC50-D64C-B26A-E417CCC8979B}"/>
              </a:ext>
            </a:extLst>
          </p:cNvPr>
          <p:cNvSpPr txBox="1"/>
          <p:nvPr/>
        </p:nvSpPr>
        <p:spPr>
          <a:xfrm>
            <a:off x="3983068" y="1417793"/>
            <a:ext cx="4318924" cy="4085984"/>
          </a:xfrm>
          <a:prstGeom prst="rect">
            <a:avLst/>
          </a:prstGeom>
          <a:noFill/>
        </p:spPr>
        <p:txBody>
          <a:bodyPr wrap="square" lIns="0" tIns="0" rIns="0" bIns="0" rtlCol="0">
            <a:noAutofit/>
          </a:bodyPr>
          <a:lstStyle/>
          <a:p>
            <a:pPr>
              <a:spcAft>
                <a:spcPts val="1800"/>
              </a:spcAft>
            </a:pPr>
            <a:endParaRPr lang="ru-RU" sz="1400" dirty="0" smtClean="0"/>
          </a:p>
          <a:p>
            <a:pPr>
              <a:spcAft>
                <a:spcPts val="1800"/>
              </a:spcAft>
            </a:pPr>
            <a:r>
              <a:rPr lang="ru-RU" sz="1400" dirty="0"/>
              <a:t>Закон № 518-ФЗ о выявлении правообладателей ранее учтенных объектов недвижимости, внесенных в Единый государственный реестр недвижимости (ЕГРН), вступил в силу летом 2021 года, </a:t>
            </a:r>
            <a:r>
              <a:rPr lang="ru-RU" sz="1400" dirty="0" err="1"/>
              <a:t>Росреестр</a:t>
            </a:r>
            <a:r>
              <a:rPr lang="ru-RU" sz="1400" dirty="0"/>
              <a:t> контролирует исполнение закона в регионах и оказывает организационную поддержку.</a:t>
            </a:r>
            <a:endParaRPr lang="ru-RU" sz="1400" dirty="0" smtClean="0"/>
          </a:p>
          <a:p>
            <a:pPr marL="285750" indent="-285750">
              <a:spcAft>
                <a:spcPts val="1800"/>
              </a:spcAft>
              <a:buFontTx/>
              <a:buChar char="-"/>
            </a:pPr>
            <a:endParaRPr lang="ru-RU" sz="1400" dirty="0"/>
          </a:p>
          <a:p>
            <a:pPr>
              <a:spcAft>
                <a:spcPts val="1800"/>
              </a:spcAft>
            </a:pPr>
            <a:endParaRPr lang="ru-RU" sz="1400" dirty="0" smtClean="0"/>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8" r="2408"/>
          <a:stretch/>
        </p:blipFill>
        <p:spPr bwMode="auto">
          <a:xfrm>
            <a:off x="8921509" y="43093"/>
            <a:ext cx="1841741" cy="81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FD7442F-BC50-D64C-B26A-E417CCC8979B}"/>
              </a:ext>
            </a:extLst>
          </p:cNvPr>
          <p:cNvSpPr txBox="1"/>
          <p:nvPr/>
        </p:nvSpPr>
        <p:spPr>
          <a:xfrm>
            <a:off x="393894" y="1417793"/>
            <a:ext cx="3329020" cy="4085984"/>
          </a:xfrm>
          <a:prstGeom prst="rect">
            <a:avLst/>
          </a:prstGeom>
          <a:noFill/>
        </p:spPr>
        <p:txBody>
          <a:bodyPr wrap="square" lIns="0" tIns="0" rIns="0" bIns="0" rtlCol="0">
            <a:noAutofit/>
          </a:bodyPr>
          <a:lstStyle/>
          <a:p>
            <a:pPr>
              <a:spcAft>
                <a:spcPts val="1800"/>
              </a:spcAft>
            </a:pPr>
            <a:endParaRPr lang="ru-RU" sz="1400" dirty="0" smtClean="0"/>
          </a:p>
          <a:p>
            <a:pPr>
              <a:spcAft>
                <a:spcPts val="1800"/>
              </a:spcAft>
            </a:pPr>
            <a:r>
              <a:rPr lang="ru-RU" sz="1400" dirty="0" smtClean="0"/>
              <a:t>В 11 </a:t>
            </a:r>
            <a:r>
              <a:rPr lang="ru-RU" sz="1400" dirty="0"/>
              <a:t>российских муниципальных образованиях число объектов без прав сокращалось намного быстрее, чем в среднем по стране, — снижение составило до 40</a:t>
            </a:r>
            <a:r>
              <a:rPr lang="ru-RU" sz="1400" dirty="0" smtClean="0"/>
              <a:t>%. </a:t>
            </a:r>
            <a:r>
              <a:rPr lang="ru-RU" sz="1400" dirty="0"/>
              <a:t>Все эти муниципалитеты находятся на территории регионов, где в 2021 году проводился эксперимент по внедрению Единого информационного ресурса о земле и недвижимости (Татарстан, Иркутская область, Краснодарский и Пермский края).</a:t>
            </a:r>
          </a:p>
          <a:p>
            <a:pPr>
              <a:spcAft>
                <a:spcPts val="1800"/>
              </a:spcAft>
            </a:pPr>
            <a:endParaRPr lang="ru-RU" sz="1400" dirty="0" smtClean="0"/>
          </a:p>
          <a:p>
            <a:pPr marL="285750" indent="-285750">
              <a:spcAft>
                <a:spcPts val="1800"/>
              </a:spcAft>
              <a:buFontTx/>
              <a:buChar char="-"/>
            </a:pPr>
            <a:endParaRPr lang="ru-RU" sz="1400" dirty="0"/>
          </a:p>
          <a:p>
            <a:pPr>
              <a:spcAft>
                <a:spcPts val="1800"/>
              </a:spcAft>
            </a:pPr>
            <a:endParaRPr lang="ru-RU" sz="1400" dirty="0" smtClean="0"/>
          </a:p>
        </p:txBody>
      </p:sp>
      <p:sp>
        <p:nvSpPr>
          <p:cNvPr id="16" name="TextBox 15">
            <a:extLst>
              <a:ext uri="{FF2B5EF4-FFF2-40B4-BE49-F238E27FC236}">
                <a16:creationId xmlns:a16="http://schemas.microsoft.com/office/drawing/2014/main" id="{5FD7442F-BC50-D64C-B26A-E417CCC8979B}"/>
              </a:ext>
            </a:extLst>
          </p:cNvPr>
          <p:cNvSpPr txBox="1"/>
          <p:nvPr/>
        </p:nvSpPr>
        <p:spPr>
          <a:xfrm>
            <a:off x="8562147" y="1417793"/>
            <a:ext cx="4318924" cy="4085984"/>
          </a:xfrm>
          <a:prstGeom prst="rect">
            <a:avLst/>
          </a:prstGeom>
          <a:noFill/>
        </p:spPr>
        <p:txBody>
          <a:bodyPr wrap="square" lIns="0" tIns="0" rIns="0" bIns="0" rtlCol="0">
            <a:noAutofit/>
          </a:bodyPr>
          <a:lstStyle/>
          <a:p>
            <a:pPr>
              <a:spcAft>
                <a:spcPts val="1800"/>
              </a:spcAft>
            </a:pPr>
            <a:endParaRPr lang="ru-RU" sz="1400" dirty="0" smtClean="0"/>
          </a:p>
          <a:p>
            <a:pPr>
              <a:spcAft>
                <a:spcPts val="1800"/>
              </a:spcAft>
            </a:pPr>
            <a:r>
              <a:rPr lang="ru-RU" sz="1400" dirty="0" smtClean="0"/>
              <a:t>На </a:t>
            </a:r>
            <a:r>
              <a:rPr lang="ru-RU" sz="1400" dirty="0"/>
              <a:t>активность по оформлению объектов недвижимости влияют недавно принятые законы о расширении перечня заказчиков комплексных кадастровых работ (445-ФЗ от 22.12.2020), о «гаражной амнистии» (79-ФЗ от 05.04.2021) и о возможности застройщика подавать заявление на регистрацию прав от имени дольщиков (202-ФЗ от 13.07.2020).</a:t>
            </a:r>
            <a:endParaRPr lang="ru-RU" sz="1400" dirty="0" smtClean="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332" y="3718249"/>
            <a:ext cx="4246702" cy="2458617"/>
          </a:xfrm>
          <a:prstGeom prst="rect">
            <a:avLst/>
          </a:prstGeom>
        </p:spPr>
      </p:pic>
      <p:sp>
        <p:nvSpPr>
          <p:cNvPr id="17" name="TextBox 16">
            <a:extLst>
              <a:ext uri="{FF2B5EF4-FFF2-40B4-BE49-F238E27FC236}">
                <a16:creationId xmlns:a16="http://schemas.microsoft.com/office/drawing/2014/main" id="{2EE97C03-54FC-2D45-8BF0-2C2F3C34F36C}"/>
              </a:ext>
            </a:extLst>
          </p:cNvPr>
          <p:cNvSpPr txBox="1"/>
          <p:nvPr/>
        </p:nvSpPr>
        <p:spPr>
          <a:xfrm>
            <a:off x="8301992" y="5890997"/>
            <a:ext cx="2308421" cy="338554"/>
          </a:xfrm>
          <a:prstGeom prst="rect">
            <a:avLst/>
          </a:prstGeom>
          <a:noFill/>
        </p:spPr>
        <p:txBody>
          <a:bodyPr wrap="square" rtlCol="0">
            <a:spAutoFit/>
          </a:bodyPr>
          <a:lstStyle/>
          <a:p>
            <a:r>
              <a:rPr lang="ru-RU" sz="1600" b="1" dirty="0" smtClean="0">
                <a:solidFill>
                  <a:schemeClr val="accent1"/>
                </a:solidFill>
              </a:rPr>
              <a:t>Воркута</a:t>
            </a:r>
            <a:endParaRPr lang="ru-RU" sz="1600" b="1" dirty="0">
              <a:solidFill>
                <a:schemeClr val="accent1"/>
              </a:solidFill>
            </a:endParaRPr>
          </a:p>
        </p:txBody>
      </p:sp>
    </p:spTree>
    <p:extLst>
      <p:ext uri="{BB962C8B-B14F-4D97-AF65-F5344CB8AC3E}">
        <p14:creationId xmlns:p14="http://schemas.microsoft.com/office/powerpoint/2010/main" val="333644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492619" y="306434"/>
            <a:ext cx="6401316" cy="468007"/>
          </a:xfrm>
        </p:spPr>
        <p:txBody>
          <a:bodyPr/>
          <a:lstStyle/>
          <a:p>
            <a:r>
              <a:rPr lang="ru-RU" sz="2800" dirty="0" smtClean="0"/>
              <a:t>Бесхозяйная недвижимость</a:t>
            </a:r>
            <a:endParaRPr lang="ru-RU" sz="2800" dirty="0"/>
          </a:p>
        </p:txBody>
      </p:sp>
      <p:sp>
        <p:nvSpPr>
          <p:cNvPr id="8" name="TextBox 7">
            <a:extLst>
              <a:ext uri="{FF2B5EF4-FFF2-40B4-BE49-F238E27FC236}">
                <a16:creationId xmlns:a16="http://schemas.microsoft.com/office/drawing/2014/main" id="{2EE97C03-54FC-2D45-8BF0-2C2F3C34F36C}"/>
              </a:ext>
            </a:extLst>
          </p:cNvPr>
          <p:cNvSpPr txBox="1"/>
          <p:nvPr/>
        </p:nvSpPr>
        <p:spPr>
          <a:xfrm>
            <a:off x="792302" y="924262"/>
            <a:ext cx="11781575" cy="430887"/>
          </a:xfrm>
          <a:prstGeom prst="rect">
            <a:avLst/>
          </a:prstGeom>
          <a:noFill/>
        </p:spPr>
        <p:txBody>
          <a:bodyPr wrap="square" rtlCol="0">
            <a:spAutoFit/>
          </a:bodyPr>
          <a:lstStyle/>
          <a:p>
            <a:r>
              <a:rPr lang="ru-RU" sz="2200" b="1" dirty="0" smtClean="0">
                <a:solidFill>
                  <a:schemeClr val="accent1"/>
                </a:solidFill>
              </a:rPr>
              <a:t>Не только квартиры и дома</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7</a:t>
            </a:fld>
            <a:endParaRPr lang="ru-RU" dirty="0"/>
          </a:p>
        </p:txBody>
      </p:sp>
      <p:sp>
        <p:nvSpPr>
          <p:cNvPr id="4" name="Прямоугольник 3"/>
          <p:cNvSpPr/>
          <p:nvPr/>
        </p:nvSpPr>
        <p:spPr>
          <a:xfrm>
            <a:off x="573834" y="1569026"/>
            <a:ext cx="3349688" cy="1374735"/>
          </a:xfrm>
          <a:prstGeom prst="rect">
            <a:avLst/>
          </a:prstGeom>
        </p:spPr>
        <p:txBody>
          <a:bodyPr wrap="square">
            <a:spAutoFit/>
          </a:bodyPr>
          <a:lstStyle/>
          <a:p>
            <a:pPr>
              <a:spcBef>
                <a:spcPts val="600"/>
              </a:spcBef>
              <a:spcAft>
                <a:spcPts val="200"/>
              </a:spcAft>
            </a:pPr>
            <a:r>
              <a:rPr lang="ru-RU" sz="1400" b="1" dirty="0" smtClean="0"/>
              <a:t>ДОРОГИ</a:t>
            </a:r>
          </a:p>
          <a:p>
            <a:pPr>
              <a:spcBef>
                <a:spcPts val="600"/>
              </a:spcBef>
              <a:spcAft>
                <a:spcPts val="200"/>
              </a:spcAft>
            </a:pPr>
            <a:endParaRPr lang="ru-RU" sz="1400" b="1" dirty="0"/>
          </a:p>
          <a:p>
            <a:pPr lvl="0">
              <a:spcBef>
                <a:spcPts val="200"/>
              </a:spcBef>
              <a:spcAft>
                <a:spcPts val="200"/>
              </a:spcAft>
            </a:pPr>
            <a:r>
              <a:rPr lang="ru-RU" sz="1400" dirty="0" smtClean="0">
                <a:solidFill>
                  <a:schemeClr val="dk1"/>
                </a:solidFill>
              </a:rPr>
              <a:t>Каждая 5-ая автодорога в РФ не имеет собственника</a:t>
            </a:r>
            <a:endParaRPr lang="ru-RU" sz="1400" dirty="0" smtClean="0">
              <a:latin typeface="Arial" panose="020B0604020202020204" pitchFamily="34" charset="0"/>
              <a:cs typeface="Arial" panose="020B0604020202020204" pitchFamily="34" charset="0"/>
              <a:hlinkClick r:id="rId2"/>
            </a:endParaRPr>
          </a:p>
          <a:p>
            <a:pPr lvl="0">
              <a:spcBef>
                <a:spcPts val="200"/>
              </a:spcBef>
              <a:spcAft>
                <a:spcPts val="200"/>
              </a:spcAft>
            </a:pPr>
            <a:endParaRPr lang="ru-RU" sz="1400" dirty="0">
              <a:latin typeface="Arial" panose="020B0604020202020204" pitchFamily="34" charset="0"/>
              <a:cs typeface="Arial" panose="020B0604020202020204" pitchFamily="34" charset="0"/>
            </a:endParaRPr>
          </a:p>
        </p:txBody>
      </p:sp>
      <p:sp>
        <p:nvSpPr>
          <p:cNvPr id="11" name="Прямоугольник 10"/>
          <p:cNvSpPr/>
          <p:nvPr/>
        </p:nvSpPr>
        <p:spPr>
          <a:xfrm>
            <a:off x="4068442" y="1504970"/>
            <a:ext cx="4149595" cy="1692771"/>
          </a:xfrm>
          <a:prstGeom prst="rect">
            <a:avLst/>
          </a:prstGeom>
        </p:spPr>
        <p:txBody>
          <a:bodyPr wrap="square">
            <a:spAutoFit/>
          </a:bodyPr>
          <a:lstStyle/>
          <a:p>
            <a:pPr>
              <a:spcAft>
                <a:spcPts val="1200"/>
              </a:spcAft>
            </a:pPr>
            <a:r>
              <a:rPr lang="ru-RU" sz="1400" b="1" dirty="0" smtClean="0"/>
              <a:t>КЛАДБИЩА</a:t>
            </a:r>
            <a:endParaRPr lang="ru-RU" sz="1400" dirty="0" smtClean="0">
              <a:solidFill>
                <a:schemeClr val="dk1"/>
              </a:solidFill>
            </a:endParaRPr>
          </a:p>
          <a:p>
            <a:pPr>
              <a:spcAft>
                <a:spcPts val="1200"/>
              </a:spcAft>
            </a:pPr>
            <a:r>
              <a:rPr lang="ru-RU" sz="1400" dirty="0" smtClean="0">
                <a:solidFill>
                  <a:schemeClr val="dk1"/>
                </a:solidFill>
              </a:rPr>
              <a:t>От 80 до 90% кладбищ бесхозяйные</a:t>
            </a:r>
            <a:endParaRPr lang="ru-RU" sz="1400" dirty="0">
              <a:latin typeface="Arial" panose="020B0604020202020204" pitchFamily="34" charset="0"/>
              <a:cs typeface="Arial" panose="020B0604020202020204" pitchFamily="34" charset="0"/>
            </a:endParaRPr>
          </a:p>
          <a:p>
            <a:pPr>
              <a:spcAft>
                <a:spcPts val="1200"/>
              </a:spcAft>
            </a:pPr>
            <a:r>
              <a:rPr lang="ru-RU" sz="1400" dirty="0"/>
              <a:t>Из 1643 муниципальных кладбищ, расположенных на территории Московской области, только 76 имеют </a:t>
            </a:r>
            <a:r>
              <a:rPr lang="ru-RU" sz="1400" dirty="0" err="1"/>
              <a:t>правоподтверждающие</a:t>
            </a:r>
            <a:r>
              <a:rPr lang="ru-RU" sz="1400" dirty="0"/>
              <a:t> документы</a:t>
            </a:r>
            <a:endParaRPr lang="ru-RU" sz="1400" dirty="0">
              <a:latin typeface="Arial" panose="020B0604020202020204" pitchFamily="34" charset="0"/>
              <a:cs typeface="Arial" panose="020B0604020202020204" pitchFamily="34" charset="0"/>
            </a:endParaRPr>
          </a:p>
        </p:txBody>
      </p:sp>
      <p:sp>
        <p:nvSpPr>
          <p:cNvPr id="12" name="Прямоугольник 11"/>
          <p:cNvSpPr/>
          <p:nvPr/>
        </p:nvSpPr>
        <p:spPr>
          <a:xfrm>
            <a:off x="8454933" y="1355149"/>
            <a:ext cx="4166119" cy="4919295"/>
          </a:xfrm>
          <a:prstGeom prst="rect">
            <a:avLst/>
          </a:prstGeom>
        </p:spPr>
        <p:txBody>
          <a:bodyPr wrap="square">
            <a:spAutoFit/>
          </a:bodyPr>
          <a:lstStyle/>
          <a:p>
            <a:pPr>
              <a:spcAft>
                <a:spcPts val="1200"/>
              </a:spcAft>
            </a:pPr>
            <a:r>
              <a:rPr lang="ru-RU" sz="1400" b="1" dirty="0" smtClean="0"/>
              <a:t>ПАМЯТНИКИ</a:t>
            </a:r>
          </a:p>
          <a:p>
            <a:pPr lvl="0">
              <a:spcBef>
                <a:spcPts val="600"/>
              </a:spcBef>
              <a:spcAft>
                <a:spcPts val="200"/>
              </a:spcAft>
            </a:pPr>
            <a:r>
              <a:rPr lang="ru-RU" sz="1400" dirty="0"/>
              <a:t>В прошлом году Курская область стала участником госпрограммы по ремонту воинских мемориалов. Для этого региону выделено почти 30 млн рублей. Большую часть этих средств до сих пор не могут направить по назначению, поскольку памятники и захоронения не являются муниципальной </a:t>
            </a:r>
            <a:r>
              <a:rPr lang="ru-RU" sz="1400" dirty="0" smtClean="0"/>
              <a:t>собственностью </a:t>
            </a:r>
          </a:p>
          <a:p>
            <a:pPr lvl="0">
              <a:spcBef>
                <a:spcPts val="600"/>
              </a:spcBef>
              <a:spcAft>
                <a:spcPts val="200"/>
              </a:spcAft>
            </a:pPr>
            <a:r>
              <a:rPr lang="ru-RU" sz="1400" dirty="0" smtClean="0"/>
              <a:t>В </a:t>
            </a:r>
            <a:r>
              <a:rPr lang="ru-RU" sz="1400" dirty="0"/>
              <a:t>Волгоградской области продолжают выявлять бесхозные и заброшенные памятники защитникам города-героя. </a:t>
            </a:r>
            <a:r>
              <a:rPr lang="ru-RU" sz="1400" dirty="0" smtClean="0"/>
              <a:t>Решением </a:t>
            </a:r>
            <a:r>
              <a:rPr lang="ru-RU" sz="1400" dirty="0" err="1"/>
              <a:t>Старополтавского</a:t>
            </a:r>
            <a:r>
              <a:rPr lang="ru-RU" sz="1400" dirty="0"/>
              <a:t> районного суда, признано незаконным бездействие администрации </a:t>
            </a:r>
            <a:r>
              <a:rPr lang="ru-RU" sz="1400" dirty="0" err="1"/>
              <a:t>Гмелинского</a:t>
            </a:r>
            <a:r>
              <a:rPr lang="ru-RU" sz="1400" dirty="0"/>
              <a:t> сельского поселения </a:t>
            </a:r>
            <a:r>
              <a:rPr lang="ru-RU" sz="1400" dirty="0" err="1"/>
              <a:t>Старополтавского</a:t>
            </a:r>
            <a:r>
              <a:rPr lang="ru-RU" sz="1400" dirty="0"/>
              <a:t> района в части непринятия мер по постановке на учет в орган, осуществляющий государственную регистрацию прав в отношении недвижимого имущества, бесхозяйной вещи - объектов культурного наследия регионального </a:t>
            </a:r>
            <a:r>
              <a:rPr lang="ru-RU" sz="1400" dirty="0" smtClean="0"/>
              <a:t>значения</a:t>
            </a: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53461" y="0"/>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063" y="3421676"/>
            <a:ext cx="4090354" cy="3067765"/>
          </a:xfrm>
          <a:prstGeom prst="rect">
            <a:avLst/>
          </a:prstGeom>
        </p:spPr>
      </p:pic>
      <p:sp>
        <p:nvSpPr>
          <p:cNvPr id="5" name="Прямоугольник 4"/>
          <p:cNvSpPr/>
          <p:nvPr/>
        </p:nvSpPr>
        <p:spPr>
          <a:xfrm>
            <a:off x="779106" y="4327674"/>
            <a:ext cx="3144416" cy="923330"/>
          </a:xfrm>
          <a:prstGeom prst="rect">
            <a:avLst/>
          </a:prstGeom>
        </p:spPr>
        <p:txBody>
          <a:bodyPr wrap="square">
            <a:spAutoFit/>
          </a:bodyPr>
          <a:lstStyle/>
          <a:p>
            <a:pPr lvl="0">
              <a:spcBef>
                <a:spcPts val="200"/>
              </a:spcBef>
              <a:spcAft>
                <a:spcPts val="200"/>
              </a:spcAft>
            </a:pPr>
            <a:r>
              <a:rPr lang="ru-RU" dirty="0">
                <a:latin typeface="Arial" panose="020B0604020202020204" pitchFamily="34" charset="0"/>
                <a:cs typeface="Arial" panose="020B0604020202020204" pitchFamily="34" charset="0"/>
              </a:rPr>
              <a:t>Ничейная дорога, ведущая к заброшенному кладбищу с забытыми могилами</a:t>
            </a:r>
          </a:p>
        </p:txBody>
      </p:sp>
    </p:spTree>
    <p:extLst>
      <p:ext uri="{BB962C8B-B14F-4D97-AF65-F5344CB8AC3E}">
        <p14:creationId xmlns:p14="http://schemas.microsoft.com/office/powerpoint/2010/main" val="49349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278015" y="258127"/>
            <a:ext cx="6401316" cy="1100465"/>
          </a:xfrm>
        </p:spPr>
        <p:txBody>
          <a:bodyPr/>
          <a:lstStyle/>
          <a:p>
            <a:r>
              <a:rPr lang="ru-RU" dirty="0" smtClean="0"/>
              <a:t>Кто виноват?</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Причины бесхозяйности</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8</a:t>
            </a:fld>
            <a:endParaRPr lang="ru-RU" dirty="0"/>
          </a:p>
        </p:txBody>
      </p:sp>
      <p:sp>
        <p:nvSpPr>
          <p:cNvPr id="4" name="Прямоугольник 3"/>
          <p:cNvSpPr/>
          <p:nvPr/>
        </p:nvSpPr>
        <p:spPr>
          <a:xfrm>
            <a:off x="350031" y="1812199"/>
            <a:ext cx="11219928" cy="5155257"/>
          </a:xfrm>
          <a:prstGeom prst="rect">
            <a:avLst/>
          </a:prstGeom>
        </p:spPr>
        <p:txBody>
          <a:bodyPr wrap="square">
            <a:spAutoFit/>
          </a:bodyPr>
          <a:lstStyle/>
          <a:p>
            <a:r>
              <a:rPr lang="ru-RU" dirty="0" smtClean="0"/>
              <a:t>Согласно </a:t>
            </a:r>
            <a:r>
              <a:rPr lang="ru-RU" dirty="0"/>
              <a:t>ч. 3 ст. 225 ГК РФ постановка бесхозяйной недвижимой вещи на учет по заявлению органа местного самоуправления является обязательной, т.е. органы местного самоуправления обязаны обращаться с таким заявлением в орган, осуществляющий государственную регистрацию права на недвижимое имущество</a:t>
            </a:r>
            <a:r>
              <a:rPr lang="ru-RU" dirty="0" smtClean="0"/>
              <a:t>. </a:t>
            </a:r>
            <a:r>
              <a:rPr lang="ru-RU" dirty="0"/>
              <a:t>В </a:t>
            </a:r>
            <a:r>
              <a:rPr lang="ru-RU" dirty="0" smtClean="0"/>
              <a:t>отношении бесхозяйных </a:t>
            </a:r>
            <a:r>
              <a:rPr lang="ru-RU" dirty="0"/>
              <a:t>линейных объектов </a:t>
            </a:r>
            <a:r>
              <a:rPr lang="ru-RU" dirty="0" smtClean="0"/>
              <a:t>правом </a:t>
            </a:r>
            <a:r>
              <a:rPr lang="ru-RU" dirty="0"/>
              <a:t>обратиться с заявлением о принятии на </a:t>
            </a:r>
            <a:r>
              <a:rPr lang="ru-RU" dirty="0" smtClean="0"/>
              <a:t>учет теперь </a:t>
            </a:r>
            <a:r>
              <a:rPr lang="ru-RU" dirty="0"/>
              <a:t>наделены также лица, обязанные в соответствии с законом осуществлять эксплуатацию </a:t>
            </a:r>
            <a:r>
              <a:rPr lang="ru-RU" dirty="0" smtClean="0"/>
              <a:t>линейных </a:t>
            </a:r>
            <a:r>
              <a:rPr lang="ru-RU" dirty="0"/>
              <a:t>объектов.</a:t>
            </a:r>
            <a:endParaRPr lang="ru-RU" dirty="0" smtClean="0"/>
          </a:p>
          <a:p>
            <a:r>
              <a:rPr lang="ru-RU" dirty="0" smtClean="0"/>
              <a:t>Что </a:t>
            </a:r>
            <a:r>
              <a:rPr lang="ru-RU" dirty="0"/>
              <a:t>же касается последующего оформления права муниципальной собственности на бесхозяйную вещь, это не является обязанностью органов местного самоуправления. По истечении года со дня постановки бесхозяйной недвижимой вещи на учет орган, уполномоченный управлять муниципальным имуществом, </a:t>
            </a:r>
            <a:r>
              <a:rPr lang="ru-RU" b="1" i="1" dirty="0"/>
              <a:t>может</a:t>
            </a:r>
            <a:r>
              <a:rPr lang="ru-RU" dirty="0"/>
              <a:t> обратиться в суд с требованием о признании права муниципальной собственности на эту </a:t>
            </a:r>
            <a:r>
              <a:rPr lang="ru-RU" dirty="0" smtClean="0"/>
              <a:t>вещь</a:t>
            </a:r>
            <a:endParaRPr lang="ru-RU" dirty="0"/>
          </a:p>
          <a:p>
            <a:r>
              <a:rPr lang="ru-RU" dirty="0" smtClean="0"/>
              <a:t>Однако </a:t>
            </a:r>
            <a:r>
              <a:rPr lang="ru-RU" dirty="0"/>
              <a:t>фактически возложенная на муниципалитеты обязанность по принятию бесхозяйных недвижимых вещей в муниципальную собственность приводит к тому, что органы местного самоуправления вынуждены принимать в собственность имущество, как непригодное к использованию, так и использующееся для реализации полномочий, которые у органа местного самоуправления отсутствуют.</a:t>
            </a:r>
          </a:p>
          <a:p>
            <a:endParaRPr lang="ru-RU" dirty="0"/>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12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41938-7051-A14F-8591-68F72D265522}"/>
              </a:ext>
            </a:extLst>
          </p:cNvPr>
          <p:cNvSpPr>
            <a:spLocks noGrp="1"/>
          </p:cNvSpPr>
          <p:nvPr>
            <p:ph type="title"/>
          </p:nvPr>
        </p:nvSpPr>
        <p:spPr>
          <a:xfrm>
            <a:off x="1278015" y="258127"/>
            <a:ext cx="6401316" cy="1100465"/>
          </a:xfrm>
        </p:spPr>
        <p:txBody>
          <a:bodyPr/>
          <a:lstStyle/>
          <a:p>
            <a:r>
              <a:rPr lang="ru-RU" dirty="0" smtClean="0"/>
              <a:t>Кто виноват?</a:t>
            </a:r>
            <a:endParaRPr lang="ru-RU" dirty="0"/>
          </a:p>
        </p:txBody>
      </p:sp>
      <p:sp>
        <p:nvSpPr>
          <p:cNvPr id="8" name="TextBox 7">
            <a:extLst>
              <a:ext uri="{FF2B5EF4-FFF2-40B4-BE49-F238E27FC236}">
                <a16:creationId xmlns:a16="http://schemas.microsoft.com/office/drawing/2014/main" id="{2EE97C03-54FC-2D45-8BF0-2C2F3C34F36C}"/>
              </a:ext>
            </a:extLst>
          </p:cNvPr>
          <p:cNvSpPr txBox="1"/>
          <p:nvPr/>
        </p:nvSpPr>
        <p:spPr>
          <a:xfrm>
            <a:off x="1067555" y="854739"/>
            <a:ext cx="11781575" cy="430887"/>
          </a:xfrm>
          <a:prstGeom prst="rect">
            <a:avLst/>
          </a:prstGeom>
          <a:noFill/>
        </p:spPr>
        <p:txBody>
          <a:bodyPr wrap="square" rtlCol="0">
            <a:spAutoFit/>
          </a:bodyPr>
          <a:lstStyle/>
          <a:p>
            <a:r>
              <a:rPr lang="ru-RU" sz="2200" b="1" dirty="0" smtClean="0">
                <a:solidFill>
                  <a:schemeClr val="accent1"/>
                </a:solidFill>
              </a:rPr>
              <a:t>Причины бесхозяйности</a:t>
            </a:r>
            <a:endParaRPr lang="ru-RU" sz="2200" b="1" dirty="0">
              <a:solidFill>
                <a:schemeClr val="accent1"/>
              </a:solidFill>
            </a:endParaRPr>
          </a:p>
        </p:txBody>
      </p:sp>
      <p:sp>
        <p:nvSpPr>
          <p:cNvPr id="2" name="Slide Number Placeholder 1">
            <a:extLst>
              <a:ext uri="{FF2B5EF4-FFF2-40B4-BE49-F238E27FC236}">
                <a16:creationId xmlns:a16="http://schemas.microsoft.com/office/drawing/2014/main" id="{051DACC2-30C9-9E4B-A8AD-B90BD0A5AFA9}"/>
              </a:ext>
            </a:extLst>
          </p:cNvPr>
          <p:cNvSpPr>
            <a:spLocks noGrp="1"/>
          </p:cNvSpPr>
          <p:nvPr>
            <p:ph type="sldNum" sz="quarter" idx="12"/>
          </p:nvPr>
        </p:nvSpPr>
        <p:spPr/>
        <p:txBody>
          <a:bodyPr/>
          <a:lstStyle/>
          <a:p>
            <a:fld id="{73D4391C-B8C0-B24A-A837-316267417444}" type="slidenum">
              <a:rPr lang="ru-RU" smtClean="0"/>
              <a:pPr/>
              <a:t>9</a:t>
            </a:fld>
            <a:endParaRPr lang="ru-RU" dirty="0"/>
          </a:p>
        </p:txBody>
      </p:sp>
      <p:sp>
        <p:nvSpPr>
          <p:cNvPr id="4" name="Прямоугольник 3"/>
          <p:cNvSpPr/>
          <p:nvPr/>
        </p:nvSpPr>
        <p:spPr>
          <a:xfrm>
            <a:off x="443337" y="1406317"/>
            <a:ext cx="11182606" cy="5488682"/>
          </a:xfrm>
          <a:prstGeom prst="rect">
            <a:avLst/>
          </a:prstGeom>
        </p:spPr>
        <p:txBody>
          <a:bodyPr wrap="square">
            <a:spAutoFit/>
          </a:bodyPr>
          <a:lstStyle/>
          <a:p>
            <a:pPr lvl="0">
              <a:spcBef>
                <a:spcPts val="600"/>
              </a:spcBef>
              <a:spcAft>
                <a:spcPts val="200"/>
              </a:spcAft>
            </a:pPr>
            <a:r>
              <a:rPr lang="ru-RU" sz="1600" dirty="0" smtClean="0">
                <a:latin typeface="Arial" panose="020B0604020202020204" pitchFamily="34" charset="0"/>
                <a:cs typeface="Arial" panose="020B0604020202020204" pitchFamily="34" charset="0"/>
              </a:rPr>
              <a:t>Среди </a:t>
            </a:r>
            <a:r>
              <a:rPr lang="ru-RU" sz="1600" dirty="0">
                <a:latin typeface="Arial" panose="020B0604020202020204" pitchFamily="34" charset="0"/>
                <a:cs typeface="Arial" panose="020B0604020202020204" pitchFamily="34" charset="0"/>
              </a:rPr>
              <a:t>причин масштабности и повсеместности наличия бесхозяйной недвижимости на территории РФ можно назвать сложность и стоимость процедуры регистрации права собственности на объекты недвижимости и нестабильность законодательства, регулирующего отношения по оформлению права собственности на эти объекты. Бесхозяйные объекты активно появлялись и продолжают возникать в связи с банкротством или реорганизацией колхозов, совхозов, промышленных предприятий, закрытием учреждений, подведомственных Министерству обороны или Федеральной службе исполнения наказаний, а также иным органам государственной власти, или снятием с их баланса социальной инфраструктуры, которую не в состоянии принять в казну муниципальные </a:t>
            </a:r>
            <a:r>
              <a:rPr lang="ru-RU" sz="1600" dirty="0" smtClean="0">
                <a:latin typeface="Arial" panose="020B0604020202020204" pitchFamily="34" charset="0"/>
                <a:cs typeface="Arial" panose="020B0604020202020204" pitchFamily="34" charset="0"/>
              </a:rPr>
              <a:t>образования</a:t>
            </a:r>
          </a:p>
          <a:p>
            <a:pPr>
              <a:spcBef>
                <a:spcPts val="600"/>
              </a:spcBef>
              <a:spcAft>
                <a:spcPts val="200"/>
              </a:spcAft>
            </a:pPr>
            <a:r>
              <a:rPr lang="ru-RU" sz="1600" dirty="0"/>
              <a:t>Массовой легализации бесхозяйной недвижимости и ее оформлению в муниципальную собственность препятствует то, что у муниципалитетов – единственных потенциальных собственников, часто нет средств, необходимых для межевания, составления кадастровых и технических паспортов принимаемых объектов, а также на приведение их в надлежащее состояние, а федеральные власти не содействуют органам местного самоуправления в преодолении этих </a:t>
            </a:r>
            <a:r>
              <a:rPr lang="ru-RU" sz="1600" dirty="0" smtClean="0"/>
              <a:t>проблем</a:t>
            </a:r>
          </a:p>
          <a:p>
            <a:pPr>
              <a:spcBef>
                <a:spcPts val="600"/>
              </a:spcBef>
              <a:spcAft>
                <a:spcPts val="200"/>
              </a:spcAft>
            </a:pPr>
            <a:r>
              <a:rPr lang="ru-RU" sz="1600" dirty="0"/>
              <a:t>Передача в муниципальную собственность бесхозяйных вещей, главным образом, бесхозяйных недвижимых вещей, в состоянии, исключающим их использование по назначению, принятие которых в собственность и дальнейшее содержание непосильным бременем ложится на местные бюджеты, а принятие в собственность имущества, которое не может принадлежать муниципальным образованиям или которое целесообразнее передать в собственность государства, не только бесполезно, но зачастую и потенциально </a:t>
            </a:r>
            <a:r>
              <a:rPr lang="ru-RU" sz="1600" dirty="0" smtClean="0"/>
              <a:t>опасно</a:t>
            </a:r>
            <a:endParaRPr lang="ru-RU" sz="1600" dirty="0"/>
          </a:p>
          <a:p>
            <a:pPr>
              <a:spcBef>
                <a:spcPts val="600"/>
              </a:spcBef>
              <a:spcAft>
                <a:spcPts val="200"/>
              </a:spcAft>
            </a:pPr>
            <a:endParaRPr lang="ru-RU" dirty="0"/>
          </a:p>
          <a:p>
            <a:pPr lvl="0">
              <a:spcBef>
                <a:spcPts val="600"/>
              </a:spcBef>
              <a:spcAft>
                <a:spcPts val="200"/>
              </a:spcAft>
            </a:pPr>
            <a:endParaRPr lang="ru-RU"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 r="2408"/>
          <a:stretch/>
        </p:blipFill>
        <p:spPr bwMode="auto">
          <a:xfrm>
            <a:off x="8776788" y="26237"/>
            <a:ext cx="1984857" cy="87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453078"/>
      </p:ext>
    </p:extLst>
  </p:cSld>
  <p:clrMapOvr>
    <a:masterClrMapping/>
  </p:clrMapOvr>
</p:sld>
</file>

<file path=ppt/theme/theme1.xml><?xml version="1.0" encoding="utf-8"?>
<a:theme xmlns:a="http://schemas.openxmlformats.org/drawingml/2006/main" name="Тема Office">
  <a:themeElements>
    <a:clrScheme name="RANEPA">
      <a:dk1>
        <a:srgbClr val="000000"/>
      </a:dk1>
      <a:lt1>
        <a:srgbClr val="FFFFFF"/>
      </a:lt1>
      <a:dk2>
        <a:srgbClr val="404040"/>
      </a:dk2>
      <a:lt2>
        <a:srgbClr val="E7E6E6"/>
      </a:lt2>
      <a:accent1>
        <a:srgbClr val="A30236"/>
      </a:accent1>
      <a:accent2>
        <a:srgbClr val="ED7D31"/>
      </a:accent2>
      <a:accent3>
        <a:srgbClr val="879DC1"/>
      </a:accent3>
      <a:accent4>
        <a:srgbClr val="FF5C36"/>
      </a:accent4>
      <a:accent5>
        <a:srgbClr val="3F5CBD"/>
      </a:accent5>
      <a:accent6>
        <a:srgbClr val="12A3AD"/>
      </a:accent6>
      <a:hlink>
        <a:srgbClr val="6D6D6D"/>
      </a:hlink>
      <a:folHlink>
        <a:srgbClr val="AF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4529</TotalTime>
  <Words>1832</Words>
  <Application>Microsoft Office PowerPoint</Application>
  <PresentationFormat>Произвольный</PresentationFormat>
  <Paragraphs>150</Paragraphs>
  <Slides>17</Slides>
  <Notes>9</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Arial</vt:lpstr>
      <vt:lpstr>Calibri</vt:lpstr>
      <vt:lpstr>Тема Office</vt:lpstr>
      <vt:lpstr>Бесхозяйное имущество: учет, содержание, судебная практика</vt:lpstr>
      <vt:lpstr>Презентация PowerPoint</vt:lpstr>
      <vt:lpstr> Бесхозяйным является имущество, которое не имеет собственника или собственник которой неизвестен либо от права собственности на которое собственник отказался</vt:lpstr>
      <vt:lpstr>Цели обращения бесхозяйных вещей в публичную собственность</vt:lpstr>
      <vt:lpstr>Кто может стать собственником бесхозных вещей</vt:lpstr>
      <vt:lpstr>Бесхозяйная недвижимость</vt:lpstr>
      <vt:lpstr>Бесхозяйная недвижимость</vt:lpstr>
      <vt:lpstr>Кто виноват?</vt:lpstr>
      <vt:lpstr>Кто виноват?</vt:lpstr>
      <vt:lpstr>Сложности учета</vt:lpstr>
      <vt:lpstr>Сложности учета</vt:lpstr>
      <vt:lpstr>Сложности учета</vt:lpstr>
      <vt:lpstr>Кто виноват?</vt:lpstr>
      <vt:lpstr>Что делать?</vt:lpstr>
      <vt:lpstr>Что делать?</vt:lpstr>
      <vt:lpstr>Что делать?</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Ирина</cp:lastModifiedBy>
  <cp:revision>331</cp:revision>
  <dcterms:created xsi:type="dcterms:W3CDTF">2022-10-16T16:54:41Z</dcterms:created>
  <dcterms:modified xsi:type="dcterms:W3CDTF">2023-06-18T21:27:37Z</dcterms:modified>
</cp:coreProperties>
</file>