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7" r:id="rId6"/>
    <p:sldId id="262" r:id="rId7"/>
    <p:sldId id="281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80" r:id="rId17"/>
    <p:sldId id="276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737F2-236C-4B87-90D0-F0884B307E6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C7063-BEEA-4EE4-8630-D725048D8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3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7063-BEEA-4EE4-8630-D725048D87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4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ЭЛЕКТРОННАЯ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РЕГИСТРАЦИЯ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УСТАВОВ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Дом-ПК\Downloads\origin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383487" cy="28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31830"/>
            <a:ext cx="5607496" cy="609433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МПА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формате «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8" y="559694"/>
            <a:ext cx="4204103" cy="6298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608512" cy="6328504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3707904" y="6237312"/>
            <a:ext cx="165618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139952" y="2996952"/>
            <a:ext cx="1008112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77" y="0"/>
            <a:ext cx="484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(выписка из протокола) 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заседания представительного органа в формате «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017841" y="2924944"/>
            <a:ext cx="1130223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622305" cy="482453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312"/>
            <a:ext cx="3672407" cy="4680991"/>
          </a:xfrm>
        </p:spPr>
      </p:pic>
    </p:spTree>
    <p:extLst>
      <p:ext uri="{BB962C8B-B14F-4D97-AF65-F5344CB8AC3E}">
        <p14:creationId xmlns:p14="http://schemas.microsoft.com/office/powerpoint/2010/main" val="35612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2592288"/>
          </a:xfrm>
        </p:spPr>
        <p:txBody>
          <a:bodyPr/>
          <a:lstStyle/>
          <a:p>
            <a:pPr lvl="0" indent="450850" algn="l" fontAlgn="base">
              <a:lnSpc>
                <a:spcPct val="100000"/>
              </a:lnSpc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изготовления скан-образа документа с подписью с разрешением не менее 150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не более 300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черно-белом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изображении. Приведем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настроек сканера.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«ABBYY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FineReader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Professional»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При запуске программы появится окно «Задачи».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Слева в столбце необходимо выбрать «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PDF».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документ должен быть сканирован с бумажного носителя, выбирается пункт «Сканировать в PDF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1100" dirty="0"/>
          </a:p>
        </p:txBody>
      </p:sp>
      <p:pic>
        <p:nvPicPr>
          <p:cNvPr id="5" name="Рисунок 1" descr="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780928"/>
            <a:ext cx="7650659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16632"/>
            <a:ext cx="8784976" cy="2376264"/>
          </a:xfrm>
        </p:spPr>
        <p:txBody>
          <a:bodyPr>
            <a:normAutofit fontScale="85000" lnSpcReduction="20000"/>
          </a:bodyPr>
          <a:lstStyle/>
          <a:p>
            <a:pPr marL="0" lv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После нажатия соответствующей клавиши (в данном случае сканирование) откроется окно сканирования с настройками. Рекомендуется указать параметры настроек, указанным на изображении ниже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Отсканируйте документ постранично, либо при помощи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автоподатчика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позволяют технические возможности сканера/МФУ.</a:t>
            </a:r>
          </a:p>
          <a:p>
            <a:pPr marL="0" lv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сканирования нажмите кнопку «Закрыть».</a:t>
            </a:r>
          </a:p>
        </p:txBody>
      </p:sp>
      <p:pic>
        <p:nvPicPr>
          <p:cNvPr id="5" name="Рисунок 2" descr="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20080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9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3888432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50" y="260648"/>
            <a:ext cx="8706992" cy="1296143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все страницы документа будут помечены как картинки, необходимо нажать на кнопку «Сохранить как документ PDF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Дом-ПК\Documents\ФОТО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3419872" y="6108658"/>
            <a:ext cx="1872208" cy="749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-ПК\Documents\ФОТО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4" y="1052736"/>
            <a:ext cx="875482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514236" y="188640"/>
            <a:ext cx="20882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2008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Далее задаем имя файлу и нажимаем «сохранить» 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Дом-ПК\Documents\ФОТО 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229200"/>
            <a:ext cx="4424536" cy="1219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Управлением Минюста России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Брянской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4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Нормативные правовые акты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закон от  21.07.2005 №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ФЗ </a:t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государственной регистрации уставов муниципальных образований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(далее - Федеральный закон № 97-ФЗ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Министерства юстиции Российской Федерации от 20.05.2021 № 79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утверждении порядка ведения государственного реестра уставов муниципальных образований и обеспечения доступности сведений, включенных в него, порядка и форматов представления на государственную регистрацию уставов муниципальных образований, муниципальных правовых актов о внесении изменений в уставы муниципальных образований в электронном виде, а также порядка направления уведомления о включении сведений об указанных актах в государственный реестр уставов муниципальных образований субъекта Российской Федерации и формы такого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уведомления» (далее- Приказ № 79).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Способы направления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устава, муниципального правового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акта о внесении изменений в Устав 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далее - МПА) на государственную регистрацию в электронном виде: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2808312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посредством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межведомственного электронного документооборота субъекта Российской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Федерации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99992" y="1988840"/>
            <a:ext cx="4392488" cy="1296144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информационно-телекоммуникационным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сетям;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771800" y="4293096"/>
            <a:ext cx="6048672" cy="20882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4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МПА  на государственную регистрацию в территориальный орган по информационно-телекоммуникационным сетям, в том числе сети «Интернет»  осуществляется только с адреса электронной почты муниципального образования, а в случае его отсутствия у сельских и городских поселений - с адреса электронной почты муниципального района, в состав которого входят указанные </a:t>
            </a:r>
            <a:r>
              <a:rPr lang="ru-RU" sz="4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поселения.</a:t>
            </a:r>
            <a:endParaRPr lang="ru-RU" sz="4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5576" y="2132856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72000" y="2132856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ом-ПК\Downloads\1646762661_3-abrakadabra-fun-p-vosklitsatelnii-znak-na-prozrachnom-fone-8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7152"/>
            <a:ext cx="84485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90" y="188640"/>
            <a:ext cx="8784976" cy="720080"/>
          </a:xfrm>
        </p:spPr>
        <p:txBody>
          <a:bodyPr/>
          <a:lstStyle/>
          <a:p>
            <a: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  <a:t>Перечень необходимых документов</a:t>
            </a:r>
            <a:endParaRPr lang="ru-RU" sz="36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сопроводительное письмо, подписанное усиленной квалифицированной электронной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подписью;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устав, муниципальный правовой акт, подписанные усиленной квалифицированной электронной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подписью;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протокол заседания представительного органа муниципального образования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котором был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принят устав, муниципальный правовой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устав, муниципальный правовой акт в формате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решение представительного органа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 о принятии устава, решение о принятии муниципального правового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акта.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окументы должны быть подписаны </a:t>
            </a:r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усиленной квалифицированной электронной подписью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Квалифицированной электронной подписью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электронная подпись, которая соответствует следующим признакам: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получена в результате криптографического преобразования информации с использованием ключа электронной подписи;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позволяет определить лицо, подписавшее электронный документ;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позволяет обнаружить факт внесения изменений в электронный документ после момента его подписания;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создается с использованием средств электронной подписи;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ключ проверки электронной подписи указан в квалифицированном сертификате;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для создания и проверки электронной подписи используются средства электронной подписи, имеющие подтверждение соответствия требованиям, установленным в соответствии с Федеральным законом от 06.04.2011 №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63-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«Об электронной подписи».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3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864096"/>
          </a:xfrm>
        </p:spPr>
        <p:txBody>
          <a:bodyPr/>
          <a:lstStyle/>
          <a:p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В сопроводительном письме приводится: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Autofit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перечень </a:t>
            </a: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документов, представляемых на государственную регистрацию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адрес </a:t>
            </a: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электронной почты муниципального образования, а в случае его отсутствия у сельских и городских поселений - адрес электронной почты муниципального района, в состав которого входят указанные поселения;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сведения </a:t>
            </a: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источниках и датах официального опубликования (обнародования) проекта устава, муниципального правового акта о порядке учета предложений по этому проекту и порядке участия граждан в его обсуждении, а также сведения о результатах публичных слушаний по проекту </a:t>
            </a:r>
            <a:r>
              <a:rPr lang="ru-RU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устава</a:t>
            </a:r>
            <a:r>
              <a:rPr lang="ru-RU" sz="1600" u="sng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предоставлении на государственную регистрацию устава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сведения </a:t>
            </a: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источниках и датах официального опубликования (обнародования) проекта муниципального правового акта о внесении изменений в устав муниципального образования, муниципального правового акта о порядке учета предложений по этому проекту и порядке участия граждан в его обсуждении, а также сведения о результатах публичных слушаний по проекту муниципального правового акта о внесении изменений в устав муниципального образования, если официальное опубликование (обнародование) указанных порядков и проведение таких слушаний предусмотрены федеральным </a:t>
            </a:r>
            <a:r>
              <a:rPr lang="ru-RU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законом № 97-ФЗ</a:t>
            </a:r>
            <a:r>
              <a:rPr lang="ru-RU" sz="1600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предоставлении на государственную регистрацию муниципального правового акта</a:t>
            </a:r>
            <a:r>
              <a:rPr lang="ru-RU" sz="16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i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64088" y="6198082"/>
            <a:ext cx="2160240" cy="659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52" y="260648"/>
            <a:ext cx="8229600" cy="576064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Пример сопроводительного письма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872641" cy="557768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3794158" cy="5649689"/>
          </a:xfrm>
        </p:spPr>
      </p:pic>
      <p:sp>
        <p:nvSpPr>
          <p:cNvPr id="7" name="Стрелка вниз 6"/>
          <p:cNvSpPr/>
          <p:nvPr/>
        </p:nvSpPr>
        <p:spPr>
          <a:xfrm>
            <a:off x="3635896" y="836712"/>
            <a:ext cx="2016224" cy="836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0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Д</a:t>
            </a:r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окументы </a:t>
            </a: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представляются </a:t>
            </a:r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следующих форматах: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30605"/>
              </p:ext>
            </p:extLst>
          </p:nvPr>
        </p:nvGraphicFramePr>
        <p:xfrm>
          <a:off x="107950" y="1124747"/>
          <a:ext cx="8928099" cy="5732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0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именование документов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Формат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Необходимость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подписания УКЭП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2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Сопроводительное письмо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odf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odt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tif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pdf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29"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Устав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(МПА)</a:t>
                      </a:r>
                    </a:p>
                    <a:p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представляется 3 файла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odf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odt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tif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pdf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pdf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(скан-образ документа </a:t>
                      </a:r>
                    </a:p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подписью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docx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odt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8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Протокол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заседания представительного органа муниципального образования</a:t>
                      </a: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pdf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(скан-образ документа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подписью)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64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Решение о принятии устава;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решение о принятии МПА 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pdf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(скан-образ документа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подписью)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в одном файле с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уставом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люс 5"/>
          <p:cNvSpPr/>
          <p:nvPr/>
        </p:nvSpPr>
        <p:spPr>
          <a:xfrm>
            <a:off x="7127345" y="2529514"/>
            <a:ext cx="417524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987507" y="3964278"/>
            <a:ext cx="697197" cy="21602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7109455" y="1952872"/>
            <a:ext cx="417524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987508" y="3322509"/>
            <a:ext cx="697197" cy="21602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7007529" y="4735729"/>
            <a:ext cx="697197" cy="21602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7013903" y="5736754"/>
            <a:ext cx="697197" cy="21602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скан-образам документов с подписью: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992888" cy="5172889"/>
          </a:xfrm>
        </p:spPr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Нераспознанный текст</a:t>
            </a:r>
          </a:p>
          <a:p>
            <a:pPr marL="0" lvl="0" indent="457200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 изображения не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150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более 300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Черно-белое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</a:t>
            </a:r>
          </a:p>
          <a:p>
            <a:pPr marL="0" indent="457200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Скан-копии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страниц документа должны содержаться в одном файле</a:t>
            </a:r>
          </a:p>
          <a:p>
            <a:pPr marL="0" lvl="0" indent="0">
              <a:buNone/>
            </a:pPr>
            <a:endParaRPr lang="ru-RU" b="1" dirty="0"/>
          </a:p>
        </p:txBody>
      </p:sp>
      <p:sp>
        <p:nvSpPr>
          <p:cNvPr id="10" name="Шеврон 9"/>
          <p:cNvSpPr/>
          <p:nvPr/>
        </p:nvSpPr>
        <p:spPr>
          <a:xfrm>
            <a:off x="318791" y="1628800"/>
            <a:ext cx="796825" cy="216024"/>
          </a:xfrm>
          <a:prstGeom prst="chevron">
            <a:avLst>
              <a:gd name="adj" fmla="val 62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280418" y="2327956"/>
            <a:ext cx="796825" cy="216024"/>
          </a:xfrm>
          <a:prstGeom prst="chevron">
            <a:avLst>
              <a:gd name="adj" fmla="val 62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256818" y="3454206"/>
            <a:ext cx="796825" cy="216024"/>
          </a:xfrm>
          <a:prstGeom prst="chevron">
            <a:avLst>
              <a:gd name="adj" fmla="val 62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280417" y="4168833"/>
            <a:ext cx="796825" cy="216024"/>
          </a:xfrm>
          <a:prstGeom prst="chevron">
            <a:avLst>
              <a:gd name="adj" fmla="val 62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460</TotalTime>
  <Words>722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Palatino Linotype</vt:lpstr>
      <vt:lpstr>Исполнительная</vt:lpstr>
      <vt:lpstr>ЭЛЕКТРОННАЯ  РЕГИСТРАЦИЯ УСТАВОВ</vt:lpstr>
      <vt:lpstr>Нормативные правовые акты</vt:lpstr>
      <vt:lpstr>Способы направления  устава, муниципального правового акта о внесении изменений в Устав (далее - МПА) на государственную регистрацию в электронном виде:</vt:lpstr>
      <vt:lpstr>Перечень необходимых документов</vt:lpstr>
      <vt:lpstr>Документы должны быть подписаны усиленной квалифицированной электронной подписью.</vt:lpstr>
      <vt:lpstr>В сопроводительном письме приводится:</vt:lpstr>
      <vt:lpstr>Пример сопроводительного письма</vt:lpstr>
      <vt:lpstr>Документы представляются  в следующих форматах:</vt:lpstr>
      <vt:lpstr>Требования к скан-образам документов с подписью:</vt:lpstr>
      <vt:lpstr>Презентация PowerPoint</vt:lpstr>
      <vt:lpstr>Презентация PowerPoint</vt:lpstr>
      <vt:lpstr>Протокол (выписка из протокола)  заседания представительного органа в формате «pdf» </vt:lpstr>
      <vt:lpstr>Для изготовления скан-образа документа с подписью с разрешением не менее 150 dpi и не более 300 dpi, в черно-белом изображении. Приведем пример настроек сканера. Пример работы с «ABBYY FineReader 11 Professional» 1. При запуске программы появится окно «Задачи».  Слева в столбце необходимо выбрать «Adobe PDF».  В случае, если документ должен быть сканирован с бумажного носителя, выбирается пункт «Сканировать в PDF». </vt:lpstr>
      <vt:lpstr>Презентация PowerPoint</vt:lpstr>
      <vt:lpstr>Презентация PowerPoint</vt:lpstr>
      <vt:lpstr>Презентация PowerPoint</vt:lpstr>
      <vt:lpstr>8. Далее задаем имя файлу и нажимаем «сохранить» .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РЕГИСТРАЦИЯ УСТАВОВ  </dc:title>
  <dc:creator>Дом-ПК</dc:creator>
  <cp:lastModifiedBy>RePack by Diakov</cp:lastModifiedBy>
  <cp:revision>65</cp:revision>
  <dcterms:created xsi:type="dcterms:W3CDTF">2022-10-16T15:10:47Z</dcterms:created>
  <dcterms:modified xsi:type="dcterms:W3CDTF">2022-11-16T13:09:48Z</dcterms:modified>
</cp:coreProperties>
</file>