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80" r:id="rId5"/>
    <p:sldId id="269" r:id="rId6"/>
    <p:sldId id="260" r:id="rId7"/>
    <p:sldId id="275" r:id="rId8"/>
    <p:sldId id="276" r:id="rId9"/>
    <p:sldId id="277" r:id="rId10"/>
    <p:sldId id="278" r:id="rId11"/>
    <p:sldId id="279" r:id="rId12"/>
    <p:sldId id="270" r:id="rId13"/>
    <p:sldId id="271" r:id="rId14"/>
    <p:sldId id="272" r:id="rId15"/>
    <p:sldId id="273" r:id="rId16"/>
    <p:sldId id="274" r:id="rId17"/>
    <p:sldId id="267" r:id="rId18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7ED9DCDC-FDF7-4ED0-9ED4-C3DF0E3E1F82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010AEE34-95FB-4086-9CA2-A0D4A4D45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5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AEE34-95FB-4086-9CA2-A0D4A4D45BC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46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AEE34-95FB-4086-9CA2-A0D4A4D45BC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7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AEE34-95FB-4086-9CA2-A0D4A4D45BC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6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2C456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130" dirty="0"/>
              <a:t>‹#›</a:t>
            </a:fld>
            <a:endParaRPr spc="-1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2C456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130" dirty="0"/>
              <a:t>‹#›</a:t>
            </a:fld>
            <a:endParaRPr spc="-1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2C456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130" dirty="0"/>
              <a:t>‹#›</a:t>
            </a:fld>
            <a:endParaRPr spc="-1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63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2C456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130" dirty="0"/>
              <a:t>‹#›</a:t>
            </a:fld>
            <a:endParaRPr spc="-1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7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4688" y="292100"/>
            <a:ext cx="984249" cy="104457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6762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2C456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130" dirty="0"/>
              <a:t>‹#›</a:t>
            </a:fld>
            <a:endParaRPr spc="-1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2360" y="3061969"/>
            <a:ext cx="4387278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3375" y="1771650"/>
            <a:ext cx="5327650" cy="4653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18237" y="6548683"/>
            <a:ext cx="271779" cy="243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2C456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spc="-130" dirty="0"/>
              <a:t>‹#›</a:t>
            </a:fld>
            <a:endParaRPr spc="-1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4688" y="292100"/>
            <a:ext cx="984249" cy="10445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86762" cy="6857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2697" y="2887789"/>
            <a:ext cx="9110345" cy="1132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0" spc="-70" dirty="0">
                <a:latin typeface="Verdana"/>
                <a:cs typeface="Verdana"/>
              </a:rPr>
              <a:t>В</a:t>
            </a:r>
            <a:r>
              <a:rPr sz="3600" b="0" spc="-190" dirty="0">
                <a:latin typeface="Verdana"/>
                <a:cs typeface="Verdana"/>
              </a:rPr>
              <a:t>СЕРОССИ</a:t>
            </a:r>
            <a:r>
              <a:rPr sz="3600" b="0" spc="-125" dirty="0">
                <a:latin typeface="Verdana"/>
                <a:cs typeface="Verdana"/>
              </a:rPr>
              <a:t>Й</a:t>
            </a:r>
            <a:r>
              <a:rPr sz="3600" b="0" spc="-260" dirty="0">
                <a:latin typeface="Verdana"/>
                <a:cs typeface="Verdana"/>
              </a:rPr>
              <a:t>С</a:t>
            </a:r>
            <a:r>
              <a:rPr sz="3600" b="0" spc="-265" dirty="0">
                <a:latin typeface="Verdana"/>
                <a:cs typeface="Verdana"/>
              </a:rPr>
              <a:t>К</a:t>
            </a:r>
            <a:r>
              <a:rPr sz="3600" b="0" spc="-125" dirty="0">
                <a:latin typeface="Verdana"/>
                <a:cs typeface="Verdana"/>
              </a:rPr>
              <a:t>ИЙ</a:t>
            </a:r>
            <a:r>
              <a:rPr sz="3600" b="0" spc="-400" dirty="0">
                <a:latin typeface="Verdana"/>
                <a:cs typeface="Verdana"/>
              </a:rPr>
              <a:t> </a:t>
            </a:r>
            <a:r>
              <a:rPr sz="3600" b="0" spc="-300" dirty="0">
                <a:latin typeface="Verdana"/>
                <a:cs typeface="Verdana"/>
              </a:rPr>
              <a:t>К</a:t>
            </a:r>
            <a:r>
              <a:rPr sz="3600" b="0" spc="-350" dirty="0">
                <a:latin typeface="Verdana"/>
                <a:cs typeface="Verdana"/>
              </a:rPr>
              <a:t>ОН</a:t>
            </a:r>
            <a:r>
              <a:rPr sz="3600" b="0" spc="-300" dirty="0">
                <a:latin typeface="Verdana"/>
                <a:cs typeface="Verdana"/>
              </a:rPr>
              <a:t>К</a:t>
            </a:r>
            <a:r>
              <a:rPr sz="3600" b="0" spc="-250" dirty="0">
                <a:latin typeface="Verdana"/>
                <a:cs typeface="Verdana"/>
              </a:rPr>
              <a:t>У</a:t>
            </a:r>
            <a:r>
              <a:rPr sz="3600" b="0" spc="-65" dirty="0">
                <a:latin typeface="Verdana"/>
                <a:cs typeface="Verdana"/>
              </a:rPr>
              <a:t>РС</a:t>
            </a:r>
            <a:endParaRPr sz="36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3600" spc="-285" dirty="0"/>
              <a:t>«ЛУЧШАЯ</a:t>
            </a:r>
            <a:r>
              <a:rPr sz="3600" spc="-180" dirty="0"/>
              <a:t> </a:t>
            </a:r>
            <a:r>
              <a:rPr sz="3600" spc="-254" dirty="0"/>
              <a:t>МУНИЦИПАЛЬНАЯ</a:t>
            </a:r>
            <a:r>
              <a:rPr sz="3600" spc="-240" dirty="0"/>
              <a:t> </a:t>
            </a:r>
            <a:r>
              <a:rPr sz="3600" spc="-210" dirty="0"/>
              <a:t>ПРАКТИКА»</a:t>
            </a:r>
            <a:endParaRPr sz="3600" dirty="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600" y="249237"/>
            <a:ext cx="1239837" cy="109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3375" y="990600"/>
            <a:ext cx="11534775" cy="0"/>
          </a:xfrm>
          <a:custGeom>
            <a:avLst/>
            <a:gdLst/>
            <a:ahLst/>
            <a:cxnLst/>
            <a:rect l="l" t="t" r="r" b="b"/>
            <a:pathLst>
              <a:path w="11534775">
                <a:moveTo>
                  <a:pt x="0" y="0"/>
                </a:moveTo>
                <a:lnTo>
                  <a:pt x="11534775" y="0"/>
                </a:lnTo>
              </a:path>
            </a:pathLst>
          </a:custGeom>
          <a:ln w="28575">
            <a:solidFill>
              <a:srgbClr val="BDD7E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37" y="155575"/>
            <a:ext cx="841374" cy="742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9813" y="125412"/>
            <a:ext cx="687386" cy="78263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3537" y="1049996"/>
            <a:ext cx="7723799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190" dirty="0">
                <a:solidFill>
                  <a:srgbClr val="117893"/>
                </a:solidFill>
              </a:rPr>
              <a:t>4</a:t>
            </a:r>
            <a:r>
              <a:rPr sz="2000" spc="-130" dirty="0" smtClean="0">
                <a:solidFill>
                  <a:srgbClr val="117893"/>
                </a:solidFill>
              </a:rPr>
              <a:t> </a:t>
            </a:r>
            <a:r>
              <a:rPr sz="2000" spc="-175" dirty="0">
                <a:solidFill>
                  <a:srgbClr val="117893"/>
                </a:solidFill>
              </a:rPr>
              <a:t>М</a:t>
            </a:r>
            <a:r>
              <a:rPr sz="2000" spc="-25" dirty="0">
                <a:solidFill>
                  <a:srgbClr val="117893"/>
                </a:solidFill>
              </a:rPr>
              <a:t>Е</a:t>
            </a:r>
            <a:r>
              <a:rPr sz="2000" spc="-90" dirty="0">
                <a:solidFill>
                  <a:srgbClr val="117893"/>
                </a:solidFill>
              </a:rPr>
              <a:t>СТ</a:t>
            </a:r>
            <a:r>
              <a:rPr sz="2000" spc="-245" dirty="0">
                <a:solidFill>
                  <a:srgbClr val="117893"/>
                </a:solidFill>
              </a:rPr>
              <a:t>О</a:t>
            </a:r>
            <a:r>
              <a:rPr sz="2000" spc="-55" dirty="0">
                <a:solidFill>
                  <a:srgbClr val="117893"/>
                </a:solidFill>
              </a:rPr>
              <a:t>.</a:t>
            </a:r>
            <a:r>
              <a:rPr sz="2000" spc="-140" dirty="0">
                <a:solidFill>
                  <a:srgbClr val="117893"/>
                </a:solidFill>
              </a:rPr>
              <a:t> </a:t>
            </a:r>
            <a:r>
              <a:rPr lang="ru-RU" sz="2000" spc="-90" dirty="0" smtClean="0">
                <a:solidFill>
                  <a:srgbClr val="3D424E"/>
                </a:solidFill>
              </a:rPr>
              <a:t>МОСКОВСКАЯ ОБЛАСТЬ</a:t>
            </a:r>
            <a:r>
              <a:rPr lang="ru-RU" sz="2000" spc="-70" dirty="0" smtClean="0">
                <a:solidFill>
                  <a:srgbClr val="3D424E"/>
                </a:solidFill>
              </a:rPr>
              <a:t>,</a:t>
            </a:r>
            <a:r>
              <a:rPr lang="ru-RU" sz="2000" spc="-140" dirty="0" smtClean="0">
                <a:solidFill>
                  <a:srgbClr val="3D424E"/>
                </a:solidFill>
              </a:rPr>
              <a:t> ЖУКОВСКИЙ</a:t>
            </a:r>
            <a:endParaRPr sz="2000" dirty="0"/>
          </a:p>
          <a:p>
            <a:pPr marL="12700">
              <a:lnSpc>
                <a:spcPct val="100000"/>
              </a:lnSpc>
            </a:pPr>
            <a:r>
              <a:rPr lang="ru-RU" sz="1600" spc="-150" dirty="0" smtClean="0">
                <a:solidFill>
                  <a:srgbClr val="117893"/>
                </a:solidFill>
              </a:rPr>
              <a:t>Электронный муниципалитет</a:t>
            </a:r>
            <a:endParaRPr sz="1600" dirty="0"/>
          </a:p>
        </p:txBody>
      </p:sp>
      <p:grpSp>
        <p:nvGrpSpPr>
          <p:cNvPr id="7" name="object 7"/>
          <p:cNvGrpSpPr/>
          <p:nvPr/>
        </p:nvGrpSpPr>
        <p:grpSpPr>
          <a:xfrm>
            <a:off x="363536" y="1684337"/>
            <a:ext cx="5920858" cy="4830764"/>
            <a:chOff x="306324" y="1730375"/>
            <a:chExt cx="5902960" cy="4784725"/>
          </a:xfrm>
        </p:grpSpPr>
        <p:sp>
          <p:nvSpPr>
            <p:cNvPr id="8" name="object 8"/>
            <p:cNvSpPr/>
            <p:nvPr/>
          </p:nvSpPr>
          <p:spPr>
            <a:xfrm>
              <a:off x="3457575" y="1730375"/>
              <a:ext cx="2751455" cy="4784725"/>
            </a:xfrm>
            <a:custGeom>
              <a:avLst/>
              <a:gdLst/>
              <a:ahLst/>
              <a:cxnLst/>
              <a:rect l="l" t="t" r="r" b="b"/>
              <a:pathLst>
                <a:path w="2751454" h="4784725">
                  <a:moveTo>
                    <a:pt x="2751137" y="0"/>
                  </a:moveTo>
                  <a:lnTo>
                    <a:pt x="0" y="0"/>
                  </a:lnTo>
                  <a:lnTo>
                    <a:pt x="0" y="4784725"/>
                  </a:lnTo>
                  <a:lnTo>
                    <a:pt x="2751137" y="4784725"/>
                  </a:lnTo>
                  <a:lnTo>
                    <a:pt x="2751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324" y="1744980"/>
              <a:ext cx="5425439" cy="47594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2900" y="1781175"/>
              <a:ext cx="5299075" cy="4634230"/>
            </a:xfrm>
            <a:custGeom>
              <a:avLst/>
              <a:gdLst/>
              <a:ahLst/>
              <a:cxnLst/>
              <a:rect l="l" t="t" r="r" b="b"/>
              <a:pathLst>
                <a:path w="5299075" h="4634230">
                  <a:moveTo>
                    <a:pt x="0" y="0"/>
                  </a:moveTo>
                  <a:lnTo>
                    <a:pt x="5299075" y="0"/>
                  </a:lnTo>
                  <a:lnTo>
                    <a:pt x="5299075" y="4633912"/>
                  </a:lnTo>
                  <a:lnTo>
                    <a:pt x="0" y="463391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10163" y="2438400"/>
            <a:ext cx="5329217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lvl="0" algn="just"/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Единая цифровая система для организации взаимодействия, планирования и постановки задач, контроля выполнения и анализа отраслевой 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деятельности. </a:t>
            </a: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Результат - повышения эффективности муниципального управления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.</a:t>
            </a:r>
          </a:p>
          <a:p>
            <a:pPr marL="305435" lvl="0" algn="just"/>
            <a:endParaRPr lang="ru-RU" sz="1400" dirty="0" smtClean="0">
              <a:solidFill>
                <a:srgbClr val="3D424E"/>
              </a:solidFill>
              <a:latin typeface="Tahoma"/>
              <a:cs typeface="Tahoma"/>
            </a:endParaRPr>
          </a:p>
          <a:p>
            <a:pPr marL="305435" lvl="0" algn="just"/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К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арта </a:t>
            </a: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жителя «</a:t>
            </a:r>
            <a:r>
              <a:rPr lang="ru-RU" sz="1400" dirty="0" err="1">
                <a:solidFill>
                  <a:srgbClr val="3D424E"/>
                </a:solidFill>
                <a:latin typeface="Tahoma"/>
                <a:cs typeface="Tahoma"/>
              </a:rPr>
              <a:t>Наукарта</a:t>
            </a: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» - универсальный цифровой инструмент для объединения жителей, бизнеса и городских 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властей:</a:t>
            </a:r>
          </a:p>
          <a:p>
            <a:pPr marL="591185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Развитие цифровых инструментов вовлечения граждан в решение вопросов развития городской среды</a:t>
            </a:r>
          </a:p>
          <a:p>
            <a:pPr marL="591185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Внедрение </a:t>
            </a: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цифровых сервисов поддержки местных   производителей товаров и услуг </a:t>
            </a:r>
          </a:p>
          <a:p>
            <a:pPr marL="591185" lvl="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Внедрение </a:t>
            </a: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цифровых сервисов поддержки социально незащищенных граждан</a:t>
            </a:r>
            <a:endParaRPr sz="1400" dirty="0">
              <a:solidFill>
                <a:srgbClr val="3D424E"/>
              </a:solidFill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68150" y="1684337"/>
            <a:ext cx="323850" cy="4733925"/>
          </a:xfrm>
          <a:custGeom>
            <a:avLst/>
            <a:gdLst/>
            <a:ahLst/>
            <a:cxnLst/>
            <a:rect l="l" t="t" r="r" b="b"/>
            <a:pathLst>
              <a:path w="323850" h="4733925">
                <a:moveTo>
                  <a:pt x="323850" y="0"/>
                </a:moveTo>
                <a:lnTo>
                  <a:pt x="0" y="0"/>
                </a:lnTo>
                <a:lnTo>
                  <a:pt x="0" y="4733925"/>
                </a:lnTo>
                <a:lnTo>
                  <a:pt x="323850" y="4733925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3374" y="1781175"/>
            <a:ext cx="5875675" cy="4633912"/>
            <a:chOff x="333374" y="1781175"/>
            <a:chExt cx="5875675" cy="4633912"/>
          </a:xfrm>
        </p:grpSpPr>
        <p:sp>
          <p:nvSpPr>
            <p:cNvPr id="14" name="object 14"/>
            <p:cNvSpPr/>
            <p:nvPr/>
          </p:nvSpPr>
          <p:spPr>
            <a:xfrm>
              <a:off x="333374" y="2209800"/>
              <a:ext cx="5299075" cy="0"/>
            </a:xfrm>
            <a:custGeom>
              <a:avLst/>
              <a:gdLst/>
              <a:ahLst/>
              <a:cxnLst/>
              <a:rect l="l" t="t" r="r" b="b"/>
              <a:pathLst>
                <a:path w="5299075">
                  <a:moveTo>
                    <a:pt x="0" y="0"/>
                  </a:moveTo>
                  <a:lnTo>
                    <a:pt x="5299075" y="0"/>
                  </a:lnTo>
                </a:path>
              </a:pathLst>
            </a:custGeom>
            <a:ln w="28575">
              <a:solidFill>
                <a:srgbClr val="E2F0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1387" y="1781175"/>
              <a:ext cx="287662" cy="46339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80676" y="364807"/>
            <a:ext cx="70253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25" normalizeH="0" baseline="0" noProof="0" dirty="0" smtClean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1800" b="1" i="0" u="none" strike="noStrike" kern="1200" cap="none" spc="-9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r>
              <a:rPr kumimoji="0" sz="1800" b="1" i="0" u="none" strike="noStrike" kern="1200" cap="none" spc="-7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</a:t>
            </a:r>
            <a:r>
              <a:rPr kumimoji="0" sz="1800" b="1" i="0" u="none" strike="noStrike" kern="1200" cap="none" spc="-14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9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13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Я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: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</a:t>
            </a:r>
            <a:r>
              <a:rPr kumimoji="0" sz="18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3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800" b="1" i="0" u="none" strike="noStrike" kern="1200" cap="none" spc="-15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Д</a:t>
            </a:r>
            <a:r>
              <a:rPr kumimoji="0" sz="1800" b="1" i="0" u="none" strike="noStrike" kern="1200" cap="none" spc="-9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229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9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КРУГА</a:t>
            </a:r>
            <a:r>
              <a:rPr kumimoji="0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</a:t>
            </a:r>
            <a:r>
              <a:rPr kumimoji="0" sz="18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3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800" b="1" i="0" u="none" strike="noStrike" kern="1200" cap="none" spc="-15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Д</a:t>
            </a:r>
            <a:r>
              <a:rPr kumimoji="0" sz="1800" b="1" i="0" u="none" strike="noStrike" kern="1200" cap="none" spc="-9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</a:t>
            </a:r>
            <a:r>
              <a:rPr kumimoji="0" sz="1800" b="1" i="0" u="none" strike="noStrike" kern="1200" cap="none" spc="-229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9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6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818237" y="6548683"/>
            <a:ext cx="271779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30" normalizeH="0" baseline="0" noProof="0" dirty="0" smtClean="0">
                <a:ln>
                  <a:noFill/>
                </a:ln>
                <a:solidFill>
                  <a:srgbClr val="12C45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</a:t>
            </a:r>
            <a:r>
              <a:rPr kumimoji="0" lang="ru-RU" sz="1400" b="1" i="0" u="none" strike="noStrike" kern="1200" cap="none" spc="-130" normalizeH="0" baseline="0" noProof="0" dirty="0" smtClean="0">
                <a:ln>
                  <a:noFill/>
                </a:ln>
                <a:solidFill>
                  <a:srgbClr val="12C45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0</a:t>
            </a:r>
            <a:endParaRPr kumimoji="0" sz="1400" b="1" i="0" u="none" strike="noStrike" kern="1200" cap="none" spc="-130" normalizeH="0" baseline="0" noProof="0" dirty="0">
              <a:ln>
                <a:noFill/>
              </a:ln>
              <a:solidFill>
                <a:srgbClr val="12C45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385" y="1730375"/>
            <a:ext cx="450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225" dirty="0">
                <a:solidFill>
                  <a:srgbClr val="E62D26"/>
                </a:solidFill>
                <a:latin typeface="Tahoma"/>
                <a:cs typeface="Tahoma"/>
              </a:rPr>
              <a:t>2</a:t>
            </a:r>
            <a:r>
              <a:rPr kumimoji="0" lang="ru-RU" sz="2400" b="1" i="0" u="none" strike="noStrike" kern="1200" cap="none" spc="-225" normalizeH="0" baseline="0" noProof="0" dirty="0" smtClean="0">
                <a:ln>
                  <a:noFill/>
                </a:ln>
                <a:solidFill>
                  <a:srgbClr val="E62D2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0</a:t>
            </a:r>
            <a:r>
              <a:rPr kumimoji="0" lang="ru-RU" sz="2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E62D2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1800" b="1" i="0" u="none" strike="noStrike" kern="1200" cap="none" spc="-14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м</a:t>
            </a: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lang="ru-RU" sz="1800" b="1" i="0" u="none" strike="noStrike" kern="1200" cap="none" spc="-14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</a:t>
            </a:r>
            <a:r>
              <a:rPr kumimoji="0" lang="ru-RU" sz="1800" b="1" i="0" u="none" strike="noStrike" kern="1200" cap="none" spc="-13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lang="ru-RU" sz="1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уб</a:t>
            </a:r>
            <a:r>
              <a:rPr kumimoji="0" lang="ru-RU" sz="1800" b="1" i="0" u="none" strike="noStrike" kern="1200" cap="none" spc="-15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lang="ru-RU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06" y="2107246"/>
            <a:ext cx="5321631" cy="33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3375" y="990600"/>
            <a:ext cx="11534775" cy="0"/>
          </a:xfrm>
          <a:custGeom>
            <a:avLst/>
            <a:gdLst/>
            <a:ahLst/>
            <a:cxnLst/>
            <a:rect l="l" t="t" r="r" b="b"/>
            <a:pathLst>
              <a:path w="11534775">
                <a:moveTo>
                  <a:pt x="0" y="0"/>
                </a:moveTo>
                <a:lnTo>
                  <a:pt x="11534775" y="0"/>
                </a:lnTo>
              </a:path>
            </a:pathLst>
          </a:custGeom>
          <a:ln w="28575">
            <a:solidFill>
              <a:srgbClr val="BDD7E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37" y="155575"/>
            <a:ext cx="841374" cy="742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9813" y="125412"/>
            <a:ext cx="687386" cy="78263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3537" y="1000124"/>
            <a:ext cx="11599863" cy="10787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190" dirty="0" smtClean="0">
                <a:solidFill>
                  <a:srgbClr val="117893"/>
                </a:solidFill>
              </a:rPr>
              <a:t>5</a:t>
            </a:r>
            <a:r>
              <a:rPr sz="2000" spc="-130" dirty="0" smtClean="0">
                <a:solidFill>
                  <a:srgbClr val="117893"/>
                </a:solidFill>
              </a:rPr>
              <a:t> </a:t>
            </a:r>
            <a:r>
              <a:rPr sz="2000" spc="-175" dirty="0">
                <a:solidFill>
                  <a:srgbClr val="117893"/>
                </a:solidFill>
              </a:rPr>
              <a:t>М</a:t>
            </a:r>
            <a:r>
              <a:rPr sz="2000" spc="-25" dirty="0">
                <a:solidFill>
                  <a:srgbClr val="117893"/>
                </a:solidFill>
              </a:rPr>
              <a:t>Е</a:t>
            </a:r>
            <a:r>
              <a:rPr sz="2000" spc="-90" dirty="0">
                <a:solidFill>
                  <a:srgbClr val="117893"/>
                </a:solidFill>
              </a:rPr>
              <a:t>СТ</a:t>
            </a:r>
            <a:r>
              <a:rPr sz="2000" spc="-245" dirty="0">
                <a:solidFill>
                  <a:srgbClr val="117893"/>
                </a:solidFill>
              </a:rPr>
              <a:t>О</a:t>
            </a:r>
            <a:r>
              <a:rPr sz="2000" spc="-55" dirty="0">
                <a:solidFill>
                  <a:srgbClr val="117893"/>
                </a:solidFill>
              </a:rPr>
              <a:t>.</a:t>
            </a:r>
            <a:r>
              <a:rPr sz="2000" spc="-140" dirty="0">
                <a:solidFill>
                  <a:srgbClr val="117893"/>
                </a:solidFill>
              </a:rPr>
              <a:t> </a:t>
            </a:r>
            <a:r>
              <a:rPr lang="ru-RU" sz="2000" spc="-90" dirty="0" smtClean="0">
                <a:solidFill>
                  <a:srgbClr val="3D424E"/>
                </a:solidFill>
              </a:rPr>
              <a:t>МУРМАНСКАЯ ОБЛАСТЬ</a:t>
            </a:r>
            <a:r>
              <a:rPr lang="ru-RU" sz="2000" spc="-70" dirty="0" smtClean="0">
                <a:solidFill>
                  <a:srgbClr val="3D424E"/>
                </a:solidFill>
              </a:rPr>
              <a:t>,</a:t>
            </a:r>
            <a:r>
              <a:rPr lang="ru-RU" sz="2000" spc="-140" dirty="0" smtClean="0">
                <a:solidFill>
                  <a:srgbClr val="3D424E"/>
                </a:solidFill>
              </a:rPr>
              <a:t> МУРМАНСК</a:t>
            </a:r>
            <a:endParaRPr sz="2000" dirty="0"/>
          </a:p>
          <a:p>
            <a:pPr marL="12700"/>
            <a:r>
              <a:rPr lang="ru-RU" altLang="ru-RU" sz="1600" spc="-150" dirty="0">
                <a:solidFill>
                  <a:srgbClr val="117893"/>
                </a:solidFill>
              </a:rPr>
              <a:t>Модернизация городского хозяйства муниципального образования город Мурманск посредством внедрения цифровых платформ в рамках проекта «Умный регион»</a:t>
            </a:r>
            <a:br>
              <a:rPr lang="ru-RU" altLang="ru-RU" sz="1600" spc="-150" dirty="0">
                <a:solidFill>
                  <a:srgbClr val="117893"/>
                </a:solidFill>
              </a:rPr>
            </a:br>
            <a:endParaRPr sz="1600" dirty="0"/>
          </a:p>
        </p:txBody>
      </p:sp>
      <p:grpSp>
        <p:nvGrpSpPr>
          <p:cNvPr id="7" name="object 7"/>
          <p:cNvGrpSpPr/>
          <p:nvPr/>
        </p:nvGrpSpPr>
        <p:grpSpPr>
          <a:xfrm>
            <a:off x="280855" y="2169669"/>
            <a:ext cx="5967984" cy="4277350"/>
            <a:chOff x="306324" y="1730375"/>
            <a:chExt cx="5902960" cy="4784725"/>
          </a:xfrm>
        </p:grpSpPr>
        <p:sp>
          <p:nvSpPr>
            <p:cNvPr id="8" name="object 8"/>
            <p:cNvSpPr/>
            <p:nvPr/>
          </p:nvSpPr>
          <p:spPr>
            <a:xfrm>
              <a:off x="3457575" y="1730375"/>
              <a:ext cx="2751455" cy="4784725"/>
            </a:xfrm>
            <a:custGeom>
              <a:avLst/>
              <a:gdLst/>
              <a:ahLst/>
              <a:cxnLst/>
              <a:rect l="l" t="t" r="r" b="b"/>
              <a:pathLst>
                <a:path w="2751454" h="4784725">
                  <a:moveTo>
                    <a:pt x="2751137" y="0"/>
                  </a:moveTo>
                  <a:lnTo>
                    <a:pt x="0" y="0"/>
                  </a:lnTo>
                  <a:lnTo>
                    <a:pt x="0" y="4784725"/>
                  </a:lnTo>
                  <a:lnTo>
                    <a:pt x="2751137" y="4784725"/>
                  </a:lnTo>
                  <a:lnTo>
                    <a:pt x="2751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324" y="1744980"/>
              <a:ext cx="5425439" cy="47594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2900" y="1781175"/>
              <a:ext cx="5299075" cy="4634230"/>
            </a:xfrm>
            <a:custGeom>
              <a:avLst/>
              <a:gdLst/>
              <a:ahLst/>
              <a:cxnLst/>
              <a:rect l="l" t="t" r="r" b="b"/>
              <a:pathLst>
                <a:path w="5299075" h="4634230">
                  <a:moveTo>
                    <a:pt x="0" y="0"/>
                  </a:moveTo>
                  <a:lnTo>
                    <a:pt x="5299075" y="0"/>
                  </a:lnTo>
                  <a:lnTo>
                    <a:pt x="5299075" y="4633912"/>
                  </a:lnTo>
                  <a:lnTo>
                    <a:pt x="0" y="463391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1885" y="2435470"/>
            <a:ext cx="5507495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lvl="0" algn="just"/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Интернет-портал для взаимодействия: доступна упрощенная форма обращения граждан к органам 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власти</a:t>
            </a:r>
          </a:p>
          <a:p>
            <a:pPr marL="305435" lvl="0" algn="just"/>
            <a:endParaRPr lang="ru-RU" sz="1400" dirty="0" smtClean="0">
              <a:solidFill>
                <a:srgbClr val="3D424E"/>
              </a:solidFill>
              <a:latin typeface="Tahoma"/>
              <a:cs typeface="Tahoma"/>
            </a:endParaRPr>
          </a:p>
          <a:p>
            <a:pPr marL="591185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Участие в рейтинговых голосованиях </a:t>
            </a:r>
          </a:p>
          <a:p>
            <a:pPr marL="591185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А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ктуальная </a:t>
            </a: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информация 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о:</a:t>
            </a:r>
          </a:p>
          <a:p>
            <a:pPr marL="591185" lvl="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проведении </a:t>
            </a: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плановых работ </a:t>
            </a:r>
          </a:p>
          <a:p>
            <a:pPr marL="591185" lvl="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графиках </a:t>
            </a: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уборки объектов дорожной инфраструктуры </a:t>
            </a:r>
            <a:endParaRPr lang="ru-RU" sz="1400" dirty="0" smtClean="0">
              <a:solidFill>
                <a:srgbClr val="3D424E"/>
              </a:solidFill>
              <a:latin typeface="Tahoma"/>
              <a:cs typeface="Tahoma"/>
            </a:endParaRPr>
          </a:p>
          <a:p>
            <a:pPr marL="591185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маршрутах транспорта общественного пользования, с отображением движения транспорта в онлайн-режиме</a:t>
            </a:r>
          </a:p>
          <a:p>
            <a:pPr marL="591185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градостроительной деятельности </a:t>
            </a:r>
            <a:endParaRPr lang="ru-RU" sz="1400" dirty="0" smtClean="0">
              <a:solidFill>
                <a:srgbClr val="3D424E"/>
              </a:solidFill>
              <a:latin typeface="Tahoma"/>
              <a:cs typeface="Tahoma"/>
            </a:endParaRPr>
          </a:p>
          <a:p>
            <a:pPr marL="591185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Просмотр земельных участков, объектов капитального строительства, функциональных зон и сведений по ним </a:t>
            </a:r>
            <a:endParaRPr lang="ru-RU" sz="1400" dirty="0" smtClean="0">
              <a:solidFill>
                <a:srgbClr val="3D424E"/>
              </a:solidFill>
              <a:latin typeface="Tahoma"/>
              <a:cs typeface="Tahoma"/>
            </a:endParaRPr>
          </a:p>
          <a:p>
            <a:pPr marL="591185" lvl="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305435" lvl="0" algn="just"/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За период использования Портала решено более 12,5 </a:t>
            </a:r>
            <a:r>
              <a:rPr lang="ru-RU" sz="1400" dirty="0" err="1" smtClean="0">
                <a:solidFill>
                  <a:srgbClr val="3D424E"/>
                </a:solidFill>
                <a:latin typeface="Tahoma"/>
                <a:cs typeface="Tahoma"/>
              </a:rPr>
              <a:t>тыс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проблем жителей</a:t>
            </a:r>
          </a:p>
          <a:p>
            <a:pPr marL="305435" lvl="0" algn="just"/>
            <a:endParaRPr lang="ru-RU" sz="1400" dirty="0">
              <a:solidFill>
                <a:srgbClr val="3D424E"/>
              </a:solidFill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68150" y="1684337"/>
            <a:ext cx="323850" cy="4733925"/>
          </a:xfrm>
          <a:custGeom>
            <a:avLst/>
            <a:gdLst/>
            <a:ahLst/>
            <a:cxnLst/>
            <a:rect l="l" t="t" r="r" b="b"/>
            <a:pathLst>
              <a:path w="323850" h="4733925">
                <a:moveTo>
                  <a:pt x="323850" y="0"/>
                </a:moveTo>
                <a:lnTo>
                  <a:pt x="0" y="0"/>
                </a:lnTo>
                <a:lnTo>
                  <a:pt x="0" y="4733925"/>
                </a:lnTo>
                <a:lnTo>
                  <a:pt x="323850" y="4733925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3374" y="1746006"/>
            <a:ext cx="5875675" cy="4633912"/>
            <a:chOff x="333374" y="1781175"/>
            <a:chExt cx="5875675" cy="4633912"/>
          </a:xfrm>
        </p:grpSpPr>
        <p:sp>
          <p:nvSpPr>
            <p:cNvPr id="14" name="object 14"/>
            <p:cNvSpPr/>
            <p:nvPr/>
          </p:nvSpPr>
          <p:spPr>
            <a:xfrm>
              <a:off x="333374" y="2209799"/>
              <a:ext cx="5299075" cy="263769"/>
            </a:xfrm>
            <a:custGeom>
              <a:avLst/>
              <a:gdLst/>
              <a:ahLst/>
              <a:cxnLst/>
              <a:rect l="l" t="t" r="r" b="b"/>
              <a:pathLst>
                <a:path w="5299075">
                  <a:moveTo>
                    <a:pt x="0" y="0"/>
                  </a:moveTo>
                  <a:lnTo>
                    <a:pt x="5299075" y="0"/>
                  </a:lnTo>
                </a:path>
              </a:pathLst>
            </a:custGeom>
            <a:ln w="28575">
              <a:solidFill>
                <a:srgbClr val="E2F0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1387" y="1781175"/>
              <a:ext cx="287662" cy="46339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80676" y="364807"/>
            <a:ext cx="70253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25" normalizeH="0" baseline="0" noProof="0" dirty="0" smtClean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1800" b="1" i="0" u="none" strike="noStrike" kern="1200" cap="none" spc="-9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r>
              <a:rPr kumimoji="0" sz="1800" b="1" i="0" u="none" strike="noStrike" kern="1200" cap="none" spc="-7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</a:t>
            </a:r>
            <a:r>
              <a:rPr kumimoji="0" sz="1800" b="1" i="0" u="none" strike="noStrike" kern="1200" cap="none" spc="-14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9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13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Я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: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</a:t>
            </a:r>
            <a:r>
              <a:rPr kumimoji="0" sz="18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3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800" b="1" i="0" u="none" strike="noStrike" kern="1200" cap="none" spc="-15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Д</a:t>
            </a:r>
            <a:r>
              <a:rPr kumimoji="0" sz="1800" b="1" i="0" u="none" strike="noStrike" kern="1200" cap="none" spc="-9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229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9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КРУГА</a:t>
            </a:r>
            <a:r>
              <a:rPr kumimoji="0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</a:t>
            </a:r>
            <a:r>
              <a:rPr kumimoji="0" sz="18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3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800" b="1" i="0" u="none" strike="noStrike" kern="1200" cap="none" spc="-15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Д</a:t>
            </a:r>
            <a:r>
              <a:rPr kumimoji="0" sz="1800" b="1" i="0" u="none" strike="noStrike" kern="1200" cap="none" spc="-9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</a:t>
            </a:r>
            <a:r>
              <a:rPr kumimoji="0" sz="1800" b="1" i="0" u="none" strike="noStrike" kern="1200" cap="none" spc="-229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9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6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818237" y="6548683"/>
            <a:ext cx="271779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30" normalizeH="0" baseline="0" noProof="0" dirty="0" smtClean="0">
                <a:ln>
                  <a:noFill/>
                </a:ln>
                <a:solidFill>
                  <a:srgbClr val="12C45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</a:t>
            </a:r>
            <a:r>
              <a:rPr kumimoji="0" lang="ru-RU" sz="1400" b="1" i="0" u="none" strike="noStrike" kern="1200" cap="none" spc="-130" normalizeH="0" baseline="0" noProof="0" dirty="0" smtClean="0">
                <a:ln>
                  <a:noFill/>
                </a:ln>
                <a:solidFill>
                  <a:srgbClr val="12C45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</a:t>
            </a:r>
            <a:endParaRPr kumimoji="0" sz="1400" b="1" i="0" u="none" strike="noStrike" kern="1200" cap="none" spc="-130" normalizeH="0" baseline="0" noProof="0" dirty="0">
              <a:ln>
                <a:noFill/>
              </a:ln>
              <a:solidFill>
                <a:srgbClr val="12C45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385" y="1730375"/>
            <a:ext cx="450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225" noProof="0" dirty="0">
                <a:solidFill>
                  <a:srgbClr val="E62D26"/>
                </a:solidFill>
                <a:latin typeface="Tahoma"/>
                <a:cs typeface="Tahoma"/>
              </a:rPr>
              <a:t>1</a:t>
            </a:r>
            <a:r>
              <a:rPr kumimoji="0" lang="ru-RU" sz="2400" b="1" i="0" u="none" strike="noStrike" kern="1200" cap="none" spc="-225" normalizeH="0" baseline="0" noProof="0" dirty="0" smtClean="0">
                <a:ln>
                  <a:noFill/>
                </a:ln>
                <a:solidFill>
                  <a:srgbClr val="E62D2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0</a:t>
            </a:r>
            <a:r>
              <a:rPr kumimoji="0" lang="ru-RU" sz="2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E62D2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1800" b="1" i="0" u="none" strike="noStrike" kern="1200" cap="none" spc="-14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м</a:t>
            </a: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lang="ru-RU" sz="1800" b="1" i="0" u="none" strike="noStrike" kern="1200" cap="none" spc="-14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</a:t>
            </a:r>
            <a:r>
              <a:rPr kumimoji="0" lang="ru-RU" sz="1800" b="1" i="0" u="none" strike="noStrike" kern="1200" cap="none" spc="-13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lang="ru-RU" sz="18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уб</a:t>
            </a:r>
            <a:r>
              <a:rPr kumimoji="0" lang="ru-RU" sz="1800" b="1" i="0" u="none" strike="noStrike" kern="1200" cap="none" spc="-15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lang="ru-RU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62" y="2514600"/>
            <a:ext cx="5312638" cy="30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3375" y="990600"/>
            <a:ext cx="11534775" cy="0"/>
          </a:xfrm>
          <a:custGeom>
            <a:avLst/>
            <a:gdLst/>
            <a:ahLst/>
            <a:cxnLst/>
            <a:rect l="l" t="t" r="r" b="b"/>
            <a:pathLst>
              <a:path w="11534775">
                <a:moveTo>
                  <a:pt x="0" y="0"/>
                </a:moveTo>
                <a:lnTo>
                  <a:pt x="11534775" y="0"/>
                </a:lnTo>
              </a:path>
            </a:pathLst>
          </a:custGeom>
          <a:ln w="28575">
            <a:solidFill>
              <a:srgbClr val="BDD7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37" y="155575"/>
            <a:ext cx="841374" cy="742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9813" y="125412"/>
            <a:ext cx="687386" cy="78263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6865" y="1069720"/>
            <a:ext cx="699833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spc="-190" dirty="0" smtClean="0">
                <a:solidFill>
                  <a:srgbClr val="117893"/>
                </a:solidFill>
              </a:rPr>
              <a:t>1</a:t>
            </a:r>
            <a:r>
              <a:rPr sz="2000" spc="-130" dirty="0" smtClean="0">
                <a:solidFill>
                  <a:srgbClr val="117893"/>
                </a:solidFill>
              </a:rPr>
              <a:t> </a:t>
            </a:r>
            <a:r>
              <a:rPr sz="2000" spc="-175" dirty="0">
                <a:solidFill>
                  <a:srgbClr val="117893"/>
                </a:solidFill>
              </a:rPr>
              <a:t>М</a:t>
            </a:r>
            <a:r>
              <a:rPr sz="2000" spc="-25" dirty="0">
                <a:solidFill>
                  <a:srgbClr val="117893"/>
                </a:solidFill>
              </a:rPr>
              <a:t>Е</a:t>
            </a:r>
            <a:r>
              <a:rPr sz="2000" spc="-90" dirty="0">
                <a:solidFill>
                  <a:srgbClr val="117893"/>
                </a:solidFill>
              </a:rPr>
              <a:t>СТ</a:t>
            </a:r>
            <a:r>
              <a:rPr sz="2000" spc="-245" dirty="0">
                <a:solidFill>
                  <a:srgbClr val="117893"/>
                </a:solidFill>
              </a:rPr>
              <a:t>О</a:t>
            </a:r>
            <a:r>
              <a:rPr sz="2000" spc="-55" dirty="0">
                <a:solidFill>
                  <a:srgbClr val="117893"/>
                </a:solidFill>
              </a:rPr>
              <a:t>.</a:t>
            </a:r>
            <a:r>
              <a:rPr sz="2000" spc="-140" dirty="0">
                <a:solidFill>
                  <a:srgbClr val="117893"/>
                </a:solidFill>
              </a:rPr>
              <a:t> </a:t>
            </a:r>
            <a:r>
              <a:rPr lang="ru-RU" sz="2000" spc="-165" dirty="0" smtClean="0">
                <a:solidFill>
                  <a:srgbClr val="3D424E"/>
                </a:solidFill>
              </a:rPr>
              <a:t>БЕЛГОРОДСКАЯ</a:t>
            </a:r>
            <a:r>
              <a:rPr sz="2000" spc="-165" dirty="0" smtClean="0">
                <a:solidFill>
                  <a:srgbClr val="3D424E"/>
                </a:solidFill>
              </a:rPr>
              <a:t> </a:t>
            </a:r>
            <a:r>
              <a:rPr sz="2000" spc="-160" dirty="0">
                <a:solidFill>
                  <a:srgbClr val="3D424E"/>
                </a:solidFill>
              </a:rPr>
              <a:t>О</a:t>
            </a:r>
            <a:r>
              <a:rPr sz="2000" spc="-155" dirty="0">
                <a:solidFill>
                  <a:srgbClr val="3D424E"/>
                </a:solidFill>
              </a:rPr>
              <a:t>Б</a:t>
            </a:r>
            <a:r>
              <a:rPr sz="2000" spc="-110" dirty="0">
                <a:solidFill>
                  <a:srgbClr val="3D424E"/>
                </a:solidFill>
              </a:rPr>
              <a:t>ЛАС</a:t>
            </a:r>
            <a:r>
              <a:rPr sz="2000" spc="-105" dirty="0">
                <a:solidFill>
                  <a:srgbClr val="3D424E"/>
                </a:solidFill>
              </a:rPr>
              <a:t>Т</a:t>
            </a:r>
            <a:r>
              <a:rPr sz="2000" spc="-110" dirty="0">
                <a:solidFill>
                  <a:srgbClr val="3D424E"/>
                </a:solidFill>
              </a:rPr>
              <a:t>Ь</a:t>
            </a:r>
            <a:r>
              <a:rPr sz="2000" spc="-70" dirty="0">
                <a:solidFill>
                  <a:srgbClr val="3D424E"/>
                </a:solidFill>
              </a:rPr>
              <a:t>,</a:t>
            </a:r>
            <a:r>
              <a:rPr sz="2000" spc="-150" dirty="0">
                <a:solidFill>
                  <a:srgbClr val="3D424E"/>
                </a:solidFill>
              </a:rPr>
              <a:t> </a:t>
            </a:r>
            <a:r>
              <a:rPr sz="2000" spc="-80" dirty="0" smtClean="0">
                <a:solidFill>
                  <a:srgbClr val="3D424E"/>
                </a:solidFill>
              </a:rPr>
              <a:t>С</a:t>
            </a:r>
            <a:r>
              <a:rPr lang="ru-RU" sz="2000" spc="-80" dirty="0" smtClean="0">
                <a:solidFill>
                  <a:srgbClr val="3D424E"/>
                </a:solidFill>
              </a:rPr>
              <a:t>ТРИГУНОВСКОЕ</a:t>
            </a:r>
            <a:endParaRPr sz="2000" dirty="0"/>
          </a:p>
          <a:p>
            <a:pPr marL="12700">
              <a:lnSpc>
                <a:spcPct val="100000"/>
              </a:lnSpc>
            </a:pPr>
            <a:r>
              <a:rPr lang="ru-RU" sz="1600" spc="-125" dirty="0" smtClean="0">
                <a:solidFill>
                  <a:srgbClr val="117893"/>
                </a:solidFill>
              </a:rPr>
              <a:t>Автоматизированная система благоустройства кладбищ</a:t>
            </a:r>
            <a:endParaRPr sz="1600" dirty="0"/>
          </a:p>
        </p:txBody>
      </p:sp>
      <p:grpSp>
        <p:nvGrpSpPr>
          <p:cNvPr id="7" name="object 7"/>
          <p:cNvGrpSpPr/>
          <p:nvPr/>
        </p:nvGrpSpPr>
        <p:grpSpPr>
          <a:xfrm>
            <a:off x="306324" y="1730375"/>
            <a:ext cx="5902960" cy="4784725"/>
            <a:chOff x="306324" y="1730375"/>
            <a:chExt cx="5902960" cy="4784725"/>
          </a:xfrm>
        </p:grpSpPr>
        <p:sp>
          <p:nvSpPr>
            <p:cNvPr id="8" name="object 8"/>
            <p:cNvSpPr/>
            <p:nvPr/>
          </p:nvSpPr>
          <p:spPr>
            <a:xfrm>
              <a:off x="3457575" y="1730375"/>
              <a:ext cx="2751455" cy="4784725"/>
            </a:xfrm>
            <a:custGeom>
              <a:avLst/>
              <a:gdLst/>
              <a:ahLst/>
              <a:cxnLst/>
              <a:rect l="l" t="t" r="r" b="b"/>
              <a:pathLst>
                <a:path w="2751454" h="4784725">
                  <a:moveTo>
                    <a:pt x="2751137" y="0"/>
                  </a:moveTo>
                  <a:lnTo>
                    <a:pt x="0" y="0"/>
                  </a:lnTo>
                  <a:lnTo>
                    <a:pt x="0" y="4784725"/>
                  </a:lnTo>
                  <a:lnTo>
                    <a:pt x="2751137" y="4784725"/>
                  </a:lnTo>
                  <a:lnTo>
                    <a:pt x="2751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324" y="1744980"/>
              <a:ext cx="5425439" cy="47594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2900" y="1781175"/>
              <a:ext cx="5299075" cy="4634230"/>
            </a:xfrm>
            <a:custGeom>
              <a:avLst/>
              <a:gdLst/>
              <a:ahLst/>
              <a:cxnLst/>
              <a:rect l="l" t="t" r="r" b="b"/>
              <a:pathLst>
                <a:path w="5299075" h="4634230">
                  <a:moveTo>
                    <a:pt x="0" y="0"/>
                  </a:moveTo>
                  <a:lnTo>
                    <a:pt x="5299075" y="0"/>
                  </a:lnTo>
                  <a:lnTo>
                    <a:pt x="5299075" y="4633912"/>
                  </a:lnTo>
                  <a:lnTo>
                    <a:pt x="0" y="463391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0834" y="2057401"/>
            <a:ext cx="5311766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algn="just"/>
            <a:endParaRPr lang="ru-RU" sz="1400" spc="35" dirty="0" smtClean="0">
              <a:solidFill>
                <a:srgbClr val="3D424E"/>
              </a:solidFill>
              <a:latin typeface="Tahoma"/>
              <a:cs typeface="Tahoma"/>
            </a:endParaRPr>
          </a:p>
          <a:p>
            <a:pPr marL="305435" algn="just"/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Единая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база данных, содержащая всю информацию о кладбищах - система ведения учета захоронений, паспорта захоронений, согласованные документы и т.д.</a:t>
            </a:r>
          </a:p>
          <a:p>
            <a:pPr marL="305435" algn="just"/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Преимущества:</a:t>
            </a:r>
          </a:p>
          <a:p>
            <a:pPr marL="591185" lvl="0" indent="-285750" algn="just">
              <a:buFont typeface="Arial" panose="020B0604020202020204" pitchFamily="34" charset="0"/>
              <a:buChar char="•"/>
            </a:pP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Уменьшение срока согласований захоронений с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администрацией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591185" lvl="0" indent="-285750" algn="just">
              <a:buFont typeface="Arial" panose="020B0604020202020204" pitchFamily="34" charset="0"/>
              <a:buChar char="•"/>
            </a:pP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Заказ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услуг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591185" lvl="0" indent="-285750" algn="just">
              <a:buFont typeface="Arial" panose="020B0604020202020204" pitchFamily="34" charset="0"/>
              <a:buChar char="•"/>
            </a:pP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Рост патриотически настроенных школьников, желающий опубликовать биографии всех односельчан, участников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ВОВ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591185" lvl="0" indent="-285750" algn="just">
              <a:buFont typeface="Arial" panose="020B0604020202020204" pitchFamily="34" charset="0"/>
              <a:buChar char="•"/>
            </a:pP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Возможность получения дополнительного заработка граждан, зарегистрированных на портале «исполнителем услуг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»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591185" lvl="0" indent="-285750" algn="just">
              <a:buFont typeface="Arial" panose="020B0604020202020204" pitchFamily="34" charset="0"/>
              <a:buChar char="•"/>
            </a:pP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Увеличение количества территорий, приведенных в порядок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.</a:t>
            </a:r>
          </a:p>
          <a:p>
            <a:pPr marL="305435" lvl="0" algn="just"/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Тиражирование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практики на уровне района, а в дальнейшем и региона позволит создать региональный интерактивный сервис ритуальных услуг.</a:t>
            </a:r>
          </a:p>
          <a:p>
            <a:pPr marL="305435" marR="334010" algn="just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68150" y="1684337"/>
            <a:ext cx="323850" cy="4733925"/>
          </a:xfrm>
          <a:custGeom>
            <a:avLst/>
            <a:gdLst/>
            <a:ahLst/>
            <a:cxnLst/>
            <a:rect l="l" t="t" r="r" b="b"/>
            <a:pathLst>
              <a:path w="323850" h="4733925">
                <a:moveTo>
                  <a:pt x="323850" y="0"/>
                </a:moveTo>
                <a:lnTo>
                  <a:pt x="0" y="0"/>
                </a:lnTo>
                <a:lnTo>
                  <a:pt x="0" y="4733925"/>
                </a:lnTo>
                <a:lnTo>
                  <a:pt x="323850" y="4733925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33374" y="1781175"/>
            <a:ext cx="5875675" cy="4633912"/>
            <a:chOff x="333374" y="1781175"/>
            <a:chExt cx="5875675" cy="4633912"/>
          </a:xfrm>
        </p:grpSpPr>
        <p:sp>
          <p:nvSpPr>
            <p:cNvPr id="14" name="object 14"/>
            <p:cNvSpPr/>
            <p:nvPr/>
          </p:nvSpPr>
          <p:spPr>
            <a:xfrm>
              <a:off x="333374" y="2209800"/>
              <a:ext cx="5299075" cy="0"/>
            </a:xfrm>
            <a:custGeom>
              <a:avLst/>
              <a:gdLst/>
              <a:ahLst/>
              <a:cxnLst/>
              <a:rect l="l" t="t" r="r" b="b"/>
              <a:pathLst>
                <a:path w="5299075">
                  <a:moveTo>
                    <a:pt x="0" y="0"/>
                  </a:moveTo>
                  <a:lnTo>
                    <a:pt x="5299075" y="0"/>
                  </a:lnTo>
                </a:path>
              </a:pathLst>
            </a:custGeom>
            <a:ln w="28575">
              <a:solidFill>
                <a:srgbClr val="E2F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1387" y="1781175"/>
              <a:ext cx="287662" cy="46339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80676" y="364807"/>
            <a:ext cx="70253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25" dirty="0" smtClean="0">
                <a:solidFill>
                  <a:srgbClr val="117893"/>
                </a:solidFill>
                <a:latin typeface="Tahoma"/>
                <a:cs typeface="Tahoma"/>
              </a:rPr>
              <a:t>I</a:t>
            </a:r>
            <a:r>
              <a:rPr lang="en-US" sz="1800" b="1" spc="-325" dirty="0" smtClean="0">
                <a:solidFill>
                  <a:srgbClr val="117893"/>
                </a:solidFill>
                <a:latin typeface="Tahoma"/>
                <a:cs typeface="Tahoma"/>
              </a:rPr>
              <a:t>I</a:t>
            </a:r>
            <a:r>
              <a:rPr sz="1800" b="1" spc="-120" dirty="0" smtClean="0">
                <a:solidFill>
                  <a:srgbClr val="117893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117893"/>
                </a:solidFill>
                <a:latin typeface="Tahoma"/>
                <a:cs typeface="Tahoma"/>
              </a:rPr>
              <a:t>К</a:t>
            </a:r>
            <a:r>
              <a:rPr sz="1800" b="1" spc="-95" dirty="0">
                <a:solidFill>
                  <a:srgbClr val="117893"/>
                </a:solidFill>
                <a:latin typeface="Tahoma"/>
                <a:cs typeface="Tahoma"/>
              </a:rPr>
              <a:t>А</a:t>
            </a:r>
            <a:r>
              <a:rPr sz="1800" b="1" spc="-75" dirty="0">
                <a:solidFill>
                  <a:srgbClr val="117893"/>
                </a:solidFill>
                <a:latin typeface="Tahoma"/>
                <a:cs typeface="Tahoma"/>
              </a:rPr>
              <a:t>Т</a:t>
            </a:r>
            <a:r>
              <a:rPr sz="1800" b="1" spc="-20" dirty="0">
                <a:solidFill>
                  <a:srgbClr val="117893"/>
                </a:solidFill>
                <a:latin typeface="Tahoma"/>
                <a:cs typeface="Tahoma"/>
              </a:rPr>
              <a:t>Е</a:t>
            </a:r>
            <a:r>
              <a:rPr sz="1800" b="1" spc="-105" dirty="0">
                <a:solidFill>
                  <a:srgbClr val="117893"/>
                </a:solidFill>
                <a:latin typeface="Tahoma"/>
                <a:cs typeface="Tahoma"/>
              </a:rPr>
              <a:t>Г</a:t>
            </a:r>
            <a:r>
              <a:rPr sz="1800" b="1" spc="-140" dirty="0">
                <a:solidFill>
                  <a:srgbClr val="117893"/>
                </a:solidFill>
                <a:latin typeface="Tahoma"/>
                <a:cs typeface="Tahoma"/>
              </a:rPr>
              <a:t>О</a:t>
            </a:r>
            <a:r>
              <a:rPr sz="1800" b="1" spc="-90" dirty="0">
                <a:solidFill>
                  <a:srgbClr val="117893"/>
                </a:solidFill>
                <a:latin typeface="Tahoma"/>
                <a:cs typeface="Tahoma"/>
              </a:rPr>
              <a:t>Р</a:t>
            </a:r>
            <a:r>
              <a:rPr sz="1800" b="1" spc="-100" dirty="0">
                <a:solidFill>
                  <a:srgbClr val="117893"/>
                </a:solidFill>
                <a:latin typeface="Tahoma"/>
                <a:cs typeface="Tahoma"/>
              </a:rPr>
              <a:t>И</a:t>
            </a:r>
            <a:r>
              <a:rPr sz="1800" b="1" spc="-130" dirty="0">
                <a:solidFill>
                  <a:srgbClr val="117893"/>
                </a:solidFill>
                <a:latin typeface="Tahoma"/>
                <a:cs typeface="Tahoma"/>
              </a:rPr>
              <a:t>Я</a:t>
            </a:r>
            <a:r>
              <a:rPr sz="1800" b="1" spc="-100" dirty="0">
                <a:solidFill>
                  <a:srgbClr val="117893"/>
                </a:solidFill>
                <a:latin typeface="Tahoma"/>
                <a:cs typeface="Tahoma"/>
              </a:rPr>
              <a:t>:</a:t>
            </a:r>
            <a:r>
              <a:rPr sz="1800" b="1" spc="-125" dirty="0">
                <a:solidFill>
                  <a:srgbClr val="117893"/>
                </a:solidFill>
                <a:latin typeface="Tahoma"/>
                <a:cs typeface="Tahoma"/>
              </a:rPr>
              <a:t> </a:t>
            </a:r>
            <a:r>
              <a:rPr lang="ru-RU" b="1" spc="-105" dirty="0" smtClean="0">
                <a:solidFill>
                  <a:srgbClr val="3D424E"/>
                </a:solidFill>
                <a:latin typeface="Tahoma"/>
                <a:cs typeface="Tahoma"/>
              </a:rPr>
              <a:t>СЕЛЬСКИЕ</a:t>
            </a:r>
            <a:r>
              <a:rPr sz="1800" b="1" spc="-120" dirty="0" smtClean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3D424E"/>
                </a:solidFill>
                <a:latin typeface="Tahoma"/>
                <a:cs typeface="Tahoma"/>
              </a:rPr>
              <a:t>П</a:t>
            </a:r>
            <a:r>
              <a:rPr sz="1800" b="1" spc="-229" dirty="0">
                <a:solidFill>
                  <a:srgbClr val="3D424E"/>
                </a:solidFill>
                <a:latin typeface="Tahoma"/>
                <a:cs typeface="Tahoma"/>
              </a:rPr>
              <a:t>О</a:t>
            </a:r>
            <a:r>
              <a:rPr sz="1800" b="1" spc="-90" dirty="0">
                <a:solidFill>
                  <a:srgbClr val="3D424E"/>
                </a:solidFill>
                <a:latin typeface="Tahoma"/>
                <a:cs typeface="Tahoma"/>
              </a:rPr>
              <a:t>С</a:t>
            </a:r>
            <a:r>
              <a:rPr sz="1800" b="1" spc="-20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1800" b="1" spc="-165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sz="1800" b="1" spc="-20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1800" b="1" spc="-145" dirty="0">
                <a:solidFill>
                  <a:srgbClr val="3D424E"/>
                </a:solidFill>
                <a:latin typeface="Tahoma"/>
                <a:cs typeface="Tahoma"/>
              </a:rPr>
              <a:t>Н</a:t>
            </a:r>
            <a:r>
              <a:rPr sz="1800" b="1" spc="-125" dirty="0">
                <a:solidFill>
                  <a:srgbClr val="3D424E"/>
                </a:solidFill>
                <a:latin typeface="Tahoma"/>
                <a:cs typeface="Tahoma"/>
              </a:rPr>
              <a:t>И</a:t>
            </a:r>
            <a:r>
              <a:rPr sz="1800" b="1" spc="-120" dirty="0">
                <a:solidFill>
                  <a:srgbClr val="3D424E"/>
                </a:solidFill>
                <a:latin typeface="Tahoma"/>
                <a:cs typeface="Tahoma"/>
              </a:rPr>
              <a:t>Я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" y="1730375"/>
            <a:ext cx="4616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225" dirty="0">
                <a:solidFill>
                  <a:srgbClr val="E62D26"/>
                </a:solidFill>
                <a:latin typeface="Tahoma"/>
                <a:cs typeface="Tahoma"/>
              </a:rPr>
              <a:t>20</a:t>
            </a:r>
            <a:r>
              <a:rPr lang="ru-RU" sz="2400" b="1" spc="-150" dirty="0">
                <a:solidFill>
                  <a:srgbClr val="E62D26"/>
                </a:solidFill>
                <a:latin typeface="Tahoma"/>
                <a:cs typeface="Tahoma"/>
              </a:rPr>
              <a:t> </a:t>
            </a:r>
            <a:r>
              <a:rPr lang="ru-RU" b="1" spc="-140" dirty="0">
                <a:solidFill>
                  <a:srgbClr val="3D424E"/>
                </a:solidFill>
                <a:latin typeface="Tahoma"/>
                <a:cs typeface="Tahoma"/>
              </a:rPr>
              <a:t>м</a:t>
            </a:r>
            <a:r>
              <a:rPr lang="ru-RU" b="1" spc="-150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lang="ru-RU" b="1" spc="-140" dirty="0">
                <a:solidFill>
                  <a:srgbClr val="3D424E"/>
                </a:solidFill>
                <a:latin typeface="Tahoma"/>
                <a:cs typeface="Tahoma"/>
              </a:rPr>
              <a:t>н</a:t>
            </a:r>
            <a:r>
              <a:rPr lang="ru-RU" b="1" spc="-135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b="1" spc="-125" dirty="0">
                <a:solidFill>
                  <a:srgbClr val="3D424E"/>
                </a:solidFill>
                <a:latin typeface="Tahoma"/>
                <a:cs typeface="Tahoma"/>
              </a:rPr>
              <a:t>р</a:t>
            </a:r>
            <a:r>
              <a:rPr lang="ru-RU" b="1" spc="-150" dirty="0">
                <a:solidFill>
                  <a:srgbClr val="3D424E"/>
                </a:solidFill>
                <a:latin typeface="Tahoma"/>
                <a:cs typeface="Tahoma"/>
              </a:rPr>
              <a:t>уб</a:t>
            </a:r>
            <a:r>
              <a:rPr lang="ru-RU" b="1" spc="-155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lang="ru-RU" b="1" spc="-105" dirty="0">
                <a:solidFill>
                  <a:srgbClr val="3D424E"/>
                </a:solidFill>
                <a:latin typeface="Tahoma"/>
                <a:cs typeface="Tahoma"/>
              </a:rPr>
              <a:t>ей</a:t>
            </a:r>
            <a:endParaRPr lang="ru-RU" dirty="0">
              <a:latin typeface="Tahoma"/>
              <a:cs typeface="Tahoma"/>
            </a:endParaRPr>
          </a:p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/>
          <a:srcRect r="35920"/>
          <a:stretch/>
        </p:blipFill>
        <p:spPr>
          <a:xfrm>
            <a:off x="6629400" y="1981200"/>
            <a:ext cx="4953000" cy="41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3375" y="990600"/>
            <a:ext cx="11534775" cy="0"/>
          </a:xfrm>
          <a:custGeom>
            <a:avLst/>
            <a:gdLst/>
            <a:ahLst/>
            <a:cxnLst/>
            <a:rect l="l" t="t" r="r" b="b"/>
            <a:pathLst>
              <a:path w="11534775">
                <a:moveTo>
                  <a:pt x="0" y="0"/>
                </a:moveTo>
                <a:lnTo>
                  <a:pt x="11534775" y="0"/>
                </a:lnTo>
              </a:path>
            </a:pathLst>
          </a:custGeom>
          <a:ln w="28575">
            <a:solidFill>
              <a:srgbClr val="BDD7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37" y="155575"/>
            <a:ext cx="841374" cy="742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9813" y="125412"/>
            <a:ext cx="687386" cy="78263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6865" y="1069720"/>
            <a:ext cx="699833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190" dirty="0">
                <a:solidFill>
                  <a:srgbClr val="117893"/>
                </a:solidFill>
              </a:rPr>
              <a:t>2</a:t>
            </a:r>
            <a:r>
              <a:rPr sz="2000" spc="-130" dirty="0" smtClean="0">
                <a:solidFill>
                  <a:srgbClr val="117893"/>
                </a:solidFill>
              </a:rPr>
              <a:t> </a:t>
            </a:r>
            <a:r>
              <a:rPr sz="2000" spc="-175" dirty="0">
                <a:solidFill>
                  <a:srgbClr val="117893"/>
                </a:solidFill>
              </a:rPr>
              <a:t>М</a:t>
            </a:r>
            <a:r>
              <a:rPr sz="2000" spc="-25" dirty="0">
                <a:solidFill>
                  <a:srgbClr val="117893"/>
                </a:solidFill>
              </a:rPr>
              <a:t>Е</a:t>
            </a:r>
            <a:r>
              <a:rPr sz="2000" spc="-90" dirty="0">
                <a:solidFill>
                  <a:srgbClr val="117893"/>
                </a:solidFill>
              </a:rPr>
              <a:t>СТ</a:t>
            </a:r>
            <a:r>
              <a:rPr sz="2000" spc="-245" dirty="0">
                <a:solidFill>
                  <a:srgbClr val="117893"/>
                </a:solidFill>
              </a:rPr>
              <a:t>О</a:t>
            </a:r>
            <a:r>
              <a:rPr sz="2000" spc="-55" dirty="0">
                <a:solidFill>
                  <a:srgbClr val="117893"/>
                </a:solidFill>
              </a:rPr>
              <a:t>.</a:t>
            </a:r>
            <a:r>
              <a:rPr sz="2000" spc="-140" dirty="0">
                <a:solidFill>
                  <a:srgbClr val="117893"/>
                </a:solidFill>
              </a:rPr>
              <a:t> </a:t>
            </a:r>
            <a:r>
              <a:rPr lang="ru-RU" sz="2000" spc="-165" dirty="0" smtClean="0">
                <a:solidFill>
                  <a:srgbClr val="3D424E"/>
                </a:solidFill>
              </a:rPr>
              <a:t>ОРЛОВСКАЯ</a:t>
            </a:r>
            <a:r>
              <a:rPr sz="2000" spc="-165" dirty="0" smtClean="0">
                <a:solidFill>
                  <a:srgbClr val="3D424E"/>
                </a:solidFill>
              </a:rPr>
              <a:t> </a:t>
            </a:r>
            <a:r>
              <a:rPr sz="2000" spc="-160" dirty="0">
                <a:solidFill>
                  <a:srgbClr val="3D424E"/>
                </a:solidFill>
              </a:rPr>
              <a:t>О</a:t>
            </a:r>
            <a:r>
              <a:rPr sz="2000" spc="-155" dirty="0">
                <a:solidFill>
                  <a:srgbClr val="3D424E"/>
                </a:solidFill>
              </a:rPr>
              <a:t>Б</a:t>
            </a:r>
            <a:r>
              <a:rPr sz="2000" spc="-110" dirty="0">
                <a:solidFill>
                  <a:srgbClr val="3D424E"/>
                </a:solidFill>
              </a:rPr>
              <a:t>ЛАС</a:t>
            </a:r>
            <a:r>
              <a:rPr sz="2000" spc="-105" dirty="0">
                <a:solidFill>
                  <a:srgbClr val="3D424E"/>
                </a:solidFill>
              </a:rPr>
              <a:t>Т</a:t>
            </a:r>
            <a:r>
              <a:rPr sz="2000" spc="-110" dirty="0">
                <a:solidFill>
                  <a:srgbClr val="3D424E"/>
                </a:solidFill>
              </a:rPr>
              <a:t>Ь</a:t>
            </a:r>
            <a:r>
              <a:rPr sz="2000" spc="-70" dirty="0">
                <a:solidFill>
                  <a:srgbClr val="3D424E"/>
                </a:solidFill>
              </a:rPr>
              <a:t>,</a:t>
            </a:r>
            <a:r>
              <a:rPr sz="2000" spc="-150" dirty="0">
                <a:solidFill>
                  <a:srgbClr val="3D424E"/>
                </a:solidFill>
              </a:rPr>
              <a:t> </a:t>
            </a:r>
            <a:r>
              <a:rPr lang="ru-RU" sz="2000" spc="-80" dirty="0" smtClean="0">
                <a:solidFill>
                  <a:srgbClr val="3D424E"/>
                </a:solidFill>
              </a:rPr>
              <a:t>ПАХОМОВСКОЕ</a:t>
            </a:r>
            <a:endParaRPr sz="2000" dirty="0"/>
          </a:p>
          <a:p>
            <a:pPr marL="12700">
              <a:lnSpc>
                <a:spcPct val="100000"/>
              </a:lnSpc>
            </a:pPr>
            <a:r>
              <a:rPr lang="ru-RU" sz="1600" spc="-125" dirty="0" smtClean="0">
                <a:solidFill>
                  <a:srgbClr val="117893"/>
                </a:solidFill>
              </a:rPr>
              <a:t>Умное жилищно-коммунальное хозяйство</a:t>
            </a:r>
            <a:endParaRPr sz="1600" dirty="0"/>
          </a:p>
        </p:txBody>
      </p:sp>
      <p:grpSp>
        <p:nvGrpSpPr>
          <p:cNvPr id="7" name="object 7"/>
          <p:cNvGrpSpPr/>
          <p:nvPr/>
        </p:nvGrpSpPr>
        <p:grpSpPr>
          <a:xfrm>
            <a:off x="306324" y="1730375"/>
            <a:ext cx="5902960" cy="4784725"/>
            <a:chOff x="306324" y="1730375"/>
            <a:chExt cx="5902960" cy="4784725"/>
          </a:xfrm>
        </p:grpSpPr>
        <p:sp>
          <p:nvSpPr>
            <p:cNvPr id="8" name="object 8"/>
            <p:cNvSpPr/>
            <p:nvPr/>
          </p:nvSpPr>
          <p:spPr>
            <a:xfrm>
              <a:off x="3457575" y="1730375"/>
              <a:ext cx="2751455" cy="4784725"/>
            </a:xfrm>
            <a:custGeom>
              <a:avLst/>
              <a:gdLst/>
              <a:ahLst/>
              <a:cxnLst/>
              <a:rect l="l" t="t" r="r" b="b"/>
              <a:pathLst>
                <a:path w="2751454" h="4784725">
                  <a:moveTo>
                    <a:pt x="2751137" y="0"/>
                  </a:moveTo>
                  <a:lnTo>
                    <a:pt x="0" y="0"/>
                  </a:lnTo>
                  <a:lnTo>
                    <a:pt x="0" y="4784725"/>
                  </a:lnTo>
                  <a:lnTo>
                    <a:pt x="2751137" y="4784725"/>
                  </a:lnTo>
                  <a:lnTo>
                    <a:pt x="2751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324" y="1744980"/>
              <a:ext cx="5425439" cy="47594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2900" y="1781175"/>
              <a:ext cx="5299075" cy="4634230"/>
            </a:xfrm>
            <a:custGeom>
              <a:avLst/>
              <a:gdLst/>
              <a:ahLst/>
              <a:cxnLst/>
              <a:rect l="l" t="t" r="r" b="b"/>
              <a:pathLst>
                <a:path w="5299075" h="4634230">
                  <a:moveTo>
                    <a:pt x="0" y="0"/>
                  </a:moveTo>
                  <a:lnTo>
                    <a:pt x="5299075" y="0"/>
                  </a:lnTo>
                  <a:lnTo>
                    <a:pt x="5299075" y="4633912"/>
                  </a:lnTo>
                  <a:lnTo>
                    <a:pt x="0" y="463391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2055" y="2057400"/>
            <a:ext cx="5133976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algn="just"/>
            <a:endParaRPr lang="ru-RU" sz="1400" spc="35" dirty="0" smtClean="0">
              <a:solidFill>
                <a:srgbClr val="3D424E"/>
              </a:solidFill>
              <a:latin typeface="Tahoma"/>
              <a:cs typeface="Tahoma"/>
            </a:endParaRPr>
          </a:p>
          <a:p>
            <a:pPr algn="just"/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Современный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цифровой сервис «МКД онлайн» в сфере ЖКХ содержит сервисы: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взаимодействие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с УК, сервисными и подрядными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организациями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единая диспетчерская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служба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абонентская служба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внешние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информационные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сервисы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организация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и планирование управления МКД и т.д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.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algn="just"/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Эффекты: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Улучшения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качества и уровня предоставления коммунальных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услуг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Удобный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сервис для маломобильных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граждан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Учет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потребностей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граждан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Обеспечение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качества и оперативности внесения информации в ГИС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ЖКХ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Гибкий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подход разработчика модуля в оценке стоимости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услуги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algn="just"/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Решение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тиражируемо для различных объемов предприятий.</a:t>
            </a:r>
          </a:p>
          <a:p>
            <a:pPr marL="305435" lvl="0" algn="just"/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305435" marR="334010" algn="just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68150" y="1684337"/>
            <a:ext cx="323850" cy="4733925"/>
          </a:xfrm>
          <a:custGeom>
            <a:avLst/>
            <a:gdLst/>
            <a:ahLst/>
            <a:cxnLst/>
            <a:rect l="l" t="t" r="r" b="b"/>
            <a:pathLst>
              <a:path w="323850" h="4733925">
                <a:moveTo>
                  <a:pt x="323850" y="0"/>
                </a:moveTo>
                <a:lnTo>
                  <a:pt x="0" y="0"/>
                </a:lnTo>
                <a:lnTo>
                  <a:pt x="0" y="4733925"/>
                </a:lnTo>
                <a:lnTo>
                  <a:pt x="323850" y="4733925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33374" y="1781175"/>
            <a:ext cx="5875675" cy="4633912"/>
            <a:chOff x="333374" y="1781175"/>
            <a:chExt cx="5875675" cy="4633912"/>
          </a:xfrm>
        </p:grpSpPr>
        <p:sp>
          <p:nvSpPr>
            <p:cNvPr id="14" name="object 14"/>
            <p:cNvSpPr/>
            <p:nvPr/>
          </p:nvSpPr>
          <p:spPr>
            <a:xfrm>
              <a:off x="333374" y="2209800"/>
              <a:ext cx="5299075" cy="0"/>
            </a:xfrm>
            <a:custGeom>
              <a:avLst/>
              <a:gdLst/>
              <a:ahLst/>
              <a:cxnLst/>
              <a:rect l="l" t="t" r="r" b="b"/>
              <a:pathLst>
                <a:path w="5299075">
                  <a:moveTo>
                    <a:pt x="0" y="0"/>
                  </a:moveTo>
                  <a:lnTo>
                    <a:pt x="5299075" y="0"/>
                  </a:lnTo>
                </a:path>
              </a:pathLst>
            </a:custGeom>
            <a:ln w="28575">
              <a:solidFill>
                <a:srgbClr val="E2F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1387" y="1781175"/>
              <a:ext cx="287662" cy="46339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80676" y="364807"/>
            <a:ext cx="70253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25" dirty="0" smtClean="0">
                <a:solidFill>
                  <a:srgbClr val="117893"/>
                </a:solidFill>
                <a:latin typeface="Tahoma"/>
                <a:cs typeface="Tahoma"/>
              </a:rPr>
              <a:t>I</a:t>
            </a:r>
            <a:r>
              <a:rPr lang="en-US" sz="1800" b="1" spc="-325" dirty="0" smtClean="0">
                <a:solidFill>
                  <a:srgbClr val="117893"/>
                </a:solidFill>
                <a:latin typeface="Tahoma"/>
                <a:cs typeface="Tahoma"/>
              </a:rPr>
              <a:t>I</a:t>
            </a:r>
            <a:r>
              <a:rPr sz="1800" b="1" spc="-120" dirty="0" smtClean="0">
                <a:solidFill>
                  <a:srgbClr val="117893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117893"/>
                </a:solidFill>
                <a:latin typeface="Tahoma"/>
                <a:cs typeface="Tahoma"/>
              </a:rPr>
              <a:t>К</a:t>
            </a:r>
            <a:r>
              <a:rPr sz="1800" b="1" spc="-95" dirty="0">
                <a:solidFill>
                  <a:srgbClr val="117893"/>
                </a:solidFill>
                <a:latin typeface="Tahoma"/>
                <a:cs typeface="Tahoma"/>
              </a:rPr>
              <a:t>А</a:t>
            </a:r>
            <a:r>
              <a:rPr sz="1800" b="1" spc="-75" dirty="0">
                <a:solidFill>
                  <a:srgbClr val="117893"/>
                </a:solidFill>
                <a:latin typeface="Tahoma"/>
                <a:cs typeface="Tahoma"/>
              </a:rPr>
              <a:t>Т</a:t>
            </a:r>
            <a:r>
              <a:rPr sz="1800" b="1" spc="-20" dirty="0">
                <a:solidFill>
                  <a:srgbClr val="117893"/>
                </a:solidFill>
                <a:latin typeface="Tahoma"/>
                <a:cs typeface="Tahoma"/>
              </a:rPr>
              <a:t>Е</a:t>
            </a:r>
            <a:r>
              <a:rPr sz="1800" b="1" spc="-105" dirty="0">
                <a:solidFill>
                  <a:srgbClr val="117893"/>
                </a:solidFill>
                <a:latin typeface="Tahoma"/>
                <a:cs typeface="Tahoma"/>
              </a:rPr>
              <a:t>Г</a:t>
            </a:r>
            <a:r>
              <a:rPr sz="1800" b="1" spc="-140" dirty="0">
                <a:solidFill>
                  <a:srgbClr val="117893"/>
                </a:solidFill>
                <a:latin typeface="Tahoma"/>
                <a:cs typeface="Tahoma"/>
              </a:rPr>
              <a:t>О</a:t>
            </a:r>
            <a:r>
              <a:rPr sz="1800" b="1" spc="-90" dirty="0">
                <a:solidFill>
                  <a:srgbClr val="117893"/>
                </a:solidFill>
                <a:latin typeface="Tahoma"/>
                <a:cs typeface="Tahoma"/>
              </a:rPr>
              <a:t>Р</a:t>
            </a:r>
            <a:r>
              <a:rPr sz="1800" b="1" spc="-100" dirty="0">
                <a:solidFill>
                  <a:srgbClr val="117893"/>
                </a:solidFill>
                <a:latin typeface="Tahoma"/>
                <a:cs typeface="Tahoma"/>
              </a:rPr>
              <a:t>И</a:t>
            </a:r>
            <a:r>
              <a:rPr sz="1800" b="1" spc="-130" dirty="0">
                <a:solidFill>
                  <a:srgbClr val="117893"/>
                </a:solidFill>
                <a:latin typeface="Tahoma"/>
                <a:cs typeface="Tahoma"/>
              </a:rPr>
              <a:t>Я</a:t>
            </a:r>
            <a:r>
              <a:rPr sz="1800" b="1" spc="-100" dirty="0">
                <a:solidFill>
                  <a:srgbClr val="117893"/>
                </a:solidFill>
                <a:latin typeface="Tahoma"/>
                <a:cs typeface="Tahoma"/>
              </a:rPr>
              <a:t>:</a:t>
            </a:r>
            <a:r>
              <a:rPr sz="1800" b="1" spc="-125" dirty="0">
                <a:solidFill>
                  <a:srgbClr val="117893"/>
                </a:solidFill>
                <a:latin typeface="Tahoma"/>
                <a:cs typeface="Tahoma"/>
              </a:rPr>
              <a:t> </a:t>
            </a:r>
            <a:r>
              <a:rPr lang="ru-RU" b="1" spc="-105" dirty="0" smtClean="0">
                <a:solidFill>
                  <a:srgbClr val="3D424E"/>
                </a:solidFill>
                <a:latin typeface="Tahoma"/>
                <a:cs typeface="Tahoma"/>
              </a:rPr>
              <a:t>СЕЛЬСКИЕ</a:t>
            </a:r>
            <a:r>
              <a:rPr sz="1800" b="1" spc="-120" dirty="0" smtClean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3D424E"/>
                </a:solidFill>
                <a:latin typeface="Tahoma"/>
                <a:cs typeface="Tahoma"/>
              </a:rPr>
              <a:t>П</a:t>
            </a:r>
            <a:r>
              <a:rPr sz="1800" b="1" spc="-229" dirty="0">
                <a:solidFill>
                  <a:srgbClr val="3D424E"/>
                </a:solidFill>
                <a:latin typeface="Tahoma"/>
                <a:cs typeface="Tahoma"/>
              </a:rPr>
              <a:t>О</a:t>
            </a:r>
            <a:r>
              <a:rPr sz="1800" b="1" spc="-90" dirty="0">
                <a:solidFill>
                  <a:srgbClr val="3D424E"/>
                </a:solidFill>
                <a:latin typeface="Tahoma"/>
                <a:cs typeface="Tahoma"/>
              </a:rPr>
              <a:t>С</a:t>
            </a:r>
            <a:r>
              <a:rPr sz="1800" b="1" spc="-20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1800" b="1" spc="-165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sz="1800" b="1" spc="-20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1800" b="1" spc="-145" dirty="0">
                <a:solidFill>
                  <a:srgbClr val="3D424E"/>
                </a:solidFill>
                <a:latin typeface="Tahoma"/>
                <a:cs typeface="Tahoma"/>
              </a:rPr>
              <a:t>Н</a:t>
            </a:r>
            <a:r>
              <a:rPr sz="1800" b="1" spc="-125" dirty="0">
                <a:solidFill>
                  <a:srgbClr val="3D424E"/>
                </a:solidFill>
                <a:latin typeface="Tahoma"/>
                <a:cs typeface="Tahoma"/>
              </a:rPr>
              <a:t>И</a:t>
            </a:r>
            <a:r>
              <a:rPr sz="1800" b="1" spc="-120" dirty="0">
                <a:solidFill>
                  <a:srgbClr val="3D424E"/>
                </a:solidFill>
                <a:latin typeface="Tahoma"/>
                <a:cs typeface="Tahoma"/>
              </a:rPr>
              <a:t>Я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" y="1730375"/>
            <a:ext cx="4616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225" dirty="0" smtClean="0">
                <a:solidFill>
                  <a:srgbClr val="E62D26"/>
                </a:solidFill>
                <a:latin typeface="Tahoma"/>
                <a:cs typeface="Tahoma"/>
              </a:rPr>
              <a:t>15</a:t>
            </a:r>
            <a:r>
              <a:rPr lang="ru-RU" sz="2400" b="1" spc="-150" dirty="0" smtClean="0">
                <a:solidFill>
                  <a:srgbClr val="E62D26"/>
                </a:solidFill>
                <a:latin typeface="Tahoma"/>
                <a:cs typeface="Tahoma"/>
              </a:rPr>
              <a:t> </a:t>
            </a:r>
            <a:r>
              <a:rPr lang="ru-RU" b="1" spc="-140" dirty="0">
                <a:solidFill>
                  <a:srgbClr val="3D424E"/>
                </a:solidFill>
                <a:latin typeface="Tahoma"/>
                <a:cs typeface="Tahoma"/>
              </a:rPr>
              <a:t>м</a:t>
            </a:r>
            <a:r>
              <a:rPr lang="ru-RU" b="1" spc="-150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lang="ru-RU" b="1" spc="-140" dirty="0">
                <a:solidFill>
                  <a:srgbClr val="3D424E"/>
                </a:solidFill>
                <a:latin typeface="Tahoma"/>
                <a:cs typeface="Tahoma"/>
              </a:rPr>
              <a:t>н</a:t>
            </a:r>
            <a:r>
              <a:rPr lang="ru-RU" b="1" spc="-135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b="1" spc="-125" dirty="0">
                <a:solidFill>
                  <a:srgbClr val="3D424E"/>
                </a:solidFill>
                <a:latin typeface="Tahoma"/>
                <a:cs typeface="Tahoma"/>
              </a:rPr>
              <a:t>р</a:t>
            </a:r>
            <a:r>
              <a:rPr lang="ru-RU" b="1" spc="-150" dirty="0">
                <a:solidFill>
                  <a:srgbClr val="3D424E"/>
                </a:solidFill>
                <a:latin typeface="Tahoma"/>
                <a:cs typeface="Tahoma"/>
              </a:rPr>
              <a:t>уб</a:t>
            </a:r>
            <a:r>
              <a:rPr lang="ru-RU" b="1" spc="-155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lang="ru-RU" b="1" spc="-105" dirty="0">
                <a:solidFill>
                  <a:srgbClr val="3D424E"/>
                </a:solidFill>
                <a:latin typeface="Tahoma"/>
                <a:cs typeface="Tahoma"/>
              </a:rPr>
              <a:t>ей</a:t>
            </a:r>
            <a:endParaRPr lang="ru-RU" dirty="0">
              <a:latin typeface="Tahoma"/>
              <a:cs typeface="Tahoma"/>
            </a:endParaRPr>
          </a:p>
          <a:p>
            <a:endParaRPr lang="ru-RU" dirty="0"/>
          </a:p>
        </p:txBody>
      </p:sp>
      <p:pic>
        <p:nvPicPr>
          <p:cNvPr id="21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28" y="2286000"/>
            <a:ext cx="5367955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4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3375" y="990600"/>
            <a:ext cx="11534775" cy="0"/>
          </a:xfrm>
          <a:custGeom>
            <a:avLst/>
            <a:gdLst/>
            <a:ahLst/>
            <a:cxnLst/>
            <a:rect l="l" t="t" r="r" b="b"/>
            <a:pathLst>
              <a:path w="11534775">
                <a:moveTo>
                  <a:pt x="0" y="0"/>
                </a:moveTo>
                <a:lnTo>
                  <a:pt x="11534775" y="0"/>
                </a:lnTo>
              </a:path>
            </a:pathLst>
          </a:custGeom>
          <a:ln w="28575">
            <a:solidFill>
              <a:srgbClr val="BDD7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37" y="155575"/>
            <a:ext cx="841374" cy="742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9813" y="125412"/>
            <a:ext cx="687386" cy="78263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6865" y="1069720"/>
            <a:ext cx="699833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190" dirty="0">
                <a:solidFill>
                  <a:srgbClr val="117893"/>
                </a:solidFill>
              </a:rPr>
              <a:t>3</a:t>
            </a:r>
            <a:r>
              <a:rPr sz="2000" spc="-130" dirty="0" smtClean="0">
                <a:solidFill>
                  <a:srgbClr val="117893"/>
                </a:solidFill>
              </a:rPr>
              <a:t> </a:t>
            </a:r>
            <a:r>
              <a:rPr sz="2000" spc="-175" dirty="0">
                <a:solidFill>
                  <a:srgbClr val="117893"/>
                </a:solidFill>
              </a:rPr>
              <a:t>М</a:t>
            </a:r>
            <a:r>
              <a:rPr sz="2000" spc="-25" dirty="0">
                <a:solidFill>
                  <a:srgbClr val="117893"/>
                </a:solidFill>
              </a:rPr>
              <a:t>Е</a:t>
            </a:r>
            <a:r>
              <a:rPr sz="2000" spc="-90" dirty="0">
                <a:solidFill>
                  <a:srgbClr val="117893"/>
                </a:solidFill>
              </a:rPr>
              <a:t>СТ</a:t>
            </a:r>
            <a:r>
              <a:rPr sz="2000" spc="-245" dirty="0">
                <a:solidFill>
                  <a:srgbClr val="117893"/>
                </a:solidFill>
              </a:rPr>
              <a:t>О</a:t>
            </a:r>
            <a:r>
              <a:rPr sz="2000" spc="-55" dirty="0">
                <a:solidFill>
                  <a:srgbClr val="117893"/>
                </a:solidFill>
              </a:rPr>
              <a:t>.</a:t>
            </a:r>
            <a:r>
              <a:rPr sz="2000" spc="-140" dirty="0">
                <a:solidFill>
                  <a:srgbClr val="117893"/>
                </a:solidFill>
              </a:rPr>
              <a:t> </a:t>
            </a:r>
            <a:r>
              <a:rPr lang="ru-RU" sz="2000" spc="-165" dirty="0" smtClean="0">
                <a:solidFill>
                  <a:srgbClr val="3D424E"/>
                </a:solidFill>
              </a:rPr>
              <a:t>КРАСНОДАРСКИЙ КРАЙ</a:t>
            </a:r>
            <a:r>
              <a:rPr sz="2000" spc="-70" dirty="0" smtClean="0">
                <a:solidFill>
                  <a:srgbClr val="3D424E"/>
                </a:solidFill>
              </a:rPr>
              <a:t>,</a:t>
            </a:r>
            <a:r>
              <a:rPr sz="2000" spc="-150" dirty="0" smtClean="0">
                <a:solidFill>
                  <a:srgbClr val="3D424E"/>
                </a:solidFill>
              </a:rPr>
              <a:t> </a:t>
            </a:r>
            <a:r>
              <a:rPr lang="ru-RU" sz="2000" spc="-80" dirty="0" smtClean="0">
                <a:solidFill>
                  <a:srgbClr val="3D424E"/>
                </a:solidFill>
              </a:rPr>
              <a:t>ВОЗНЕСЕНСКОЕ</a:t>
            </a:r>
            <a:endParaRPr sz="2000" dirty="0"/>
          </a:p>
          <a:p>
            <a:pPr marL="12700">
              <a:lnSpc>
                <a:spcPct val="100000"/>
              </a:lnSpc>
            </a:pPr>
            <a:r>
              <a:rPr lang="ru-RU" sz="1600" spc="-125" dirty="0" smtClean="0">
                <a:solidFill>
                  <a:srgbClr val="117893"/>
                </a:solidFill>
              </a:rPr>
              <a:t>Обеспечение системы общественной безопасности</a:t>
            </a:r>
            <a:endParaRPr sz="1600" dirty="0"/>
          </a:p>
        </p:txBody>
      </p:sp>
      <p:grpSp>
        <p:nvGrpSpPr>
          <p:cNvPr id="7" name="object 7"/>
          <p:cNvGrpSpPr/>
          <p:nvPr/>
        </p:nvGrpSpPr>
        <p:grpSpPr>
          <a:xfrm>
            <a:off x="297117" y="1801414"/>
            <a:ext cx="5902960" cy="4784725"/>
            <a:chOff x="306324" y="1730375"/>
            <a:chExt cx="5902960" cy="4784725"/>
          </a:xfrm>
        </p:grpSpPr>
        <p:sp>
          <p:nvSpPr>
            <p:cNvPr id="8" name="object 8"/>
            <p:cNvSpPr/>
            <p:nvPr/>
          </p:nvSpPr>
          <p:spPr>
            <a:xfrm>
              <a:off x="3457575" y="1730375"/>
              <a:ext cx="2751455" cy="4784725"/>
            </a:xfrm>
            <a:custGeom>
              <a:avLst/>
              <a:gdLst/>
              <a:ahLst/>
              <a:cxnLst/>
              <a:rect l="l" t="t" r="r" b="b"/>
              <a:pathLst>
                <a:path w="2751454" h="4784725">
                  <a:moveTo>
                    <a:pt x="2751137" y="0"/>
                  </a:moveTo>
                  <a:lnTo>
                    <a:pt x="0" y="0"/>
                  </a:lnTo>
                  <a:lnTo>
                    <a:pt x="0" y="4784725"/>
                  </a:lnTo>
                  <a:lnTo>
                    <a:pt x="2751137" y="4784725"/>
                  </a:lnTo>
                  <a:lnTo>
                    <a:pt x="2751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324" y="1744980"/>
              <a:ext cx="5425439" cy="47594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2900" y="1781175"/>
              <a:ext cx="5299075" cy="4634230"/>
            </a:xfrm>
            <a:custGeom>
              <a:avLst/>
              <a:gdLst/>
              <a:ahLst/>
              <a:cxnLst/>
              <a:rect l="l" t="t" r="r" b="b"/>
              <a:pathLst>
                <a:path w="5299075" h="4634230">
                  <a:moveTo>
                    <a:pt x="0" y="0"/>
                  </a:moveTo>
                  <a:lnTo>
                    <a:pt x="5299075" y="0"/>
                  </a:lnTo>
                  <a:lnTo>
                    <a:pt x="5299075" y="4633912"/>
                  </a:lnTo>
                  <a:lnTo>
                    <a:pt x="0" y="463391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0833" y="2073654"/>
            <a:ext cx="5391141" cy="310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algn="just"/>
            <a:endParaRPr lang="ru-RU" sz="1400" spc="35" dirty="0" smtClean="0">
              <a:solidFill>
                <a:srgbClr val="3D424E"/>
              </a:solidFill>
              <a:latin typeface="Tahoma"/>
              <a:cs typeface="Tahoma"/>
            </a:endParaRPr>
          </a:p>
          <a:p>
            <a:pPr marL="305435" algn="just"/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Внедрены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интеллектуальные системы общественной безопасности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:</a:t>
            </a:r>
          </a:p>
          <a:p>
            <a:pPr marL="591185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система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видеонаблюдения</a:t>
            </a:r>
          </a:p>
          <a:p>
            <a:pPr marL="591185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 речевые установки</a:t>
            </a:r>
          </a:p>
          <a:p>
            <a:pPr marL="591185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sz="1400" spc="35" dirty="0" err="1">
                <a:solidFill>
                  <a:srgbClr val="3D424E"/>
                </a:solidFill>
                <a:latin typeface="Tahoma"/>
                <a:cs typeface="Tahoma"/>
              </a:rPr>
              <a:t>автоматизированнный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 гидрологический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комплекс</a:t>
            </a:r>
          </a:p>
          <a:p>
            <a:pPr marL="591185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sz="1400" spc="35" dirty="0" err="1" smtClean="0">
                <a:solidFill>
                  <a:srgbClr val="3D424E"/>
                </a:solidFill>
                <a:latin typeface="Tahoma"/>
                <a:cs typeface="Tahoma"/>
              </a:rPr>
              <a:t>металлодетекторы</a:t>
            </a:r>
            <a:endParaRPr lang="ru-RU" sz="1400" spc="35" dirty="0" smtClean="0">
              <a:solidFill>
                <a:srgbClr val="3D424E"/>
              </a:solidFill>
              <a:latin typeface="Tahoma"/>
              <a:cs typeface="Tahoma"/>
            </a:endParaRPr>
          </a:p>
          <a:p>
            <a:pPr marL="591185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пожарная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сигнализация</a:t>
            </a:r>
          </a:p>
          <a:p>
            <a:pPr marL="305435" algn="just"/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Результат - рост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качества жизни и безопасности населения,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развитие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территорий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поселения, снижение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социальной напряженности, рост доверия к муниципальной власти.</a:t>
            </a:r>
          </a:p>
          <a:p>
            <a:pPr marL="305435" lvl="0" algn="just"/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305435" marR="334010" algn="just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68150" y="1684337"/>
            <a:ext cx="323850" cy="4733925"/>
          </a:xfrm>
          <a:custGeom>
            <a:avLst/>
            <a:gdLst/>
            <a:ahLst/>
            <a:cxnLst/>
            <a:rect l="l" t="t" r="r" b="b"/>
            <a:pathLst>
              <a:path w="323850" h="4733925">
                <a:moveTo>
                  <a:pt x="323850" y="0"/>
                </a:moveTo>
                <a:lnTo>
                  <a:pt x="0" y="0"/>
                </a:lnTo>
                <a:lnTo>
                  <a:pt x="0" y="4733925"/>
                </a:lnTo>
                <a:lnTo>
                  <a:pt x="323850" y="4733925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63537" y="1781175"/>
            <a:ext cx="6310649" cy="4633912"/>
            <a:chOff x="-101600" y="1781175"/>
            <a:chExt cx="6310649" cy="4633912"/>
          </a:xfrm>
        </p:grpSpPr>
        <p:sp>
          <p:nvSpPr>
            <p:cNvPr id="14" name="object 14"/>
            <p:cNvSpPr/>
            <p:nvPr/>
          </p:nvSpPr>
          <p:spPr>
            <a:xfrm>
              <a:off x="-101600" y="2209800"/>
              <a:ext cx="5299075" cy="0"/>
            </a:xfrm>
            <a:custGeom>
              <a:avLst/>
              <a:gdLst/>
              <a:ahLst/>
              <a:cxnLst/>
              <a:rect l="l" t="t" r="r" b="b"/>
              <a:pathLst>
                <a:path w="5299075">
                  <a:moveTo>
                    <a:pt x="0" y="0"/>
                  </a:moveTo>
                  <a:lnTo>
                    <a:pt x="5299075" y="0"/>
                  </a:lnTo>
                </a:path>
              </a:pathLst>
            </a:custGeom>
            <a:ln w="28575">
              <a:solidFill>
                <a:srgbClr val="E2F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1387" y="1781175"/>
              <a:ext cx="287662" cy="46339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80676" y="364807"/>
            <a:ext cx="70253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25" dirty="0" smtClean="0">
                <a:solidFill>
                  <a:srgbClr val="117893"/>
                </a:solidFill>
                <a:latin typeface="Tahoma"/>
                <a:cs typeface="Tahoma"/>
              </a:rPr>
              <a:t>I</a:t>
            </a:r>
            <a:r>
              <a:rPr lang="en-US" sz="1800" b="1" spc="-325" dirty="0" smtClean="0">
                <a:solidFill>
                  <a:srgbClr val="117893"/>
                </a:solidFill>
                <a:latin typeface="Tahoma"/>
                <a:cs typeface="Tahoma"/>
              </a:rPr>
              <a:t>I</a:t>
            </a:r>
            <a:r>
              <a:rPr sz="1800" b="1" spc="-120" dirty="0" smtClean="0">
                <a:solidFill>
                  <a:srgbClr val="117893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117893"/>
                </a:solidFill>
                <a:latin typeface="Tahoma"/>
                <a:cs typeface="Tahoma"/>
              </a:rPr>
              <a:t>К</a:t>
            </a:r>
            <a:r>
              <a:rPr sz="1800" b="1" spc="-95" dirty="0">
                <a:solidFill>
                  <a:srgbClr val="117893"/>
                </a:solidFill>
                <a:latin typeface="Tahoma"/>
                <a:cs typeface="Tahoma"/>
              </a:rPr>
              <a:t>А</a:t>
            </a:r>
            <a:r>
              <a:rPr sz="1800" b="1" spc="-75" dirty="0">
                <a:solidFill>
                  <a:srgbClr val="117893"/>
                </a:solidFill>
                <a:latin typeface="Tahoma"/>
                <a:cs typeface="Tahoma"/>
              </a:rPr>
              <a:t>Т</a:t>
            </a:r>
            <a:r>
              <a:rPr sz="1800" b="1" spc="-20" dirty="0">
                <a:solidFill>
                  <a:srgbClr val="117893"/>
                </a:solidFill>
                <a:latin typeface="Tahoma"/>
                <a:cs typeface="Tahoma"/>
              </a:rPr>
              <a:t>Е</a:t>
            </a:r>
            <a:r>
              <a:rPr sz="1800" b="1" spc="-105" dirty="0">
                <a:solidFill>
                  <a:srgbClr val="117893"/>
                </a:solidFill>
                <a:latin typeface="Tahoma"/>
                <a:cs typeface="Tahoma"/>
              </a:rPr>
              <a:t>Г</a:t>
            </a:r>
            <a:r>
              <a:rPr sz="1800" b="1" spc="-140" dirty="0">
                <a:solidFill>
                  <a:srgbClr val="117893"/>
                </a:solidFill>
                <a:latin typeface="Tahoma"/>
                <a:cs typeface="Tahoma"/>
              </a:rPr>
              <a:t>О</a:t>
            </a:r>
            <a:r>
              <a:rPr sz="1800" b="1" spc="-90" dirty="0">
                <a:solidFill>
                  <a:srgbClr val="117893"/>
                </a:solidFill>
                <a:latin typeface="Tahoma"/>
                <a:cs typeface="Tahoma"/>
              </a:rPr>
              <a:t>Р</a:t>
            </a:r>
            <a:r>
              <a:rPr sz="1800" b="1" spc="-100" dirty="0">
                <a:solidFill>
                  <a:srgbClr val="117893"/>
                </a:solidFill>
                <a:latin typeface="Tahoma"/>
                <a:cs typeface="Tahoma"/>
              </a:rPr>
              <a:t>И</a:t>
            </a:r>
            <a:r>
              <a:rPr sz="1800" b="1" spc="-130" dirty="0">
                <a:solidFill>
                  <a:srgbClr val="117893"/>
                </a:solidFill>
                <a:latin typeface="Tahoma"/>
                <a:cs typeface="Tahoma"/>
              </a:rPr>
              <a:t>Я</a:t>
            </a:r>
            <a:r>
              <a:rPr sz="1800" b="1" spc="-100" dirty="0">
                <a:solidFill>
                  <a:srgbClr val="117893"/>
                </a:solidFill>
                <a:latin typeface="Tahoma"/>
                <a:cs typeface="Tahoma"/>
              </a:rPr>
              <a:t>:</a:t>
            </a:r>
            <a:r>
              <a:rPr sz="1800" b="1" spc="-125" dirty="0">
                <a:solidFill>
                  <a:srgbClr val="117893"/>
                </a:solidFill>
                <a:latin typeface="Tahoma"/>
                <a:cs typeface="Tahoma"/>
              </a:rPr>
              <a:t> </a:t>
            </a:r>
            <a:r>
              <a:rPr lang="ru-RU" b="1" spc="-105" dirty="0" smtClean="0">
                <a:solidFill>
                  <a:srgbClr val="3D424E"/>
                </a:solidFill>
                <a:latin typeface="Tahoma"/>
                <a:cs typeface="Tahoma"/>
              </a:rPr>
              <a:t>СЕЛЬСКИЕ </a:t>
            </a:r>
            <a:r>
              <a:rPr sz="1800" b="1" spc="-145" dirty="0" smtClean="0">
                <a:solidFill>
                  <a:srgbClr val="3D424E"/>
                </a:solidFill>
                <a:latin typeface="Tahoma"/>
                <a:cs typeface="Tahoma"/>
              </a:rPr>
              <a:t>П</a:t>
            </a:r>
            <a:r>
              <a:rPr sz="1800" b="1" spc="-229" dirty="0" smtClean="0">
                <a:solidFill>
                  <a:srgbClr val="3D424E"/>
                </a:solidFill>
                <a:latin typeface="Tahoma"/>
                <a:cs typeface="Tahoma"/>
              </a:rPr>
              <a:t>О</a:t>
            </a:r>
            <a:r>
              <a:rPr sz="1800" b="1" spc="-90" dirty="0" smtClean="0">
                <a:solidFill>
                  <a:srgbClr val="3D424E"/>
                </a:solidFill>
                <a:latin typeface="Tahoma"/>
                <a:cs typeface="Tahoma"/>
              </a:rPr>
              <a:t>С</a:t>
            </a:r>
            <a:r>
              <a:rPr sz="1800" b="1" spc="-20" dirty="0" smtClean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1800" b="1" spc="-165" dirty="0" smtClean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sz="1800" b="1" spc="-20" dirty="0" smtClean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1800" b="1" spc="-145" dirty="0" smtClean="0">
                <a:solidFill>
                  <a:srgbClr val="3D424E"/>
                </a:solidFill>
                <a:latin typeface="Tahoma"/>
                <a:cs typeface="Tahoma"/>
              </a:rPr>
              <a:t>Н</a:t>
            </a:r>
            <a:r>
              <a:rPr sz="1800" b="1" spc="-125" dirty="0" smtClean="0">
                <a:solidFill>
                  <a:srgbClr val="3D424E"/>
                </a:solidFill>
                <a:latin typeface="Tahoma"/>
                <a:cs typeface="Tahoma"/>
              </a:rPr>
              <a:t>И</a:t>
            </a:r>
            <a:r>
              <a:rPr sz="1800" b="1" spc="-120" dirty="0" smtClean="0">
                <a:solidFill>
                  <a:srgbClr val="3D424E"/>
                </a:solidFill>
                <a:latin typeface="Tahoma"/>
                <a:cs typeface="Tahoma"/>
              </a:rPr>
              <a:t>Я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1801414"/>
            <a:ext cx="4943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225" dirty="0" smtClean="0">
                <a:solidFill>
                  <a:srgbClr val="E62D26"/>
                </a:solidFill>
                <a:latin typeface="Tahoma"/>
                <a:cs typeface="Tahoma"/>
              </a:rPr>
              <a:t>7</a:t>
            </a:r>
            <a:r>
              <a:rPr lang="ru-RU" sz="2400" b="1" spc="-150" dirty="0" smtClean="0">
                <a:solidFill>
                  <a:srgbClr val="E62D26"/>
                </a:solidFill>
                <a:latin typeface="Tahoma"/>
                <a:cs typeface="Tahoma"/>
              </a:rPr>
              <a:t> </a:t>
            </a:r>
            <a:r>
              <a:rPr lang="ru-RU" b="1" spc="-140" dirty="0">
                <a:solidFill>
                  <a:srgbClr val="3D424E"/>
                </a:solidFill>
                <a:latin typeface="Tahoma"/>
                <a:cs typeface="Tahoma"/>
              </a:rPr>
              <a:t>м</a:t>
            </a:r>
            <a:r>
              <a:rPr lang="ru-RU" b="1" spc="-150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lang="ru-RU" b="1" spc="-140" dirty="0">
                <a:solidFill>
                  <a:srgbClr val="3D424E"/>
                </a:solidFill>
                <a:latin typeface="Tahoma"/>
                <a:cs typeface="Tahoma"/>
              </a:rPr>
              <a:t>н</a:t>
            </a:r>
            <a:r>
              <a:rPr lang="ru-RU" b="1" spc="-135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b="1" spc="-125" dirty="0">
                <a:solidFill>
                  <a:srgbClr val="3D424E"/>
                </a:solidFill>
                <a:latin typeface="Tahoma"/>
                <a:cs typeface="Tahoma"/>
              </a:rPr>
              <a:t>р</a:t>
            </a:r>
            <a:r>
              <a:rPr lang="ru-RU" b="1" spc="-150" dirty="0">
                <a:solidFill>
                  <a:srgbClr val="3D424E"/>
                </a:solidFill>
                <a:latin typeface="Tahoma"/>
                <a:cs typeface="Tahoma"/>
              </a:rPr>
              <a:t>уб</a:t>
            </a:r>
            <a:r>
              <a:rPr lang="ru-RU" b="1" spc="-155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lang="ru-RU" b="1" spc="-105" dirty="0">
                <a:solidFill>
                  <a:srgbClr val="3D424E"/>
                </a:solidFill>
                <a:latin typeface="Tahoma"/>
                <a:cs typeface="Tahoma"/>
              </a:rPr>
              <a:t>ей</a:t>
            </a:r>
            <a:endParaRPr lang="ru-RU" dirty="0">
              <a:latin typeface="Tahoma"/>
              <a:cs typeface="Tahoma"/>
            </a:endParaRPr>
          </a:p>
          <a:p>
            <a:endParaRPr lang="ru-RU" dirty="0"/>
          </a:p>
        </p:txBody>
      </p:sp>
      <p:pic>
        <p:nvPicPr>
          <p:cNvPr id="2050" name="Picture 2" descr="Парк 75-летия Победы - камера 5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3912989"/>
            <a:ext cx="4408655" cy="24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ото сирены С-40, СРУ-500 на здании администрации (1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 b="35053"/>
          <a:stretch/>
        </p:blipFill>
        <p:spPr bwMode="auto">
          <a:xfrm>
            <a:off x="7047081" y="1907158"/>
            <a:ext cx="4448173" cy="18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3375" y="990600"/>
            <a:ext cx="11534775" cy="0"/>
          </a:xfrm>
          <a:custGeom>
            <a:avLst/>
            <a:gdLst/>
            <a:ahLst/>
            <a:cxnLst/>
            <a:rect l="l" t="t" r="r" b="b"/>
            <a:pathLst>
              <a:path w="11534775">
                <a:moveTo>
                  <a:pt x="0" y="0"/>
                </a:moveTo>
                <a:lnTo>
                  <a:pt x="11534775" y="0"/>
                </a:lnTo>
              </a:path>
            </a:pathLst>
          </a:custGeom>
          <a:ln w="28575">
            <a:solidFill>
              <a:srgbClr val="BDD7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37" y="155575"/>
            <a:ext cx="841374" cy="742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9813" y="125412"/>
            <a:ext cx="687386" cy="78263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6865" y="1069720"/>
            <a:ext cx="1019873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190" dirty="0">
                <a:solidFill>
                  <a:srgbClr val="117893"/>
                </a:solidFill>
              </a:rPr>
              <a:t>4</a:t>
            </a:r>
            <a:r>
              <a:rPr sz="2000" spc="-130" dirty="0" smtClean="0">
                <a:solidFill>
                  <a:srgbClr val="117893"/>
                </a:solidFill>
              </a:rPr>
              <a:t> </a:t>
            </a:r>
            <a:r>
              <a:rPr sz="2000" spc="-175" dirty="0">
                <a:solidFill>
                  <a:srgbClr val="117893"/>
                </a:solidFill>
              </a:rPr>
              <a:t>М</a:t>
            </a:r>
            <a:r>
              <a:rPr sz="2000" spc="-25" dirty="0">
                <a:solidFill>
                  <a:srgbClr val="117893"/>
                </a:solidFill>
              </a:rPr>
              <a:t>Е</a:t>
            </a:r>
            <a:r>
              <a:rPr sz="2000" spc="-90" dirty="0">
                <a:solidFill>
                  <a:srgbClr val="117893"/>
                </a:solidFill>
              </a:rPr>
              <a:t>СТ</a:t>
            </a:r>
            <a:r>
              <a:rPr sz="2000" spc="-245" dirty="0">
                <a:solidFill>
                  <a:srgbClr val="117893"/>
                </a:solidFill>
              </a:rPr>
              <a:t>О</a:t>
            </a:r>
            <a:r>
              <a:rPr sz="2000" spc="-55" dirty="0">
                <a:solidFill>
                  <a:srgbClr val="117893"/>
                </a:solidFill>
              </a:rPr>
              <a:t>.</a:t>
            </a:r>
            <a:r>
              <a:rPr sz="2000" spc="-140" dirty="0">
                <a:solidFill>
                  <a:srgbClr val="117893"/>
                </a:solidFill>
              </a:rPr>
              <a:t> </a:t>
            </a:r>
            <a:r>
              <a:rPr lang="ru-RU" sz="2000" spc="-165" dirty="0" smtClean="0">
                <a:solidFill>
                  <a:srgbClr val="3D424E"/>
                </a:solidFill>
              </a:rPr>
              <a:t>ЛЕНИНГРАДСКАЯ</a:t>
            </a:r>
            <a:r>
              <a:rPr sz="2000" spc="-165" dirty="0" smtClean="0">
                <a:solidFill>
                  <a:srgbClr val="3D424E"/>
                </a:solidFill>
              </a:rPr>
              <a:t> </a:t>
            </a:r>
            <a:r>
              <a:rPr sz="2000" spc="-160" dirty="0">
                <a:solidFill>
                  <a:srgbClr val="3D424E"/>
                </a:solidFill>
              </a:rPr>
              <a:t>О</a:t>
            </a:r>
            <a:r>
              <a:rPr sz="2000" spc="-155" dirty="0">
                <a:solidFill>
                  <a:srgbClr val="3D424E"/>
                </a:solidFill>
              </a:rPr>
              <a:t>Б</a:t>
            </a:r>
            <a:r>
              <a:rPr sz="2000" spc="-110" dirty="0">
                <a:solidFill>
                  <a:srgbClr val="3D424E"/>
                </a:solidFill>
              </a:rPr>
              <a:t>ЛАС</a:t>
            </a:r>
            <a:r>
              <a:rPr sz="2000" spc="-105" dirty="0">
                <a:solidFill>
                  <a:srgbClr val="3D424E"/>
                </a:solidFill>
              </a:rPr>
              <a:t>Т</a:t>
            </a:r>
            <a:r>
              <a:rPr sz="2000" spc="-110" dirty="0">
                <a:solidFill>
                  <a:srgbClr val="3D424E"/>
                </a:solidFill>
              </a:rPr>
              <a:t>Ь</a:t>
            </a:r>
            <a:r>
              <a:rPr sz="2000" spc="-70" dirty="0" smtClean="0">
                <a:solidFill>
                  <a:srgbClr val="3D424E"/>
                </a:solidFill>
              </a:rPr>
              <a:t>,</a:t>
            </a:r>
            <a:r>
              <a:rPr lang="ru-RU" sz="2000" spc="-150" dirty="0">
                <a:solidFill>
                  <a:srgbClr val="3D424E"/>
                </a:solidFill>
              </a:rPr>
              <a:t> </a:t>
            </a:r>
            <a:r>
              <a:rPr lang="ru-RU" sz="2000" spc="-150" dirty="0" smtClean="0">
                <a:solidFill>
                  <a:srgbClr val="3D424E"/>
                </a:solidFill>
              </a:rPr>
              <a:t>ПАШСКОЕ</a:t>
            </a:r>
            <a:endParaRPr sz="2000" dirty="0"/>
          </a:p>
          <a:p>
            <a:pPr marL="12700">
              <a:lnSpc>
                <a:spcPct val="100000"/>
              </a:lnSpc>
            </a:pPr>
            <a:r>
              <a:rPr lang="ru-RU" sz="1600" spc="-125" dirty="0" smtClean="0">
                <a:solidFill>
                  <a:srgbClr val="117893"/>
                </a:solidFill>
              </a:rPr>
              <a:t>Внедрение системы цифрового </a:t>
            </a:r>
            <a:r>
              <a:rPr lang="ru-RU" sz="1600" spc="-125" dirty="0" err="1" smtClean="0">
                <a:solidFill>
                  <a:srgbClr val="117893"/>
                </a:solidFill>
              </a:rPr>
              <a:t>энергоэффективного</a:t>
            </a:r>
            <a:r>
              <a:rPr lang="ru-RU" sz="1600" spc="-125" dirty="0" smtClean="0">
                <a:solidFill>
                  <a:srgbClr val="117893"/>
                </a:solidFill>
              </a:rPr>
              <a:t> отопления в общеобразовательной школе</a:t>
            </a:r>
            <a:endParaRPr sz="1600" dirty="0"/>
          </a:p>
        </p:txBody>
      </p:sp>
      <p:grpSp>
        <p:nvGrpSpPr>
          <p:cNvPr id="7" name="object 7"/>
          <p:cNvGrpSpPr/>
          <p:nvPr/>
        </p:nvGrpSpPr>
        <p:grpSpPr>
          <a:xfrm>
            <a:off x="306324" y="1730375"/>
            <a:ext cx="5902960" cy="4784725"/>
            <a:chOff x="306324" y="1730375"/>
            <a:chExt cx="5902960" cy="4784725"/>
          </a:xfrm>
        </p:grpSpPr>
        <p:sp>
          <p:nvSpPr>
            <p:cNvPr id="8" name="object 8"/>
            <p:cNvSpPr/>
            <p:nvPr/>
          </p:nvSpPr>
          <p:spPr>
            <a:xfrm>
              <a:off x="3457575" y="1730375"/>
              <a:ext cx="2751455" cy="4784725"/>
            </a:xfrm>
            <a:custGeom>
              <a:avLst/>
              <a:gdLst/>
              <a:ahLst/>
              <a:cxnLst/>
              <a:rect l="l" t="t" r="r" b="b"/>
              <a:pathLst>
                <a:path w="2751454" h="4784725">
                  <a:moveTo>
                    <a:pt x="2751137" y="0"/>
                  </a:moveTo>
                  <a:lnTo>
                    <a:pt x="0" y="0"/>
                  </a:lnTo>
                  <a:lnTo>
                    <a:pt x="0" y="4784725"/>
                  </a:lnTo>
                  <a:lnTo>
                    <a:pt x="2751137" y="4784725"/>
                  </a:lnTo>
                  <a:lnTo>
                    <a:pt x="2751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324" y="1744980"/>
              <a:ext cx="5425439" cy="47594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2900" y="1781175"/>
              <a:ext cx="5299075" cy="4634230"/>
            </a:xfrm>
            <a:custGeom>
              <a:avLst/>
              <a:gdLst/>
              <a:ahLst/>
              <a:cxnLst/>
              <a:rect l="l" t="t" r="r" b="b"/>
              <a:pathLst>
                <a:path w="5299075" h="4634230">
                  <a:moveTo>
                    <a:pt x="0" y="0"/>
                  </a:moveTo>
                  <a:lnTo>
                    <a:pt x="5299075" y="0"/>
                  </a:lnTo>
                  <a:lnTo>
                    <a:pt x="5299075" y="4633912"/>
                  </a:lnTo>
                  <a:lnTo>
                    <a:pt x="0" y="463391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0834" y="2073655"/>
            <a:ext cx="5133976" cy="2813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algn="just"/>
            <a:endParaRPr lang="ru-RU" sz="1400" spc="35" dirty="0" smtClean="0">
              <a:solidFill>
                <a:srgbClr val="3D424E"/>
              </a:solidFill>
              <a:latin typeface="Tahoma"/>
              <a:cs typeface="Tahoma"/>
            </a:endParaRPr>
          </a:p>
          <a:p>
            <a:pPr marL="305435" algn="just"/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Проект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«Цифровое отопление» - установка </a:t>
            </a:r>
            <a:r>
              <a:rPr lang="ru-RU" sz="1400" spc="35" dirty="0" err="1">
                <a:solidFill>
                  <a:srgbClr val="3D424E"/>
                </a:solidFill>
                <a:latin typeface="Tahoma"/>
                <a:cs typeface="Tahoma"/>
              </a:rPr>
              <a:t>энергоэффективной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 отопительной системы в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школе.</a:t>
            </a:r>
          </a:p>
          <a:p>
            <a:pPr marL="305435" algn="just"/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305435" algn="just"/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Управление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тепловыми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режимами позволило:</a:t>
            </a:r>
          </a:p>
          <a:p>
            <a:pPr marL="591185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сократить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объем потребляемой энергии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на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30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%</a:t>
            </a:r>
          </a:p>
          <a:p>
            <a:pPr marL="591185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сократить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бюджетные расходы на оплату энергетических ресурсов (ранее расходы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достигали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около 5 млн руб. в год, что составляет весомую часть бюджета Пашского сельского поселения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)</a:t>
            </a:r>
          </a:p>
          <a:p>
            <a:pPr marL="591185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отмечено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отсутствие дискомфортного похолодания в период "межсезонья".</a:t>
            </a:r>
          </a:p>
          <a:p>
            <a:pPr marL="305435" marR="334010" algn="just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68150" y="1684337"/>
            <a:ext cx="323850" cy="4733925"/>
          </a:xfrm>
          <a:custGeom>
            <a:avLst/>
            <a:gdLst/>
            <a:ahLst/>
            <a:cxnLst/>
            <a:rect l="l" t="t" r="r" b="b"/>
            <a:pathLst>
              <a:path w="323850" h="4733925">
                <a:moveTo>
                  <a:pt x="323850" y="0"/>
                </a:moveTo>
                <a:lnTo>
                  <a:pt x="0" y="0"/>
                </a:lnTo>
                <a:lnTo>
                  <a:pt x="0" y="4733925"/>
                </a:lnTo>
                <a:lnTo>
                  <a:pt x="323850" y="4733925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33374" y="1781175"/>
            <a:ext cx="5875675" cy="4633912"/>
            <a:chOff x="333374" y="1781175"/>
            <a:chExt cx="5875675" cy="4633912"/>
          </a:xfrm>
        </p:grpSpPr>
        <p:sp>
          <p:nvSpPr>
            <p:cNvPr id="14" name="object 14"/>
            <p:cNvSpPr/>
            <p:nvPr/>
          </p:nvSpPr>
          <p:spPr>
            <a:xfrm>
              <a:off x="333374" y="2209800"/>
              <a:ext cx="5299075" cy="0"/>
            </a:xfrm>
            <a:custGeom>
              <a:avLst/>
              <a:gdLst/>
              <a:ahLst/>
              <a:cxnLst/>
              <a:rect l="l" t="t" r="r" b="b"/>
              <a:pathLst>
                <a:path w="5299075">
                  <a:moveTo>
                    <a:pt x="0" y="0"/>
                  </a:moveTo>
                  <a:lnTo>
                    <a:pt x="5299075" y="0"/>
                  </a:lnTo>
                </a:path>
              </a:pathLst>
            </a:custGeom>
            <a:ln w="28575">
              <a:solidFill>
                <a:srgbClr val="E2F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1387" y="1781175"/>
              <a:ext cx="287662" cy="46339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80676" y="364807"/>
            <a:ext cx="70253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25" dirty="0" smtClean="0">
                <a:solidFill>
                  <a:srgbClr val="117893"/>
                </a:solidFill>
                <a:latin typeface="Tahoma"/>
                <a:cs typeface="Tahoma"/>
              </a:rPr>
              <a:t>I</a:t>
            </a:r>
            <a:r>
              <a:rPr lang="en-US" sz="1800" b="1" spc="-325" dirty="0" smtClean="0">
                <a:solidFill>
                  <a:srgbClr val="117893"/>
                </a:solidFill>
                <a:latin typeface="Tahoma"/>
                <a:cs typeface="Tahoma"/>
              </a:rPr>
              <a:t>I</a:t>
            </a:r>
            <a:r>
              <a:rPr sz="1800" b="1" spc="-120" dirty="0" smtClean="0">
                <a:solidFill>
                  <a:srgbClr val="117893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117893"/>
                </a:solidFill>
                <a:latin typeface="Tahoma"/>
                <a:cs typeface="Tahoma"/>
              </a:rPr>
              <a:t>К</a:t>
            </a:r>
            <a:r>
              <a:rPr sz="1800" b="1" spc="-95" dirty="0">
                <a:solidFill>
                  <a:srgbClr val="117893"/>
                </a:solidFill>
                <a:latin typeface="Tahoma"/>
                <a:cs typeface="Tahoma"/>
              </a:rPr>
              <a:t>А</a:t>
            </a:r>
            <a:r>
              <a:rPr sz="1800" b="1" spc="-75" dirty="0">
                <a:solidFill>
                  <a:srgbClr val="117893"/>
                </a:solidFill>
                <a:latin typeface="Tahoma"/>
                <a:cs typeface="Tahoma"/>
              </a:rPr>
              <a:t>Т</a:t>
            </a:r>
            <a:r>
              <a:rPr sz="1800" b="1" spc="-20" dirty="0">
                <a:solidFill>
                  <a:srgbClr val="117893"/>
                </a:solidFill>
                <a:latin typeface="Tahoma"/>
                <a:cs typeface="Tahoma"/>
              </a:rPr>
              <a:t>Е</a:t>
            </a:r>
            <a:r>
              <a:rPr sz="1800" b="1" spc="-105" dirty="0">
                <a:solidFill>
                  <a:srgbClr val="117893"/>
                </a:solidFill>
                <a:latin typeface="Tahoma"/>
                <a:cs typeface="Tahoma"/>
              </a:rPr>
              <a:t>Г</a:t>
            </a:r>
            <a:r>
              <a:rPr sz="1800" b="1" spc="-140" dirty="0">
                <a:solidFill>
                  <a:srgbClr val="117893"/>
                </a:solidFill>
                <a:latin typeface="Tahoma"/>
                <a:cs typeface="Tahoma"/>
              </a:rPr>
              <a:t>О</a:t>
            </a:r>
            <a:r>
              <a:rPr sz="1800" b="1" spc="-90" dirty="0">
                <a:solidFill>
                  <a:srgbClr val="117893"/>
                </a:solidFill>
                <a:latin typeface="Tahoma"/>
                <a:cs typeface="Tahoma"/>
              </a:rPr>
              <a:t>Р</a:t>
            </a:r>
            <a:r>
              <a:rPr sz="1800" b="1" spc="-100" dirty="0">
                <a:solidFill>
                  <a:srgbClr val="117893"/>
                </a:solidFill>
                <a:latin typeface="Tahoma"/>
                <a:cs typeface="Tahoma"/>
              </a:rPr>
              <a:t>И</a:t>
            </a:r>
            <a:r>
              <a:rPr sz="1800" b="1" spc="-130" dirty="0">
                <a:solidFill>
                  <a:srgbClr val="117893"/>
                </a:solidFill>
                <a:latin typeface="Tahoma"/>
                <a:cs typeface="Tahoma"/>
              </a:rPr>
              <a:t>Я</a:t>
            </a:r>
            <a:r>
              <a:rPr sz="1800" b="1" spc="-100" dirty="0">
                <a:solidFill>
                  <a:srgbClr val="117893"/>
                </a:solidFill>
                <a:latin typeface="Tahoma"/>
                <a:cs typeface="Tahoma"/>
              </a:rPr>
              <a:t>:</a:t>
            </a:r>
            <a:r>
              <a:rPr sz="1800" b="1" spc="-125" dirty="0">
                <a:solidFill>
                  <a:srgbClr val="117893"/>
                </a:solidFill>
                <a:latin typeface="Tahoma"/>
                <a:cs typeface="Tahoma"/>
              </a:rPr>
              <a:t> </a:t>
            </a:r>
            <a:r>
              <a:rPr lang="ru-RU" b="1" spc="-105" dirty="0" smtClean="0">
                <a:solidFill>
                  <a:srgbClr val="3D424E"/>
                </a:solidFill>
                <a:latin typeface="Tahoma"/>
                <a:cs typeface="Tahoma"/>
              </a:rPr>
              <a:t>СЕЛЬСКИЕ</a:t>
            </a:r>
            <a:r>
              <a:rPr sz="1800" b="1" spc="-120" dirty="0" smtClean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3D424E"/>
                </a:solidFill>
                <a:latin typeface="Tahoma"/>
                <a:cs typeface="Tahoma"/>
              </a:rPr>
              <a:t>П</a:t>
            </a:r>
            <a:r>
              <a:rPr sz="1800" b="1" spc="-229" dirty="0">
                <a:solidFill>
                  <a:srgbClr val="3D424E"/>
                </a:solidFill>
                <a:latin typeface="Tahoma"/>
                <a:cs typeface="Tahoma"/>
              </a:rPr>
              <a:t>О</a:t>
            </a:r>
            <a:r>
              <a:rPr sz="1800" b="1" spc="-90" dirty="0">
                <a:solidFill>
                  <a:srgbClr val="3D424E"/>
                </a:solidFill>
                <a:latin typeface="Tahoma"/>
                <a:cs typeface="Tahoma"/>
              </a:rPr>
              <a:t>С</a:t>
            </a:r>
            <a:r>
              <a:rPr sz="1800" b="1" spc="-20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1800" b="1" spc="-165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sz="1800" b="1" spc="-20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1800" b="1" spc="-145" dirty="0">
                <a:solidFill>
                  <a:srgbClr val="3D424E"/>
                </a:solidFill>
                <a:latin typeface="Tahoma"/>
                <a:cs typeface="Tahoma"/>
              </a:rPr>
              <a:t>Н</a:t>
            </a:r>
            <a:r>
              <a:rPr sz="1800" b="1" spc="-125" dirty="0">
                <a:solidFill>
                  <a:srgbClr val="3D424E"/>
                </a:solidFill>
                <a:latin typeface="Tahoma"/>
                <a:cs typeface="Tahoma"/>
              </a:rPr>
              <a:t>И</a:t>
            </a:r>
            <a:r>
              <a:rPr sz="1800" b="1" spc="-120" dirty="0">
                <a:solidFill>
                  <a:srgbClr val="3D424E"/>
                </a:solidFill>
                <a:latin typeface="Tahoma"/>
                <a:cs typeface="Tahoma"/>
              </a:rPr>
              <a:t>Я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" y="1730375"/>
            <a:ext cx="4616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225" dirty="0" smtClean="0">
                <a:solidFill>
                  <a:srgbClr val="E62D26"/>
                </a:solidFill>
                <a:latin typeface="Tahoma"/>
                <a:cs typeface="Tahoma"/>
              </a:rPr>
              <a:t>5</a:t>
            </a:r>
            <a:r>
              <a:rPr lang="ru-RU" sz="2400" b="1" spc="-150" dirty="0" smtClean="0">
                <a:solidFill>
                  <a:srgbClr val="E62D26"/>
                </a:solidFill>
                <a:latin typeface="Tahoma"/>
                <a:cs typeface="Tahoma"/>
              </a:rPr>
              <a:t> </a:t>
            </a:r>
            <a:r>
              <a:rPr lang="ru-RU" b="1" spc="-140" dirty="0">
                <a:solidFill>
                  <a:srgbClr val="3D424E"/>
                </a:solidFill>
                <a:latin typeface="Tahoma"/>
                <a:cs typeface="Tahoma"/>
              </a:rPr>
              <a:t>м</a:t>
            </a:r>
            <a:r>
              <a:rPr lang="ru-RU" b="1" spc="-150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lang="ru-RU" b="1" spc="-140" dirty="0">
                <a:solidFill>
                  <a:srgbClr val="3D424E"/>
                </a:solidFill>
                <a:latin typeface="Tahoma"/>
                <a:cs typeface="Tahoma"/>
              </a:rPr>
              <a:t>н</a:t>
            </a:r>
            <a:r>
              <a:rPr lang="ru-RU" b="1" spc="-135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b="1" spc="-125" dirty="0">
                <a:solidFill>
                  <a:srgbClr val="3D424E"/>
                </a:solidFill>
                <a:latin typeface="Tahoma"/>
                <a:cs typeface="Tahoma"/>
              </a:rPr>
              <a:t>р</a:t>
            </a:r>
            <a:r>
              <a:rPr lang="ru-RU" b="1" spc="-150" dirty="0">
                <a:solidFill>
                  <a:srgbClr val="3D424E"/>
                </a:solidFill>
                <a:latin typeface="Tahoma"/>
                <a:cs typeface="Tahoma"/>
              </a:rPr>
              <a:t>уб</a:t>
            </a:r>
            <a:r>
              <a:rPr lang="ru-RU" b="1" spc="-155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lang="ru-RU" b="1" spc="-105" dirty="0">
                <a:solidFill>
                  <a:srgbClr val="3D424E"/>
                </a:solidFill>
                <a:latin typeface="Tahoma"/>
                <a:cs typeface="Tahoma"/>
              </a:rPr>
              <a:t>ей</a:t>
            </a:r>
            <a:endParaRPr lang="ru-RU" dirty="0">
              <a:latin typeface="Tahoma"/>
              <a:cs typeface="Tahoma"/>
            </a:endParaRP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9135" y="1826970"/>
            <a:ext cx="4920678" cy="45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3375" y="990600"/>
            <a:ext cx="11534775" cy="0"/>
          </a:xfrm>
          <a:custGeom>
            <a:avLst/>
            <a:gdLst/>
            <a:ahLst/>
            <a:cxnLst/>
            <a:rect l="l" t="t" r="r" b="b"/>
            <a:pathLst>
              <a:path w="11534775">
                <a:moveTo>
                  <a:pt x="0" y="0"/>
                </a:moveTo>
                <a:lnTo>
                  <a:pt x="11534775" y="0"/>
                </a:lnTo>
              </a:path>
            </a:pathLst>
          </a:custGeom>
          <a:ln w="28575">
            <a:solidFill>
              <a:srgbClr val="BDD7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37" y="155575"/>
            <a:ext cx="841374" cy="742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9813" y="125412"/>
            <a:ext cx="687386" cy="78263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6865" y="1069720"/>
            <a:ext cx="1177315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190" dirty="0">
                <a:solidFill>
                  <a:srgbClr val="117893"/>
                </a:solidFill>
              </a:rPr>
              <a:t>5</a:t>
            </a:r>
            <a:r>
              <a:rPr sz="2000" spc="-130" dirty="0" smtClean="0">
                <a:solidFill>
                  <a:srgbClr val="117893"/>
                </a:solidFill>
              </a:rPr>
              <a:t> </a:t>
            </a:r>
            <a:r>
              <a:rPr sz="2000" spc="-175" dirty="0">
                <a:solidFill>
                  <a:srgbClr val="117893"/>
                </a:solidFill>
              </a:rPr>
              <a:t>М</a:t>
            </a:r>
            <a:r>
              <a:rPr sz="2000" spc="-25" dirty="0">
                <a:solidFill>
                  <a:srgbClr val="117893"/>
                </a:solidFill>
              </a:rPr>
              <a:t>Е</a:t>
            </a:r>
            <a:r>
              <a:rPr sz="2000" spc="-90" dirty="0">
                <a:solidFill>
                  <a:srgbClr val="117893"/>
                </a:solidFill>
              </a:rPr>
              <a:t>СТ</a:t>
            </a:r>
            <a:r>
              <a:rPr sz="2000" spc="-245" dirty="0">
                <a:solidFill>
                  <a:srgbClr val="117893"/>
                </a:solidFill>
              </a:rPr>
              <a:t>О</a:t>
            </a:r>
            <a:r>
              <a:rPr sz="2000" spc="-55" dirty="0">
                <a:solidFill>
                  <a:srgbClr val="117893"/>
                </a:solidFill>
              </a:rPr>
              <a:t>.</a:t>
            </a:r>
            <a:r>
              <a:rPr sz="2000" spc="-140" dirty="0">
                <a:solidFill>
                  <a:srgbClr val="117893"/>
                </a:solidFill>
              </a:rPr>
              <a:t> </a:t>
            </a:r>
            <a:r>
              <a:rPr lang="ru-RU" sz="2000" spc="-165" dirty="0" smtClean="0">
                <a:solidFill>
                  <a:srgbClr val="3D424E"/>
                </a:solidFill>
              </a:rPr>
              <a:t>ЧЕЛЯБИНСКАЯ</a:t>
            </a:r>
            <a:r>
              <a:rPr sz="2000" spc="-165" dirty="0" smtClean="0">
                <a:solidFill>
                  <a:srgbClr val="3D424E"/>
                </a:solidFill>
              </a:rPr>
              <a:t> </a:t>
            </a:r>
            <a:r>
              <a:rPr sz="2000" spc="-160" dirty="0">
                <a:solidFill>
                  <a:srgbClr val="3D424E"/>
                </a:solidFill>
              </a:rPr>
              <a:t>О</a:t>
            </a:r>
            <a:r>
              <a:rPr sz="2000" spc="-155" dirty="0">
                <a:solidFill>
                  <a:srgbClr val="3D424E"/>
                </a:solidFill>
              </a:rPr>
              <a:t>Б</a:t>
            </a:r>
            <a:r>
              <a:rPr sz="2000" spc="-110" dirty="0">
                <a:solidFill>
                  <a:srgbClr val="3D424E"/>
                </a:solidFill>
              </a:rPr>
              <a:t>ЛАС</a:t>
            </a:r>
            <a:r>
              <a:rPr sz="2000" spc="-105" dirty="0">
                <a:solidFill>
                  <a:srgbClr val="3D424E"/>
                </a:solidFill>
              </a:rPr>
              <a:t>Т</a:t>
            </a:r>
            <a:r>
              <a:rPr sz="2000" spc="-110" dirty="0">
                <a:solidFill>
                  <a:srgbClr val="3D424E"/>
                </a:solidFill>
              </a:rPr>
              <a:t>Ь</a:t>
            </a:r>
            <a:r>
              <a:rPr sz="2000" spc="-70" dirty="0">
                <a:solidFill>
                  <a:srgbClr val="3D424E"/>
                </a:solidFill>
              </a:rPr>
              <a:t>,</a:t>
            </a:r>
            <a:r>
              <a:rPr sz="2000" spc="-150" dirty="0">
                <a:solidFill>
                  <a:srgbClr val="3D424E"/>
                </a:solidFill>
              </a:rPr>
              <a:t> </a:t>
            </a:r>
            <a:r>
              <a:rPr lang="ru-RU" sz="2000" spc="-80" dirty="0" smtClean="0">
                <a:solidFill>
                  <a:srgbClr val="3D424E"/>
                </a:solidFill>
              </a:rPr>
              <a:t>ДОЛГОДЕРЕВЕНСКОЕ</a:t>
            </a:r>
            <a:endParaRPr sz="2000" dirty="0"/>
          </a:p>
          <a:p>
            <a:pPr marL="12700">
              <a:lnSpc>
                <a:spcPct val="100000"/>
              </a:lnSpc>
            </a:pPr>
            <a:r>
              <a:rPr lang="ru-RU" sz="1600" spc="-125" dirty="0" smtClean="0">
                <a:solidFill>
                  <a:srgbClr val="117893"/>
                </a:solidFill>
              </a:rPr>
              <a:t>Модернизация системы уличного освещения на условиях </a:t>
            </a:r>
            <a:r>
              <a:rPr lang="ru-RU" sz="1600" spc="-125" dirty="0" err="1" smtClean="0">
                <a:solidFill>
                  <a:srgbClr val="117893"/>
                </a:solidFill>
              </a:rPr>
              <a:t>энергосервисного</a:t>
            </a:r>
            <a:r>
              <a:rPr lang="ru-RU" sz="1600" spc="-125" dirty="0" smtClean="0">
                <a:solidFill>
                  <a:srgbClr val="117893"/>
                </a:solidFill>
              </a:rPr>
              <a:t> контракта без привлечения бюджетных средств</a:t>
            </a:r>
            <a:endParaRPr sz="1600" dirty="0"/>
          </a:p>
        </p:txBody>
      </p:sp>
      <p:grpSp>
        <p:nvGrpSpPr>
          <p:cNvPr id="7" name="object 7"/>
          <p:cNvGrpSpPr/>
          <p:nvPr/>
        </p:nvGrpSpPr>
        <p:grpSpPr>
          <a:xfrm>
            <a:off x="306324" y="1730375"/>
            <a:ext cx="5902960" cy="4784725"/>
            <a:chOff x="306324" y="1730375"/>
            <a:chExt cx="5902960" cy="4784725"/>
          </a:xfrm>
        </p:grpSpPr>
        <p:sp>
          <p:nvSpPr>
            <p:cNvPr id="8" name="object 8"/>
            <p:cNvSpPr/>
            <p:nvPr/>
          </p:nvSpPr>
          <p:spPr>
            <a:xfrm>
              <a:off x="3457575" y="1730375"/>
              <a:ext cx="2751455" cy="4784725"/>
            </a:xfrm>
            <a:custGeom>
              <a:avLst/>
              <a:gdLst/>
              <a:ahLst/>
              <a:cxnLst/>
              <a:rect l="l" t="t" r="r" b="b"/>
              <a:pathLst>
                <a:path w="2751454" h="4784725">
                  <a:moveTo>
                    <a:pt x="2751137" y="0"/>
                  </a:moveTo>
                  <a:lnTo>
                    <a:pt x="0" y="0"/>
                  </a:lnTo>
                  <a:lnTo>
                    <a:pt x="0" y="4784725"/>
                  </a:lnTo>
                  <a:lnTo>
                    <a:pt x="2751137" y="4784725"/>
                  </a:lnTo>
                  <a:lnTo>
                    <a:pt x="2751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324" y="1744980"/>
              <a:ext cx="5425439" cy="47594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2900" y="1781175"/>
              <a:ext cx="5299075" cy="4634230"/>
            </a:xfrm>
            <a:custGeom>
              <a:avLst/>
              <a:gdLst/>
              <a:ahLst/>
              <a:cxnLst/>
              <a:rect l="l" t="t" r="r" b="b"/>
              <a:pathLst>
                <a:path w="5299075" h="4634230">
                  <a:moveTo>
                    <a:pt x="0" y="0"/>
                  </a:moveTo>
                  <a:lnTo>
                    <a:pt x="5299075" y="0"/>
                  </a:lnTo>
                  <a:lnTo>
                    <a:pt x="5299075" y="4633912"/>
                  </a:lnTo>
                  <a:lnTo>
                    <a:pt x="0" y="463391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2055" y="2067879"/>
            <a:ext cx="5133976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algn="just"/>
            <a:endParaRPr lang="ru-RU" sz="1400" spc="35" dirty="0" smtClean="0">
              <a:solidFill>
                <a:srgbClr val="3D424E"/>
              </a:solidFill>
              <a:latin typeface="Tahoma"/>
              <a:cs typeface="Tahoma"/>
            </a:endParaRPr>
          </a:p>
          <a:p>
            <a:pPr algn="just"/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Внедрение </a:t>
            </a:r>
            <a:r>
              <a:rPr lang="ru-RU" sz="1400" spc="35" dirty="0" err="1">
                <a:solidFill>
                  <a:srgbClr val="3D424E"/>
                </a:solidFill>
                <a:latin typeface="Tahoma"/>
                <a:cs typeface="Tahoma"/>
              </a:rPr>
              <a:t>энергоэффективных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 технологий при организации наружного освещения: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Размер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экономии электроэнергии не менее 4 млн.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кВт/час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Отсутствие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расходов на эксплуатацию системы уличного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освещения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Управление освещением на улицах через </a:t>
            </a:r>
            <a:r>
              <a:rPr lang="en-US" sz="1400" spc="35" dirty="0" smtClean="0">
                <a:solidFill>
                  <a:srgbClr val="3D424E"/>
                </a:solidFill>
                <a:latin typeface="Tahoma"/>
                <a:cs typeface="Tahoma"/>
              </a:rPr>
              <a:t>web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-интерфейс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Улучшение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качества жизни населения в связи с увеличением уровня освещенности города и улучшения качества светового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потока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Автоматизированный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сбор данных о потреблении электрической энергии по каждой линии </a:t>
            </a: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освещения</a:t>
            </a:r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35" dirty="0" smtClean="0">
                <a:solidFill>
                  <a:srgbClr val="3D424E"/>
                </a:solidFill>
                <a:latin typeface="Tahoma"/>
                <a:cs typeface="Tahoma"/>
              </a:rPr>
              <a:t>Возможность </a:t>
            </a:r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оперативной диагностики и своевременного устранения неполадок и аварий сети уличного освещения в связи с использованием системы диспетчеризации.</a:t>
            </a:r>
          </a:p>
          <a:p>
            <a:pPr algn="just"/>
            <a:r>
              <a:rPr lang="ru-RU" sz="1400" spc="35" dirty="0">
                <a:solidFill>
                  <a:srgbClr val="3D424E"/>
                </a:solidFill>
                <a:latin typeface="Tahoma"/>
                <a:cs typeface="Tahoma"/>
              </a:rPr>
              <a:t>В будущем система позволит экономить муниципалитету до 86 % на оплате электроэнергии.</a:t>
            </a:r>
          </a:p>
          <a:p>
            <a:pPr marL="305435" lvl="0" algn="just"/>
            <a:endParaRPr lang="ru-RU" sz="1400" spc="3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305435" marR="334010" algn="just">
              <a:lnSpc>
                <a:spcPct val="100000"/>
              </a:lnSpc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68150" y="1684337"/>
            <a:ext cx="323850" cy="4733925"/>
          </a:xfrm>
          <a:custGeom>
            <a:avLst/>
            <a:gdLst/>
            <a:ahLst/>
            <a:cxnLst/>
            <a:rect l="l" t="t" r="r" b="b"/>
            <a:pathLst>
              <a:path w="323850" h="4733925">
                <a:moveTo>
                  <a:pt x="323850" y="0"/>
                </a:moveTo>
                <a:lnTo>
                  <a:pt x="0" y="0"/>
                </a:lnTo>
                <a:lnTo>
                  <a:pt x="0" y="4733925"/>
                </a:lnTo>
                <a:lnTo>
                  <a:pt x="323850" y="4733925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33374" y="1781175"/>
            <a:ext cx="5915026" cy="4633912"/>
            <a:chOff x="333374" y="1781175"/>
            <a:chExt cx="5915026" cy="4633912"/>
          </a:xfrm>
        </p:grpSpPr>
        <p:sp>
          <p:nvSpPr>
            <p:cNvPr id="14" name="object 14"/>
            <p:cNvSpPr/>
            <p:nvPr/>
          </p:nvSpPr>
          <p:spPr>
            <a:xfrm>
              <a:off x="333374" y="2209800"/>
              <a:ext cx="5299075" cy="0"/>
            </a:xfrm>
            <a:custGeom>
              <a:avLst/>
              <a:gdLst/>
              <a:ahLst/>
              <a:cxnLst/>
              <a:rect l="l" t="t" r="r" b="b"/>
              <a:pathLst>
                <a:path w="5299075">
                  <a:moveTo>
                    <a:pt x="0" y="0"/>
                  </a:moveTo>
                  <a:lnTo>
                    <a:pt x="5299075" y="0"/>
                  </a:lnTo>
                </a:path>
              </a:pathLst>
            </a:custGeom>
            <a:ln w="28575">
              <a:solidFill>
                <a:srgbClr val="E2F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0738" y="1781175"/>
              <a:ext cx="287662" cy="46339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80676" y="364807"/>
            <a:ext cx="70253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25" dirty="0" smtClean="0">
                <a:solidFill>
                  <a:srgbClr val="117893"/>
                </a:solidFill>
                <a:latin typeface="Tahoma"/>
                <a:cs typeface="Tahoma"/>
              </a:rPr>
              <a:t>I</a:t>
            </a:r>
            <a:r>
              <a:rPr lang="en-US" sz="1800" b="1" spc="-325" dirty="0" smtClean="0">
                <a:solidFill>
                  <a:srgbClr val="117893"/>
                </a:solidFill>
                <a:latin typeface="Tahoma"/>
                <a:cs typeface="Tahoma"/>
              </a:rPr>
              <a:t>I</a:t>
            </a:r>
            <a:r>
              <a:rPr sz="1800" b="1" spc="-120" dirty="0" smtClean="0">
                <a:solidFill>
                  <a:srgbClr val="117893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117893"/>
                </a:solidFill>
                <a:latin typeface="Tahoma"/>
                <a:cs typeface="Tahoma"/>
              </a:rPr>
              <a:t>К</a:t>
            </a:r>
            <a:r>
              <a:rPr sz="1800" b="1" spc="-95" dirty="0">
                <a:solidFill>
                  <a:srgbClr val="117893"/>
                </a:solidFill>
                <a:latin typeface="Tahoma"/>
                <a:cs typeface="Tahoma"/>
              </a:rPr>
              <a:t>А</a:t>
            </a:r>
            <a:r>
              <a:rPr sz="1800" b="1" spc="-75" dirty="0">
                <a:solidFill>
                  <a:srgbClr val="117893"/>
                </a:solidFill>
                <a:latin typeface="Tahoma"/>
                <a:cs typeface="Tahoma"/>
              </a:rPr>
              <a:t>Т</a:t>
            </a:r>
            <a:r>
              <a:rPr sz="1800" b="1" spc="-20" dirty="0">
                <a:solidFill>
                  <a:srgbClr val="117893"/>
                </a:solidFill>
                <a:latin typeface="Tahoma"/>
                <a:cs typeface="Tahoma"/>
              </a:rPr>
              <a:t>Е</a:t>
            </a:r>
            <a:r>
              <a:rPr sz="1800" b="1" spc="-105" dirty="0">
                <a:solidFill>
                  <a:srgbClr val="117893"/>
                </a:solidFill>
                <a:latin typeface="Tahoma"/>
                <a:cs typeface="Tahoma"/>
              </a:rPr>
              <a:t>Г</a:t>
            </a:r>
            <a:r>
              <a:rPr sz="1800" b="1" spc="-140" dirty="0">
                <a:solidFill>
                  <a:srgbClr val="117893"/>
                </a:solidFill>
                <a:latin typeface="Tahoma"/>
                <a:cs typeface="Tahoma"/>
              </a:rPr>
              <a:t>О</a:t>
            </a:r>
            <a:r>
              <a:rPr sz="1800" b="1" spc="-90" dirty="0">
                <a:solidFill>
                  <a:srgbClr val="117893"/>
                </a:solidFill>
                <a:latin typeface="Tahoma"/>
                <a:cs typeface="Tahoma"/>
              </a:rPr>
              <a:t>Р</a:t>
            </a:r>
            <a:r>
              <a:rPr sz="1800" b="1" spc="-100" dirty="0">
                <a:solidFill>
                  <a:srgbClr val="117893"/>
                </a:solidFill>
                <a:latin typeface="Tahoma"/>
                <a:cs typeface="Tahoma"/>
              </a:rPr>
              <a:t>И</a:t>
            </a:r>
            <a:r>
              <a:rPr sz="1800" b="1" spc="-130" dirty="0">
                <a:solidFill>
                  <a:srgbClr val="117893"/>
                </a:solidFill>
                <a:latin typeface="Tahoma"/>
                <a:cs typeface="Tahoma"/>
              </a:rPr>
              <a:t>Я</a:t>
            </a:r>
            <a:r>
              <a:rPr sz="1800" b="1" spc="-100" dirty="0">
                <a:solidFill>
                  <a:srgbClr val="117893"/>
                </a:solidFill>
                <a:latin typeface="Tahoma"/>
                <a:cs typeface="Tahoma"/>
              </a:rPr>
              <a:t>:</a:t>
            </a:r>
            <a:r>
              <a:rPr sz="1800" b="1" spc="-125" dirty="0">
                <a:solidFill>
                  <a:srgbClr val="117893"/>
                </a:solidFill>
                <a:latin typeface="Tahoma"/>
                <a:cs typeface="Tahoma"/>
              </a:rPr>
              <a:t> </a:t>
            </a:r>
            <a:r>
              <a:rPr lang="ru-RU" sz="1800" b="1" spc="-105" dirty="0" smtClean="0">
                <a:solidFill>
                  <a:srgbClr val="3D424E"/>
                </a:solidFill>
                <a:latin typeface="Tahoma"/>
                <a:cs typeface="Tahoma"/>
              </a:rPr>
              <a:t>СЕЛЬСКИЕ </a:t>
            </a:r>
            <a:r>
              <a:rPr sz="1800" b="1" spc="-145" dirty="0" smtClean="0">
                <a:solidFill>
                  <a:srgbClr val="3D424E"/>
                </a:solidFill>
                <a:latin typeface="Tahoma"/>
                <a:cs typeface="Tahoma"/>
              </a:rPr>
              <a:t>П</a:t>
            </a:r>
            <a:r>
              <a:rPr sz="1800" b="1" spc="-229" dirty="0" smtClean="0">
                <a:solidFill>
                  <a:srgbClr val="3D424E"/>
                </a:solidFill>
                <a:latin typeface="Tahoma"/>
                <a:cs typeface="Tahoma"/>
              </a:rPr>
              <a:t>О</a:t>
            </a:r>
            <a:r>
              <a:rPr sz="1800" b="1" spc="-90" dirty="0" smtClean="0">
                <a:solidFill>
                  <a:srgbClr val="3D424E"/>
                </a:solidFill>
                <a:latin typeface="Tahoma"/>
                <a:cs typeface="Tahoma"/>
              </a:rPr>
              <a:t>С</a:t>
            </a:r>
            <a:r>
              <a:rPr sz="1800" b="1" spc="-20" dirty="0" smtClean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1800" b="1" spc="-165" dirty="0" smtClean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sz="1800" b="1" spc="-20" dirty="0" smtClean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1800" b="1" spc="-145" dirty="0" smtClean="0">
                <a:solidFill>
                  <a:srgbClr val="3D424E"/>
                </a:solidFill>
                <a:latin typeface="Tahoma"/>
                <a:cs typeface="Tahoma"/>
              </a:rPr>
              <a:t>Н</a:t>
            </a:r>
            <a:r>
              <a:rPr sz="1800" b="1" spc="-125" dirty="0" smtClean="0">
                <a:solidFill>
                  <a:srgbClr val="3D424E"/>
                </a:solidFill>
                <a:latin typeface="Tahoma"/>
                <a:cs typeface="Tahoma"/>
              </a:rPr>
              <a:t>И</a:t>
            </a:r>
            <a:r>
              <a:rPr sz="1800" b="1" spc="-120" dirty="0" smtClean="0">
                <a:solidFill>
                  <a:srgbClr val="3D424E"/>
                </a:solidFill>
                <a:latin typeface="Tahoma"/>
                <a:cs typeface="Tahoma"/>
              </a:rPr>
              <a:t>Я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" y="1730375"/>
            <a:ext cx="4616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225" dirty="0" smtClean="0">
                <a:solidFill>
                  <a:srgbClr val="E62D26"/>
                </a:solidFill>
                <a:latin typeface="Tahoma"/>
                <a:cs typeface="Tahoma"/>
              </a:rPr>
              <a:t>3</a:t>
            </a:r>
            <a:r>
              <a:rPr lang="ru-RU" sz="2400" b="1" spc="-150" dirty="0" smtClean="0">
                <a:solidFill>
                  <a:srgbClr val="E62D26"/>
                </a:solidFill>
                <a:latin typeface="Tahoma"/>
                <a:cs typeface="Tahoma"/>
              </a:rPr>
              <a:t> </a:t>
            </a:r>
            <a:r>
              <a:rPr lang="ru-RU" b="1" spc="-140" dirty="0">
                <a:solidFill>
                  <a:srgbClr val="3D424E"/>
                </a:solidFill>
                <a:latin typeface="Tahoma"/>
                <a:cs typeface="Tahoma"/>
              </a:rPr>
              <a:t>м</a:t>
            </a:r>
            <a:r>
              <a:rPr lang="ru-RU" b="1" spc="-150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lang="ru-RU" b="1" spc="-140" dirty="0">
                <a:solidFill>
                  <a:srgbClr val="3D424E"/>
                </a:solidFill>
                <a:latin typeface="Tahoma"/>
                <a:cs typeface="Tahoma"/>
              </a:rPr>
              <a:t>н</a:t>
            </a:r>
            <a:r>
              <a:rPr lang="ru-RU" b="1" spc="-135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b="1" spc="-125" dirty="0">
                <a:solidFill>
                  <a:srgbClr val="3D424E"/>
                </a:solidFill>
                <a:latin typeface="Tahoma"/>
                <a:cs typeface="Tahoma"/>
              </a:rPr>
              <a:t>р</a:t>
            </a:r>
            <a:r>
              <a:rPr lang="ru-RU" b="1" spc="-150" dirty="0">
                <a:solidFill>
                  <a:srgbClr val="3D424E"/>
                </a:solidFill>
                <a:latin typeface="Tahoma"/>
                <a:cs typeface="Tahoma"/>
              </a:rPr>
              <a:t>уб</a:t>
            </a:r>
            <a:r>
              <a:rPr lang="ru-RU" b="1" spc="-155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lang="ru-RU" b="1" spc="-105" dirty="0">
                <a:solidFill>
                  <a:srgbClr val="3D424E"/>
                </a:solidFill>
                <a:latin typeface="Tahoma"/>
                <a:cs typeface="Tahoma"/>
              </a:rPr>
              <a:t>ей</a:t>
            </a:r>
            <a:endParaRPr lang="ru-RU" dirty="0">
              <a:latin typeface="Tahoma"/>
              <a:cs typeface="Tahoma"/>
            </a:endParaRP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2215" y="4965807"/>
            <a:ext cx="1736526" cy="14199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199" y="2176238"/>
            <a:ext cx="4572001" cy="27143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4999" y="4965807"/>
            <a:ext cx="2567675" cy="141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2360" y="3061969"/>
            <a:ext cx="4330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80" dirty="0"/>
              <a:t>С</a:t>
            </a:r>
            <a:r>
              <a:rPr spc="-195" dirty="0"/>
              <a:t>П</a:t>
            </a:r>
            <a:r>
              <a:rPr spc="-135" dirty="0"/>
              <a:t>А</a:t>
            </a:r>
            <a:r>
              <a:rPr spc="-204" dirty="0"/>
              <a:t>СИБ</a:t>
            </a:r>
            <a:r>
              <a:rPr spc="-210" dirty="0"/>
              <a:t>О</a:t>
            </a:r>
            <a:r>
              <a:rPr spc="-150" dirty="0"/>
              <a:t> </a:t>
            </a:r>
            <a:r>
              <a:rPr spc="-95" dirty="0"/>
              <a:t>З</a:t>
            </a:r>
            <a:r>
              <a:rPr spc="-135" dirty="0"/>
              <a:t>А</a:t>
            </a:r>
            <a:r>
              <a:rPr spc="-160" dirty="0"/>
              <a:t> </a:t>
            </a:r>
            <a:r>
              <a:rPr spc="-90" dirty="0"/>
              <a:t>В</a:t>
            </a:r>
            <a:r>
              <a:rPr spc="-225" dirty="0"/>
              <a:t>Н</a:t>
            </a:r>
            <a:r>
              <a:rPr spc="-210" dirty="0"/>
              <a:t>И</a:t>
            </a:r>
            <a:r>
              <a:rPr spc="-235" dirty="0"/>
              <a:t>М</a:t>
            </a:r>
            <a:r>
              <a:rPr spc="-135" dirty="0"/>
              <a:t>А</a:t>
            </a:r>
            <a:r>
              <a:rPr spc="-225" dirty="0"/>
              <a:t>Н</a:t>
            </a:r>
            <a:r>
              <a:rPr spc="-140" dirty="0"/>
              <a:t>И</a:t>
            </a:r>
            <a:r>
              <a:rPr spc="-105" dirty="0"/>
              <a:t>Е</a:t>
            </a:r>
            <a:r>
              <a:rPr spc="10" dirty="0"/>
              <a:t>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4688" y="292100"/>
            <a:ext cx="984249" cy="104457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8387080" cy="6858000"/>
            <a:chOff x="0" y="0"/>
            <a:chExt cx="838708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600" y="249237"/>
              <a:ext cx="1239837" cy="10953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8386762" cy="68579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4725" y="2389187"/>
            <a:ext cx="9227185" cy="1739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170" dirty="0">
                <a:solidFill>
                  <a:srgbClr val="FFFFFF"/>
                </a:solidFill>
                <a:latin typeface="Verdana"/>
                <a:cs typeface="Verdana"/>
              </a:rPr>
              <a:t>НОМИНАЦИЯ</a:t>
            </a:r>
            <a:endParaRPr sz="2800">
              <a:latin typeface="Verdana"/>
              <a:cs typeface="Verdana"/>
            </a:endParaRPr>
          </a:p>
          <a:p>
            <a:pPr marL="12700" marR="5080" indent="-3175" algn="ctr">
              <a:lnSpc>
                <a:spcPct val="100000"/>
              </a:lnSpc>
              <a:spcBef>
                <a:spcPts val="60"/>
              </a:spcBef>
            </a:pPr>
            <a:r>
              <a:rPr sz="2800" b="1" spc="-185" dirty="0">
                <a:solidFill>
                  <a:srgbClr val="FFFFFF"/>
                </a:solidFill>
                <a:latin typeface="Tahoma"/>
                <a:cs typeface="Tahoma"/>
              </a:rPr>
              <a:t>«МОДЕРНИЗАЦИЯ</a:t>
            </a:r>
            <a:r>
              <a:rPr sz="28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210" dirty="0">
                <a:solidFill>
                  <a:srgbClr val="FFFFFF"/>
                </a:solidFill>
                <a:latin typeface="Tahoma"/>
                <a:cs typeface="Tahoma"/>
              </a:rPr>
              <a:t>ГОРОДСКОГО</a:t>
            </a:r>
            <a:r>
              <a:rPr sz="28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75" dirty="0">
                <a:solidFill>
                  <a:srgbClr val="FFFFFF"/>
                </a:solidFill>
                <a:latin typeface="Tahoma"/>
                <a:cs typeface="Tahoma"/>
              </a:rPr>
              <a:t>ХОЗЯЙСТВА </a:t>
            </a:r>
            <a:r>
              <a:rPr sz="28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80" dirty="0">
                <a:solidFill>
                  <a:srgbClr val="FFFFFF"/>
                </a:solidFill>
                <a:latin typeface="Tahoma"/>
                <a:cs typeface="Tahoma"/>
              </a:rPr>
              <a:t>ПОСРЕДСТВОМ</a:t>
            </a:r>
            <a:r>
              <a:rPr sz="28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45" dirty="0">
                <a:solidFill>
                  <a:srgbClr val="FFFFFF"/>
                </a:solidFill>
                <a:latin typeface="Tahoma"/>
                <a:cs typeface="Tahoma"/>
              </a:rPr>
              <a:t>ВНЕДРЕНИЯ</a:t>
            </a:r>
            <a:r>
              <a:rPr sz="28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95" dirty="0">
                <a:solidFill>
                  <a:srgbClr val="FFFFFF"/>
                </a:solidFill>
                <a:latin typeface="Tahoma"/>
                <a:cs typeface="Tahoma"/>
              </a:rPr>
              <a:t>ЦИФРОВЫХ</a:t>
            </a:r>
            <a:r>
              <a:rPr sz="280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200" dirty="0">
                <a:solidFill>
                  <a:srgbClr val="FFFFFF"/>
                </a:solidFill>
                <a:latin typeface="Tahoma"/>
                <a:cs typeface="Tahoma"/>
              </a:rPr>
              <a:t>ТЕХНОЛОГИЙ </a:t>
            </a:r>
            <a:r>
              <a:rPr sz="2800" b="1" spc="-8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2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8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22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800" b="1" spc="-26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800" b="1" spc="-1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800" b="1" spc="-150" dirty="0">
                <a:solidFill>
                  <a:srgbClr val="FFFFFF"/>
                </a:solidFill>
                <a:latin typeface="Tahoma"/>
                <a:cs typeface="Tahoma"/>
              </a:rPr>
              <a:t>ТФ</a:t>
            </a:r>
            <a:r>
              <a:rPr sz="2800" b="1" spc="-24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800" b="1" spc="-21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800" b="1" spc="-165" dirty="0">
                <a:solidFill>
                  <a:srgbClr val="FFFFFF"/>
                </a:solidFill>
                <a:latin typeface="Tahoma"/>
                <a:cs typeface="Tahoma"/>
              </a:rPr>
              <a:t>МЕН</a:t>
            </a:r>
            <a:r>
              <a:rPr sz="2800" b="1" spc="-2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800" b="1" spc="-215" dirty="0">
                <a:solidFill>
                  <a:srgbClr val="FFFFFF"/>
                </a:solidFill>
                <a:latin typeface="Tahoma"/>
                <a:cs typeface="Tahoma"/>
              </a:rPr>
              <a:t>ЫХ</a:t>
            </a:r>
            <a:r>
              <a:rPr sz="28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9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800" b="1" spc="-1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800" b="1" spc="-210" dirty="0">
                <a:solidFill>
                  <a:srgbClr val="FFFFFF"/>
                </a:solidFill>
                <a:latin typeface="Tahoma"/>
                <a:cs typeface="Tahoma"/>
              </a:rPr>
              <a:t>Ш</a:t>
            </a:r>
            <a:r>
              <a:rPr sz="2800" b="1" spc="-130" dirty="0">
                <a:solidFill>
                  <a:srgbClr val="FFFFFF"/>
                </a:solidFill>
                <a:latin typeface="Tahoma"/>
                <a:cs typeface="Tahoma"/>
              </a:rPr>
              <a:t>ЕН</a:t>
            </a:r>
            <a:r>
              <a:rPr sz="2800" b="1" spc="-21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800" b="1" spc="-20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800" b="1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34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2800" b="1" spc="-254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800" b="1" spc="-229" dirty="0">
                <a:solidFill>
                  <a:srgbClr val="FFFFFF"/>
                </a:solidFill>
                <a:latin typeface="Tahoma"/>
                <a:cs typeface="Tahoma"/>
              </a:rPr>
              <a:t>МН</a:t>
            </a:r>
            <a:r>
              <a:rPr sz="2800" b="1" spc="-195" dirty="0">
                <a:solidFill>
                  <a:srgbClr val="FFFFFF"/>
                </a:solidFill>
                <a:latin typeface="Tahoma"/>
                <a:cs typeface="Tahoma"/>
              </a:rPr>
              <a:t>ЫЙ</a:t>
            </a:r>
            <a:r>
              <a:rPr sz="2800" b="1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2800" b="1" spc="-24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800" b="1" spc="-21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800" b="1" spc="-27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800" b="1" spc="-27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800" b="1" spc="-34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2800" b="1" spc="-215" dirty="0">
                <a:solidFill>
                  <a:srgbClr val="FFFFFF"/>
                </a:solidFill>
                <a:latin typeface="Tahoma"/>
                <a:cs typeface="Tahoma"/>
              </a:rPr>
              <a:t>»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600" y="249237"/>
            <a:ext cx="1239837" cy="109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1657" y="178529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8039" y="0"/>
                </a:moveTo>
                <a:lnTo>
                  <a:pt x="0" y="33578"/>
                </a:lnTo>
                <a:lnTo>
                  <a:pt x="27330" y="36931"/>
                </a:lnTo>
                <a:lnTo>
                  <a:pt x="36969" y="6718"/>
                </a:lnTo>
                <a:lnTo>
                  <a:pt x="803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34766" y="4584025"/>
            <a:ext cx="46990" cy="55880"/>
          </a:xfrm>
          <a:custGeom>
            <a:avLst/>
            <a:gdLst/>
            <a:ahLst/>
            <a:cxnLst/>
            <a:rect l="l" t="t" r="r" b="b"/>
            <a:pathLst>
              <a:path w="46990" h="55879">
                <a:moveTo>
                  <a:pt x="27317" y="0"/>
                </a:moveTo>
                <a:lnTo>
                  <a:pt x="12852" y="0"/>
                </a:lnTo>
                <a:lnTo>
                  <a:pt x="0" y="25184"/>
                </a:lnTo>
                <a:lnTo>
                  <a:pt x="22491" y="55410"/>
                </a:lnTo>
                <a:lnTo>
                  <a:pt x="46596" y="28536"/>
                </a:lnTo>
                <a:lnTo>
                  <a:pt x="2731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57255" y="4708270"/>
            <a:ext cx="62865" cy="154940"/>
          </a:xfrm>
          <a:custGeom>
            <a:avLst/>
            <a:gdLst/>
            <a:ahLst/>
            <a:cxnLst/>
            <a:rect l="l" t="t" r="r" b="b"/>
            <a:pathLst>
              <a:path w="62865" h="154939">
                <a:moveTo>
                  <a:pt x="33756" y="3352"/>
                </a:moveTo>
                <a:lnTo>
                  <a:pt x="8039" y="0"/>
                </a:lnTo>
                <a:lnTo>
                  <a:pt x="0" y="26860"/>
                </a:lnTo>
                <a:lnTo>
                  <a:pt x="11252" y="48691"/>
                </a:lnTo>
                <a:lnTo>
                  <a:pt x="30543" y="41973"/>
                </a:lnTo>
                <a:lnTo>
                  <a:pt x="33756" y="3352"/>
                </a:lnTo>
                <a:close/>
              </a:path>
              <a:path w="62865" h="154939">
                <a:moveTo>
                  <a:pt x="62674" y="141020"/>
                </a:moveTo>
                <a:lnTo>
                  <a:pt x="46609" y="94018"/>
                </a:lnTo>
                <a:lnTo>
                  <a:pt x="17678" y="88976"/>
                </a:lnTo>
                <a:lnTo>
                  <a:pt x="0" y="110807"/>
                </a:lnTo>
                <a:lnTo>
                  <a:pt x="14465" y="154457"/>
                </a:lnTo>
                <a:lnTo>
                  <a:pt x="62674" y="14102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28329" y="4983604"/>
            <a:ext cx="50165" cy="156210"/>
          </a:xfrm>
          <a:custGeom>
            <a:avLst/>
            <a:gdLst/>
            <a:ahLst/>
            <a:cxnLst/>
            <a:rect l="l" t="t" r="r" b="b"/>
            <a:pathLst>
              <a:path w="50165" h="156210">
                <a:moveTo>
                  <a:pt x="22504" y="0"/>
                </a:moveTo>
                <a:lnTo>
                  <a:pt x="0" y="25184"/>
                </a:lnTo>
                <a:lnTo>
                  <a:pt x="6438" y="130949"/>
                </a:lnTo>
                <a:lnTo>
                  <a:pt x="9652" y="156133"/>
                </a:lnTo>
                <a:lnTo>
                  <a:pt x="33756" y="156133"/>
                </a:lnTo>
                <a:lnTo>
                  <a:pt x="49822" y="94018"/>
                </a:lnTo>
                <a:lnTo>
                  <a:pt x="43395" y="31902"/>
                </a:lnTo>
                <a:lnTo>
                  <a:pt x="22504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46374" y="5188430"/>
            <a:ext cx="75526" cy="22665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0990125" y="5463769"/>
            <a:ext cx="56515" cy="151130"/>
          </a:xfrm>
          <a:custGeom>
            <a:avLst/>
            <a:gdLst/>
            <a:ahLst/>
            <a:cxnLst/>
            <a:rect l="l" t="t" r="r" b="b"/>
            <a:pathLst>
              <a:path w="56515" h="151129">
                <a:moveTo>
                  <a:pt x="38569" y="0"/>
                </a:moveTo>
                <a:lnTo>
                  <a:pt x="12852" y="13436"/>
                </a:lnTo>
                <a:lnTo>
                  <a:pt x="0" y="26860"/>
                </a:lnTo>
                <a:lnTo>
                  <a:pt x="16065" y="65481"/>
                </a:lnTo>
                <a:lnTo>
                  <a:pt x="12852" y="117525"/>
                </a:lnTo>
                <a:lnTo>
                  <a:pt x="25717" y="151104"/>
                </a:lnTo>
                <a:lnTo>
                  <a:pt x="38569" y="147739"/>
                </a:lnTo>
                <a:lnTo>
                  <a:pt x="38569" y="52044"/>
                </a:lnTo>
                <a:lnTo>
                  <a:pt x="53035" y="33578"/>
                </a:lnTo>
                <a:lnTo>
                  <a:pt x="56248" y="10071"/>
                </a:lnTo>
                <a:lnTo>
                  <a:pt x="3856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19087" y="125412"/>
            <a:ext cx="11568430" cy="6445250"/>
            <a:chOff x="319087" y="125412"/>
            <a:chExt cx="11568430" cy="6445250"/>
          </a:xfrm>
        </p:grpSpPr>
        <p:sp>
          <p:nvSpPr>
            <p:cNvPr id="9" name="object 9"/>
            <p:cNvSpPr/>
            <p:nvPr/>
          </p:nvSpPr>
          <p:spPr>
            <a:xfrm>
              <a:off x="11102625" y="5480559"/>
              <a:ext cx="35560" cy="59055"/>
            </a:xfrm>
            <a:custGeom>
              <a:avLst/>
              <a:gdLst/>
              <a:ahLst/>
              <a:cxnLst/>
              <a:rect l="l" t="t" r="r" b="b"/>
              <a:pathLst>
                <a:path w="35559" h="59054">
                  <a:moveTo>
                    <a:pt x="16065" y="0"/>
                  </a:moveTo>
                  <a:lnTo>
                    <a:pt x="0" y="16789"/>
                  </a:lnTo>
                  <a:lnTo>
                    <a:pt x="3213" y="38620"/>
                  </a:lnTo>
                  <a:lnTo>
                    <a:pt x="9639" y="58762"/>
                  </a:lnTo>
                  <a:lnTo>
                    <a:pt x="35344" y="48691"/>
                  </a:lnTo>
                  <a:lnTo>
                    <a:pt x="28917" y="20142"/>
                  </a:lnTo>
                  <a:lnTo>
                    <a:pt x="1606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352" y="860217"/>
              <a:ext cx="10304619" cy="570994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63718" y="1488134"/>
              <a:ext cx="310515" cy="311150"/>
            </a:xfrm>
            <a:custGeom>
              <a:avLst/>
              <a:gdLst/>
              <a:ahLst/>
              <a:cxnLst/>
              <a:rect l="l" t="t" r="r" b="b"/>
              <a:pathLst>
                <a:path w="310514" h="311150">
                  <a:moveTo>
                    <a:pt x="46609" y="209854"/>
                  </a:moveTo>
                  <a:lnTo>
                    <a:pt x="35356" y="189712"/>
                  </a:lnTo>
                  <a:lnTo>
                    <a:pt x="12852" y="196430"/>
                  </a:lnTo>
                  <a:lnTo>
                    <a:pt x="0" y="219938"/>
                  </a:lnTo>
                  <a:lnTo>
                    <a:pt x="22504" y="238404"/>
                  </a:lnTo>
                  <a:lnTo>
                    <a:pt x="46609" y="209854"/>
                  </a:lnTo>
                  <a:close/>
                </a:path>
                <a:path w="310514" h="311150">
                  <a:moveTo>
                    <a:pt x="94830" y="196430"/>
                  </a:moveTo>
                  <a:lnTo>
                    <a:pt x="75539" y="189712"/>
                  </a:lnTo>
                  <a:lnTo>
                    <a:pt x="46609" y="235038"/>
                  </a:lnTo>
                  <a:lnTo>
                    <a:pt x="62687" y="248475"/>
                  </a:lnTo>
                  <a:lnTo>
                    <a:pt x="88392" y="231686"/>
                  </a:lnTo>
                  <a:lnTo>
                    <a:pt x="94830" y="196430"/>
                  </a:lnTo>
                  <a:close/>
                </a:path>
                <a:path w="310514" h="311150">
                  <a:moveTo>
                    <a:pt x="99644" y="293814"/>
                  </a:moveTo>
                  <a:lnTo>
                    <a:pt x="88392" y="271983"/>
                  </a:lnTo>
                  <a:lnTo>
                    <a:pt x="72326" y="290449"/>
                  </a:lnTo>
                  <a:lnTo>
                    <a:pt x="88392" y="310603"/>
                  </a:lnTo>
                  <a:lnTo>
                    <a:pt x="99644" y="293814"/>
                  </a:lnTo>
                  <a:close/>
                </a:path>
                <a:path w="310514" h="311150">
                  <a:moveTo>
                    <a:pt x="128574" y="114160"/>
                  </a:moveTo>
                  <a:lnTo>
                    <a:pt x="75539" y="72186"/>
                  </a:lnTo>
                  <a:lnTo>
                    <a:pt x="38582" y="100723"/>
                  </a:lnTo>
                  <a:lnTo>
                    <a:pt x="72326" y="141020"/>
                  </a:lnTo>
                  <a:lnTo>
                    <a:pt x="122148" y="156133"/>
                  </a:lnTo>
                  <a:lnTo>
                    <a:pt x="128574" y="114160"/>
                  </a:lnTo>
                  <a:close/>
                </a:path>
                <a:path w="310514" h="311150">
                  <a:moveTo>
                    <a:pt x="171958" y="58762"/>
                  </a:moveTo>
                  <a:lnTo>
                    <a:pt x="157492" y="28536"/>
                  </a:lnTo>
                  <a:lnTo>
                    <a:pt x="125349" y="45326"/>
                  </a:lnTo>
                  <a:lnTo>
                    <a:pt x="131775" y="65468"/>
                  </a:lnTo>
                  <a:lnTo>
                    <a:pt x="159105" y="85623"/>
                  </a:lnTo>
                  <a:lnTo>
                    <a:pt x="171958" y="58762"/>
                  </a:lnTo>
                  <a:close/>
                </a:path>
                <a:path w="310514" h="311150">
                  <a:moveTo>
                    <a:pt x="204101" y="219938"/>
                  </a:moveTo>
                  <a:lnTo>
                    <a:pt x="191236" y="186359"/>
                  </a:lnTo>
                  <a:lnTo>
                    <a:pt x="154279" y="172923"/>
                  </a:lnTo>
                  <a:lnTo>
                    <a:pt x="122135" y="203149"/>
                  </a:lnTo>
                  <a:lnTo>
                    <a:pt x="118922" y="224967"/>
                  </a:lnTo>
                  <a:lnTo>
                    <a:pt x="151066" y="251828"/>
                  </a:lnTo>
                  <a:lnTo>
                    <a:pt x="204101" y="219938"/>
                  </a:lnTo>
                  <a:close/>
                </a:path>
                <a:path w="310514" h="311150">
                  <a:moveTo>
                    <a:pt x="216966" y="154457"/>
                  </a:moveTo>
                  <a:lnTo>
                    <a:pt x="197675" y="134315"/>
                  </a:lnTo>
                  <a:lnTo>
                    <a:pt x="178396" y="159499"/>
                  </a:lnTo>
                  <a:lnTo>
                    <a:pt x="200888" y="172935"/>
                  </a:lnTo>
                  <a:lnTo>
                    <a:pt x="216966" y="154457"/>
                  </a:lnTo>
                  <a:close/>
                </a:path>
                <a:path w="310514" h="311150">
                  <a:moveTo>
                    <a:pt x="228206" y="23507"/>
                  </a:moveTo>
                  <a:lnTo>
                    <a:pt x="200888" y="0"/>
                  </a:lnTo>
                  <a:lnTo>
                    <a:pt x="188036" y="13436"/>
                  </a:lnTo>
                  <a:lnTo>
                    <a:pt x="197675" y="26860"/>
                  </a:lnTo>
                  <a:lnTo>
                    <a:pt x="210527" y="38620"/>
                  </a:lnTo>
                  <a:lnTo>
                    <a:pt x="228206" y="23507"/>
                  </a:lnTo>
                  <a:close/>
                </a:path>
                <a:path w="310514" h="311150">
                  <a:moveTo>
                    <a:pt x="306959" y="203149"/>
                  </a:moveTo>
                  <a:lnTo>
                    <a:pt x="284454" y="169570"/>
                  </a:lnTo>
                  <a:lnTo>
                    <a:pt x="263563" y="206502"/>
                  </a:lnTo>
                  <a:lnTo>
                    <a:pt x="228206" y="199796"/>
                  </a:lnTo>
                  <a:lnTo>
                    <a:pt x="221780" y="216585"/>
                  </a:lnTo>
                  <a:lnTo>
                    <a:pt x="228206" y="245122"/>
                  </a:lnTo>
                  <a:lnTo>
                    <a:pt x="284454" y="241769"/>
                  </a:lnTo>
                  <a:lnTo>
                    <a:pt x="306959" y="203149"/>
                  </a:lnTo>
                  <a:close/>
                </a:path>
                <a:path w="310514" h="311150">
                  <a:moveTo>
                    <a:pt x="310172" y="104089"/>
                  </a:moveTo>
                  <a:lnTo>
                    <a:pt x="300532" y="72186"/>
                  </a:lnTo>
                  <a:lnTo>
                    <a:pt x="278028" y="88976"/>
                  </a:lnTo>
                  <a:lnTo>
                    <a:pt x="287680" y="114160"/>
                  </a:lnTo>
                  <a:lnTo>
                    <a:pt x="310172" y="10408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9268" y="1446155"/>
              <a:ext cx="207310" cy="2249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70119" y="2646569"/>
              <a:ext cx="194945" cy="282575"/>
            </a:xfrm>
            <a:custGeom>
              <a:avLst/>
              <a:gdLst/>
              <a:ahLst/>
              <a:cxnLst/>
              <a:rect l="l" t="t" r="r" b="b"/>
              <a:pathLst>
                <a:path w="194944" h="282575">
                  <a:moveTo>
                    <a:pt x="78752" y="0"/>
                  </a:moveTo>
                  <a:lnTo>
                    <a:pt x="48221" y="26860"/>
                  </a:lnTo>
                  <a:lnTo>
                    <a:pt x="0" y="26860"/>
                  </a:lnTo>
                  <a:lnTo>
                    <a:pt x="125361" y="282054"/>
                  </a:lnTo>
                  <a:lnTo>
                    <a:pt x="194462" y="238404"/>
                  </a:lnTo>
                  <a:lnTo>
                    <a:pt x="194462" y="94018"/>
                  </a:lnTo>
                  <a:lnTo>
                    <a:pt x="160718" y="38620"/>
                  </a:lnTo>
                  <a:lnTo>
                    <a:pt x="144640" y="104089"/>
                  </a:lnTo>
                  <a:lnTo>
                    <a:pt x="110896" y="85623"/>
                  </a:lnTo>
                  <a:lnTo>
                    <a:pt x="7875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99813" y="125412"/>
              <a:ext cx="687386" cy="7826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33375" y="990600"/>
              <a:ext cx="11534775" cy="0"/>
            </a:xfrm>
            <a:custGeom>
              <a:avLst/>
              <a:gdLst/>
              <a:ahLst/>
              <a:cxnLst/>
              <a:rect l="l" t="t" r="r" b="b"/>
              <a:pathLst>
                <a:path w="11534775">
                  <a:moveTo>
                    <a:pt x="0" y="0"/>
                  </a:moveTo>
                  <a:lnTo>
                    <a:pt x="11534775" y="0"/>
                  </a:lnTo>
                </a:path>
              </a:pathLst>
            </a:custGeom>
            <a:ln w="28575">
              <a:solidFill>
                <a:srgbClr val="BDD7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537" y="155575"/>
              <a:ext cx="841374" cy="742949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07303" y="2418303"/>
            <a:ext cx="419481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lang="ru-RU" sz="2000" spc="-110" dirty="0" smtClean="0">
                <a:solidFill>
                  <a:srgbClr val="117893"/>
                </a:solidFill>
              </a:rPr>
              <a:t>Форма заявки и ме</a:t>
            </a:r>
            <a:r>
              <a:rPr lang="ru-RU" sz="2000" spc="-110" dirty="0">
                <a:solidFill>
                  <a:srgbClr val="117893"/>
                </a:solidFill>
              </a:rPr>
              <a:t>т</a:t>
            </a:r>
            <a:r>
              <a:rPr lang="ru-RU" sz="2000" spc="-110" dirty="0" smtClean="0">
                <a:solidFill>
                  <a:srgbClr val="117893"/>
                </a:solidFill>
              </a:rPr>
              <a:t>одика оценки утверждены приказом Минстроя России № 368/</a:t>
            </a:r>
            <a:r>
              <a:rPr lang="ru-RU" sz="2000" spc="-110" dirty="0" err="1" smtClean="0">
                <a:solidFill>
                  <a:srgbClr val="117893"/>
                </a:solidFill>
              </a:rPr>
              <a:t>пр</a:t>
            </a:r>
            <a:endParaRPr sz="2000" dirty="0"/>
          </a:p>
        </p:txBody>
      </p:sp>
      <p:sp>
        <p:nvSpPr>
          <p:cNvPr id="18" name="object 18"/>
          <p:cNvSpPr txBox="1"/>
          <p:nvPr/>
        </p:nvSpPr>
        <p:spPr>
          <a:xfrm>
            <a:off x="784224" y="3924739"/>
            <a:ext cx="4665980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-110" dirty="0" err="1" smtClean="0">
                <a:solidFill>
                  <a:srgbClr val="117893"/>
                </a:solidFill>
                <a:latin typeface="Tahoma"/>
                <a:cs typeface="Tahoma"/>
              </a:rPr>
              <a:t>Вебинар</a:t>
            </a:r>
            <a:r>
              <a:rPr lang="ru-RU" sz="2000" b="1" spc="-110" dirty="0" smtClean="0">
                <a:solidFill>
                  <a:srgbClr val="117893"/>
                </a:solidFill>
                <a:latin typeface="Tahoma"/>
                <a:cs typeface="Tahoma"/>
              </a:rPr>
              <a:t> по вопросам участия в Конкурсе в 2022 г. :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1" spc="-110" dirty="0" smtClean="0">
                <a:solidFill>
                  <a:srgbClr val="117893"/>
                </a:solidFill>
                <a:latin typeface="Tahoma"/>
                <a:cs typeface="Tahoma"/>
              </a:rPr>
              <a:t>https</a:t>
            </a:r>
            <a:r>
              <a:rPr lang="en-US" sz="2000" b="1" spc="-110" dirty="0">
                <a:solidFill>
                  <a:srgbClr val="117893"/>
                </a:solidFill>
                <a:latin typeface="Tahoma"/>
                <a:cs typeface="Tahoma"/>
              </a:rPr>
              <a:t>://rutube.ru/video/7b98f58f06a406fe41f1595e9463e493</a:t>
            </a:r>
            <a:r>
              <a:rPr lang="en-US" sz="2000" b="1" spc="-110" dirty="0" smtClean="0">
                <a:solidFill>
                  <a:srgbClr val="117893"/>
                </a:solidFill>
                <a:latin typeface="Tahoma"/>
                <a:cs typeface="Tahoma"/>
              </a:rPr>
              <a:t>/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75661" y="2361054"/>
            <a:ext cx="0" cy="2700655"/>
          </a:xfrm>
          <a:custGeom>
            <a:avLst/>
            <a:gdLst/>
            <a:ahLst/>
            <a:cxnLst/>
            <a:rect l="l" t="t" r="r" b="b"/>
            <a:pathLst>
              <a:path h="2700654">
                <a:moveTo>
                  <a:pt x="0" y="0"/>
                </a:moveTo>
                <a:lnTo>
                  <a:pt x="0" y="2700337"/>
                </a:lnTo>
              </a:path>
            </a:pathLst>
          </a:custGeom>
          <a:ln w="28575">
            <a:solidFill>
              <a:srgbClr val="BDD7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554059" y="3355098"/>
            <a:ext cx="526388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125" dirty="0" smtClean="0">
                <a:solidFill>
                  <a:srgbClr val="3D424E"/>
                </a:solidFill>
                <a:latin typeface="Tahoma"/>
                <a:cs typeface="Tahoma"/>
              </a:rPr>
              <a:t>Полная информация по ссылке: </a:t>
            </a:r>
            <a:r>
              <a:rPr lang="en-US" b="1" spc="-125" dirty="0">
                <a:solidFill>
                  <a:srgbClr val="3D424E"/>
                </a:solidFill>
                <a:latin typeface="Tahoma"/>
                <a:cs typeface="Tahoma"/>
              </a:rPr>
              <a:t/>
            </a:r>
            <a:br>
              <a:rPr lang="en-US" b="1" spc="-125" dirty="0">
                <a:solidFill>
                  <a:srgbClr val="3D424E"/>
                </a:solidFill>
                <a:latin typeface="Tahoma"/>
                <a:cs typeface="Tahoma"/>
              </a:rPr>
            </a:br>
            <a:r>
              <a:rPr lang="en-US" b="1" spc="-125" dirty="0">
                <a:solidFill>
                  <a:srgbClr val="3D424E"/>
                </a:solidFill>
                <a:latin typeface="Tahoma"/>
                <a:cs typeface="Tahoma"/>
              </a:rPr>
              <a:t/>
            </a:r>
            <a:br>
              <a:rPr lang="en-US" b="1" spc="-125" dirty="0">
                <a:solidFill>
                  <a:srgbClr val="3D424E"/>
                </a:solidFill>
                <a:latin typeface="Tahoma"/>
                <a:cs typeface="Tahoma"/>
              </a:rPr>
            </a:br>
            <a:r>
              <a:rPr lang="en-US" b="1" spc="-125" dirty="0">
                <a:solidFill>
                  <a:srgbClr val="3D424E"/>
                </a:solidFill>
                <a:latin typeface="Tahoma"/>
                <a:cs typeface="Tahoma"/>
              </a:rPr>
              <a:t>https://russiasmartcity.ru/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6966" y="5256784"/>
            <a:ext cx="8709660" cy="675826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endParaRPr lang="ru-RU" dirty="0">
              <a:latin typeface="Tahoma"/>
              <a:cs typeface="Tahoma"/>
            </a:endParaRPr>
          </a:p>
          <a:p>
            <a:pPr marL="187325" indent="-153670">
              <a:lnSpc>
                <a:spcPct val="100000"/>
              </a:lnSpc>
              <a:spcBef>
                <a:spcPts val="355"/>
              </a:spcBef>
              <a:buChar char="-"/>
              <a:tabLst>
                <a:tab pos="187960" algn="l"/>
              </a:tabLst>
            </a:pPr>
            <a:endParaRPr sz="1800" dirty="0">
              <a:latin typeface="Tahoma"/>
              <a:cs typeface="Tahoma"/>
            </a:endParaRPr>
          </a:p>
        </p:txBody>
      </p:sp>
      <p:sp>
        <p:nvSpPr>
          <p:cNvPr id="30" name="object 19"/>
          <p:cNvSpPr txBox="1"/>
          <p:nvPr/>
        </p:nvSpPr>
        <p:spPr>
          <a:xfrm>
            <a:off x="2880677" y="364807"/>
            <a:ext cx="6756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20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Условия участия в Конкурсе</a:t>
            </a:r>
            <a:endParaRPr sz="2000" b="1" spc="-120" dirty="0">
              <a:solidFill>
                <a:srgbClr val="117893"/>
              </a:solidFill>
              <a:latin typeface="Tahoma"/>
              <a:ea typeface="+mj-e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1657" y="178529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8039" y="0"/>
                </a:moveTo>
                <a:lnTo>
                  <a:pt x="0" y="33578"/>
                </a:lnTo>
                <a:lnTo>
                  <a:pt x="27330" y="36931"/>
                </a:lnTo>
                <a:lnTo>
                  <a:pt x="36969" y="6718"/>
                </a:lnTo>
                <a:lnTo>
                  <a:pt x="803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34766" y="4584025"/>
            <a:ext cx="46990" cy="55880"/>
          </a:xfrm>
          <a:custGeom>
            <a:avLst/>
            <a:gdLst/>
            <a:ahLst/>
            <a:cxnLst/>
            <a:rect l="l" t="t" r="r" b="b"/>
            <a:pathLst>
              <a:path w="46990" h="55879">
                <a:moveTo>
                  <a:pt x="27317" y="0"/>
                </a:moveTo>
                <a:lnTo>
                  <a:pt x="12852" y="0"/>
                </a:lnTo>
                <a:lnTo>
                  <a:pt x="0" y="25184"/>
                </a:lnTo>
                <a:lnTo>
                  <a:pt x="22491" y="55410"/>
                </a:lnTo>
                <a:lnTo>
                  <a:pt x="46596" y="28536"/>
                </a:lnTo>
                <a:lnTo>
                  <a:pt x="2731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57255" y="4708270"/>
            <a:ext cx="62865" cy="154940"/>
          </a:xfrm>
          <a:custGeom>
            <a:avLst/>
            <a:gdLst/>
            <a:ahLst/>
            <a:cxnLst/>
            <a:rect l="l" t="t" r="r" b="b"/>
            <a:pathLst>
              <a:path w="62865" h="154939">
                <a:moveTo>
                  <a:pt x="33756" y="3352"/>
                </a:moveTo>
                <a:lnTo>
                  <a:pt x="8039" y="0"/>
                </a:lnTo>
                <a:lnTo>
                  <a:pt x="0" y="26860"/>
                </a:lnTo>
                <a:lnTo>
                  <a:pt x="11252" y="48691"/>
                </a:lnTo>
                <a:lnTo>
                  <a:pt x="30543" y="41973"/>
                </a:lnTo>
                <a:lnTo>
                  <a:pt x="33756" y="3352"/>
                </a:lnTo>
                <a:close/>
              </a:path>
              <a:path w="62865" h="154939">
                <a:moveTo>
                  <a:pt x="62674" y="141020"/>
                </a:moveTo>
                <a:lnTo>
                  <a:pt x="46609" y="94018"/>
                </a:lnTo>
                <a:lnTo>
                  <a:pt x="17678" y="88976"/>
                </a:lnTo>
                <a:lnTo>
                  <a:pt x="0" y="110807"/>
                </a:lnTo>
                <a:lnTo>
                  <a:pt x="14465" y="154457"/>
                </a:lnTo>
                <a:lnTo>
                  <a:pt x="62674" y="14102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28329" y="4983604"/>
            <a:ext cx="50165" cy="156210"/>
          </a:xfrm>
          <a:custGeom>
            <a:avLst/>
            <a:gdLst/>
            <a:ahLst/>
            <a:cxnLst/>
            <a:rect l="l" t="t" r="r" b="b"/>
            <a:pathLst>
              <a:path w="50165" h="156210">
                <a:moveTo>
                  <a:pt x="22504" y="0"/>
                </a:moveTo>
                <a:lnTo>
                  <a:pt x="0" y="25184"/>
                </a:lnTo>
                <a:lnTo>
                  <a:pt x="6438" y="130949"/>
                </a:lnTo>
                <a:lnTo>
                  <a:pt x="9652" y="156133"/>
                </a:lnTo>
                <a:lnTo>
                  <a:pt x="33756" y="156133"/>
                </a:lnTo>
                <a:lnTo>
                  <a:pt x="49822" y="94018"/>
                </a:lnTo>
                <a:lnTo>
                  <a:pt x="43395" y="31902"/>
                </a:lnTo>
                <a:lnTo>
                  <a:pt x="22504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46374" y="5188430"/>
            <a:ext cx="75526" cy="22665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0990125" y="5463769"/>
            <a:ext cx="56515" cy="151130"/>
          </a:xfrm>
          <a:custGeom>
            <a:avLst/>
            <a:gdLst/>
            <a:ahLst/>
            <a:cxnLst/>
            <a:rect l="l" t="t" r="r" b="b"/>
            <a:pathLst>
              <a:path w="56515" h="151129">
                <a:moveTo>
                  <a:pt x="38569" y="0"/>
                </a:moveTo>
                <a:lnTo>
                  <a:pt x="12852" y="13436"/>
                </a:lnTo>
                <a:lnTo>
                  <a:pt x="0" y="26860"/>
                </a:lnTo>
                <a:lnTo>
                  <a:pt x="16065" y="65481"/>
                </a:lnTo>
                <a:lnTo>
                  <a:pt x="12852" y="117525"/>
                </a:lnTo>
                <a:lnTo>
                  <a:pt x="25717" y="151104"/>
                </a:lnTo>
                <a:lnTo>
                  <a:pt x="38569" y="147739"/>
                </a:lnTo>
                <a:lnTo>
                  <a:pt x="38569" y="52044"/>
                </a:lnTo>
                <a:lnTo>
                  <a:pt x="53035" y="33578"/>
                </a:lnTo>
                <a:lnTo>
                  <a:pt x="56248" y="10071"/>
                </a:lnTo>
                <a:lnTo>
                  <a:pt x="3856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19087" y="125412"/>
            <a:ext cx="11568430" cy="6445250"/>
            <a:chOff x="319087" y="125412"/>
            <a:chExt cx="11568430" cy="6445250"/>
          </a:xfrm>
        </p:grpSpPr>
        <p:sp>
          <p:nvSpPr>
            <p:cNvPr id="9" name="object 9"/>
            <p:cNvSpPr/>
            <p:nvPr/>
          </p:nvSpPr>
          <p:spPr>
            <a:xfrm>
              <a:off x="11102625" y="5480559"/>
              <a:ext cx="35560" cy="59055"/>
            </a:xfrm>
            <a:custGeom>
              <a:avLst/>
              <a:gdLst/>
              <a:ahLst/>
              <a:cxnLst/>
              <a:rect l="l" t="t" r="r" b="b"/>
              <a:pathLst>
                <a:path w="35559" h="59054">
                  <a:moveTo>
                    <a:pt x="16065" y="0"/>
                  </a:moveTo>
                  <a:lnTo>
                    <a:pt x="0" y="16789"/>
                  </a:lnTo>
                  <a:lnTo>
                    <a:pt x="3213" y="38620"/>
                  </a:lnTo>
                  <a:lnTo>
                    <a:pt x="9639" y="58762"/>
                  </a:lnTo>
                  <a:lnTo>
                    <a:pt x="35344" y="48691"/>
                  </a:lnTo>
                  <a:lnTo>
                    <a:pt x="28917" y="20142"/>
                  </a:lnTo>
                  <a:lnTo>
                    <a:pt x="1606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352" y="860217"/>
              <a:ext cx="10304619" cy="570994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63718" y="1488134"/>
              <a:ext cx="310515" cy="311150"/>
            </a:xfrm>
            <a:custGeom>
              <a:avLst/>
              <a:gdLst/>
              <a:ahLst/>
              <a:cxnLst/>
              <a:rect l="l" t="t" r="r" b="b"/>
              <a:pathLst>
                <a:path w="310514" h="311150">
                  <a:moveTo>
                    <a:pt x="46609" y="209854"/>
                  </a:moveTo>
                  <a:lnTo>
                    <a:pt x="35356" y="189712"/>
                  </a:lnTo>
                  <a:lnTo>
                    <a:pt x="12852" y="196430"/>
                  </a:lnTo>
                  <a:lnTo>
                    <a:pt x="0" y="219938"/>
                  </a:lnTo>
                  <a:lnTo>
                    <a:pt x="22504" y="238404"/>
                  </a:lnTo>
                  <a:lnTo>
                    <a:pt x="46609" y="209854"/>
                  </a:lnTo>
                  <a:close/>
                </a:path>
                <a:path w="310514" h="311150">
                  <a:moveTo>
                    <a:pt x="94830" y="196430"/>
                  </a:moveTo>
                  <a:lnTo>
                    <a:pt x="75539" y="189712"/>
                  </a:lnTo>
                  <a:lnTo>
                    <a:pt x="46609" y="235038"/>
                  </a:lnTo>
                  <a:lnTo>
                    <a:pt x="62687" y="248475"/>
                  </a:lnTo>
                  <a:lnTo>
                    <a:pt x="88392" y="231686"/>
                  </a:lnTo>
                  <a:lnTo>
                    <a:pt x="94830" y="196430"/>
                  </a:lnTo>
                  <a:close/>
                </a:path>
                <a:path w="310514" h="311150">
                  <a:moveTo>
                    <a:pt x="99644" y="293814"/>
                  </a:moveTo>
                  <a:lnTo>
                    <a:pt x="88392" y="271983"/>
                  </a:lnTo>
                  <a:lnTo>
                    <a:pt x="72326" y="290449"/>
                  </a:lnTo>
                  <a:lnTo>
                    <a:pt x="88392" y="310603"/>
                  </a:lnTo>
                  <a:lnTo>
                    <a:pt x="99644" y="293814"/>
                  </a:lnTo>
                  <a:close/>
                </a:path>
                <a:path w="310514" h="311150">
                  <a:moveTo>
                    <a:pt x="128574" y="114160"/>
                  </a:moveTo>
                  <a:lnTo>
                    <a:pt x="75539" y="72186"/>
                  </a:lnTo>
                  <a:lnTo>
                    <a:pt x="38582" y="100723"/>
                  </a:lnTo>
                  <a:lnTo>
                    <a:pt x="72326" y="141020"/>
                  </a:lnTo>
                  <a:lnTo>
                    <a:pt x="122148" y="156133"/>
                  </a:lnTo>
                  <a:lnTo>
                    <a:pt x="128574" y="114160"/>
                  </a:lnTo>
                  <a:close/>
                </a:path>
                <a:path w="310514" h="311150">
                  <a:moveTo>
                    <a:pt x="171958" y="58762"/>
                  </a:moveTo>
                  <a:lnTo>
                    <a:pt x="157492" y="28536"/>
                  </a:lnTo>
                  <a:lnTo>
                    <a:pt x="125349" y="45326"/>
                  </a:lnTo>
                  <a:lnTo>
                    <a:pt x="131775" y="65468"/>
                  </a:lnTo>
                  <a:lnTo>
                    <a:pt x="159105" y="85623"/>
                  </a:lnTo>
                  <a:lnTo>
                    <a:pt x="171958" y="58762"/>
                  </a:lnTo>
                  <a:close/>
                </a:path>
                <a:path w="310514" h="311150">
                  <a:moveTo>
                    <a:pt x="204101" y="219938"/>
                  </a:moveTo>
                  <a:lnTo>
                    <a:pt x="191236" y="186359"/>
                  </a:lnTo>
                  <a:lnTo>
                    <a:pt x="154279" y="172923"/>
                  </a:lnTo>
                  <a:lnTo>
                    <a:pt x="122135" y="203149"/>
                  </a:lnTo>
                  <a:lnTo>
                    <a:pt x="118922" y="224967"/>
                  </a:lnTo>
                  <a:lnTo>
                    <a:pt x="151066" y="251828"/>
                  </a:lnTo>
                  <a:lnTo>
                    <a:pt x="204101" y="219938"/>
                  </a:lnTo>
                  <a:close/>
                </a:path>
                <a:path w="310514" h="311150">
                  <a:moveTo>
                    <a:pt x="216966" y="154457"/>
                  </a:moveTo>
                  <a:lnTo>
                    <a:pt x="197675" y="134315"/>
                  </a:lnTo>
                  <a:lnTo>
                    <a:pt x="178396" y="159499"/>
                  </a:lnTo>
                  <a:lnTo>
                    <a:pt x="200888" y="172935"/>
                  </a:lnTo>
                  <a:lnTo>
                    <a:pt x="216966" y="154457"/>
                  </a:lnTo>
                  <a:close/>
                </a:path>
                <a:path w="310514" h="311150">
                  <a:moveTo>
                    <a:pt x="228206" y="23507"/>
                  </a:moveTo>
                  <a:lnTo>
                    <a:pt x="200888" y="0"/>
                  </a:lnTo>
                  <a:lnTo>
                    <a:pt x="188036" y="13436"/>
                  </a:lnTo>
                  <a:lnTo>
                    <a:pt x="197675" y="26860"/>
                  </a:lnTo>
                  <a:lnTo>
                    <a:pt x="210527" y="38620"/>
                  </a:lnTo>
                  <a:lnTo>
                    <a:pt x="228206" y="23507"/>
                  </a:lnTo>
                  <a:close/>
                </a:path>
                <a:path w="310514" h="311150">
                  <a:moveTo>
                    <a:pt x="306959" y="203149"/>
                  </a:moveTo>
                  <a:lnTo>
                    <a:pt x="284454" y="169570"/>
                  </a:lnTo>
                  <a:lnTo>
                    <a:pt x="263563" y="206502"/>
                  </a:lnTo>
                  <a:lnTo>
                    <a:pt x="228206" y="199796"/>
                  </a:lnTo>
                  <a:lnTo>
                    <a:pt x="221780" y="216585"/>
                  </a:lnTo>
                  <a:lnTo>
                    <a:pt x="228206" y="245122"/>
                  </a:lnTo>
                  <a:lnTo>
                    <a:pt x="284454" y="241769"/>
                  </a:lnTo>
                  <a:lnTo>
                    <a:pt x="306959" y="203149"/>
                  </a:lnTo>
                  <a:close/>
                </a:path>
                <a:path w="310514" h="311150">
                  <a:moveTo>
                    <a:pt x="310172" y="104089"/>
                  </a:moveTo>
                  <a:lnTo>
                    <a:pt x="300532" y="72186"/>
                  </a:lnTo>
                  <a:lnTo>
                    <a:pt x="278028" y="88976"/>
                  </a:lnTo>
                  <a:lnTo>
                    <a:pt x="287680" y="114160"/>
                  </a:lnTo>
                  <a:lnTo>
                    <a:pt x="310172" y="10408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9268" y="1446155"/>
              <a:ext cx="207310" cy="2249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70119" y="2646569"/>
              <a:ext cx="194945" cy="282575"/>
            </a:xfrm>
            <a:custGeom>
              <a:avLst/>
              <a:gdLst/>
              <a:ahLst/>
              <a:cxnLst/>
              <a:rect l="l" t="t" r="r" b="b"/>
              <a:pathLst>
                <a:path w="194944" h="282575">
                  <a:moveTo>
                    <a:pt x="78752" y="0"/>
                  </a:moveTo>
                  <a:lnTo>
                    <a:pt x="48221" y="26860"/>
                  </a:lnTo>
                  <a:lnTo>
                    <a:pt x="0" y="26860"/>
                  </a:lnTo>
                  <a:lnTo>
                    <a:pt x="125361" y="282054"/>
                  </a:lnTo>
                  <a:lnTo>
                    <a:pt x="194462" y="238404"/>
                  </a:lnTo>
                  <a:lnTo>
                    <a:pt x="194462" y="94018"/>
                  </a:lnTo>
                  <a:lnTo>
                    <a:pt x="160718" y="38620"/>
                  </a:lnTo>
                  <a:lnTo>
                    <a:pt x="144640" y="104089"/>
                  </a:lnTo>
                  <a:lnTo>
                    <a:pt x="110896" y="85623"/>
                  </a:lnTo>
                  <a:lnTo>
                    <a:pt x="7875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99813" y="125412"/>
              <a:ext cx="687386" cy="7826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33375" y="990600"/>
              <a:ext cx="11534775" cy="0"/>
            </a:xfrm>
            <a:custGeom>
              <a:avLst/>
              <a:gdLst/>
              <a:ahLst/>
              <a:cxnLst/>
              <a:rect l="l" t="t" r="r" b="b"/>
              <a:pathLst>
                <a:path w="11534775">
                  <a:moveTo>
                    <a:pt x="0" y="0"/>
                  </a:moveTo>
                  <a:lnTo>
                    <a:pt x="11534775" y="0"/>
                  </a:lnTo>
                </a:path>
              </a:pathLst>
            </a:custGeom>
            <a:ln w="28575">
              <a:solidFill>
                <a:srgbClr val="BDD7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537" y="155575"/>
              <a:ext cx="841374" cy="742949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199111" y="1590674"/>
            <a:ext cx="41948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2000" spc="-360" dirty="0">
                <a:solidFill>
                  <a:srgbClr val="117893"/>
                </a:solidFill>
              </a:rPr>
              <a:t>I</a:t>
            </a:r>
            <a:r>
              <a:rPr sz="2000" spc="-120" dirty="0">
                <a:solidFill>
                  <a:srgbClr val="117893"/>
                </a:solidFill>
              </a:rPr>
              <a:t> </a:t>
            </a:r>
            <a:r>
              <a:rPr sz="2000" spc="-105" dirty="0">
                <a:solidFill>
                  <a:srgbClr val="117893"/>
                </a:solidFill>
              </a:rPr>
              <a:t>К</a:t>
            </a:r>
            <a:r>
              <a:rPr sz="2000" spc="-100" dirty="0">
                <a:solidFill>
                  <a:srgbClr val="117893"/>
                </a:solidFill>
              </a:rPr>
              <a:t>А</a:t>
            </a:r>
            <a:r>
              <a:rPr sz="2000" spc="-90" dirty="0">
                <a:solidFill>
                  <a:srgbClr val="117893"/>
                </a:solidFill>
              </a:rPr>
              <a:t>Т</a:t>
            </a:r>
            <a:r>
              <a:rPr sz="2000" spc="-15" dirty="0">
                <a:solidFill>
                  <a:srgbClr val="117893"/>
                </a:solidFill>
              </a:rPr>
              <a:t>ЕГ</a:t>
            </a:r>
            <a:r>
              <a:rPr sz="2000" spc="-245" dirty="0">
                <a:solidFill>
                  <a:srgbClr val="117893"/>
                </a:solidFill>
              </a:rPr>
              <a:t>О</a:t>
            </a:r>
            <a:r>
              <a:rPr sz="2000" spc="-60" dirty="0">
                <a:solidFill>
                  <a:srgbClr val="117893"/>
                </a:solidFill>
              </a:rPr>
              <a:t>Р</a:t>
            </a:r>
            <a:r>
              <a:rPr sz="2000" spc="-140" dirty="0">
                <a:solidFill>
                  <a:srgbClr val="117893"/>
                </a:solidFill>
              </a:rPr>
              <a:t>ИЯ</a:t>
            </a:r>
            <a:r>
              <a:rPr sz="2000" spc="-110" dirty="0">
                <a:solidFill>
                  <a:srgbClr val="117893"/>
                </a:solidFill>
              </a:rPr>
              <a:t>:</a:t>
            </a:r>
            <a:r>
              <a:rPr sz="2000" spc="-165" dirty="0">
                <a:solidFill>
                  <a:srgbClr val="117893"/>
                </a:solidFill>
              </a:rPr>
              <a:t> </a:t>
            </a:r>
            <a:r>
              <a:rPr sz="2000" spc="-10" dirty="0">
                <a:solidFill>
                  <a:srgbClr val="3D424E"/>
                </a:solidFill>
              </a:rPr>
              <a:t>Г</a:t>
            </a:r>
            <a:r>
              <a:rPr sz="2000" spc="-245" dirty="0">
                <a:solidFill>
                  <a:srgbClr val="3D424E"/>
                </a:solidFill>
              </a:rPr>
              <a:t>О</a:t>
            </a:r>
            <a:r>
              <a:rPr sz="2000" spc="-60" dirty="0">
                <a:solidFill>
                  <a:srgbClr val="3D424E"/>
                </a:solidFill>
              </a:rPr>
              <a:t>Р</a:t>
            </a:r>
            <a:r>
              <a:rPr sz="2000" spc="-245" dirty="0">
                <a:solidFill>
                  <a:srgbClr val="3D424E"/>
                </a:solidFill>
              </a:rPr>
              <a:t>О</a:t>
            </a:r>
            <a:r>
              <a:rPr sz="2000" spc="-125" dirty="0">
                <a:solidFill>
                  <a:srgbClr val="3D424E"/>
                </a:solidFill>
              </a:rPr>
              <a:t>Д</a:t>
            </a:r>
            <a:r>
              <a:rPr sz="2000" spc="-105" dirty="0">
                <a:solidFill>
                  <a:srgbClr val="3D424E"/>
                </a:solidFill>
              </a:rPr>
              <a:t>С</a:t>
            </a:r>
            <a:r>
              <a:rPr sz="2000" spc="-130" dirty="0">
                <a:solidFill>
                  <a:srgbClr val="3D424E"/>
                </a:solidFill>
              </a:rPr>
              <a:t>КИ</a:t>
            </a:r>
            <a:r>
              <a:rPr sz="2000" spc="-20" dirty="0">
                <a:solidFill>
                  <a:srgbClr val="3D424E"/>
                </a:solidFill>
              </a:rPr>
              <a:t>Е</a:t>
            </a:r>
            <a:r>
              <a:rPr sz="2000" spc="-155" dirty="0">
                <a:solidFill>
                  <a:srgbClr val="3D424E"/>
                </a:solidFill>
              </a:rPr>
              <a:t> </a:t>
            </a:r>
            <a:r>
              <a:rPr sz="2000" spc="-245" dirty="0">
                <a:solidFill>
                  <a:srgbClr val="3D424E"/>
                </a:solidFill>
              </a:rPr>
              <a:t>О</a:t>
            </a:r>
            <a:r>
              <a:rPr sz="2000" spc="-90" dirty="0">
                <a:solidFill>
                  <a:srgbClr val="3D424E"/>
                </a:solidFill>
              </a:rPr>
              <a:t>КР</a:t>
            </a:r>
            <a:r>
              <a:rPr sz="2000" spc="-95" dirty="0">
                <a:solidFill>
                  <a:srgbClr val="3D424E"/>
                </a:solidFill>
              </a:rPr>
              <a:t>УГ</a:t>
            </a:r>
            <a:r>
              <a:rPr sz="2000" spc="-60" dirty="0">
                <a:solidFill>
                  <a:srgbClr val="3D424E"/>
                </a:solidFill>
              </a:rPr>
              <a:t>А  </a:t>
            </a:r>
            <a:r>
              <a:rPr sz="2000" spc="-140" dirty="0">
                <a:solidFill>
                  <a:srgbClr val="3D424E"/>
                </a:solidFill>
              </a:rPr>
              <a:t>И</a:t>
            </a:r>
            <a:r>
              <a:rPr sz="2000" spc="-130" dirty="0">
                <a:solidFill>
                  <a:srgbClr val="3D424E"/>
                </a:solidFill>
              </a:rPr>
              <a:t> </a:t>
            </a:r>
            <a:r>
              <a:rPr sz="2000" spc="-10" dirty="0">
                <a:solidFill>
                  <a:srgbClr val="3D424E"/>
                </a:solidFill>
              </a:rPr>
              <a:t>Г</a:t>
            </a:r>
            <a:r>
              <a:rPr sz="2000" spc="-160" dirty="0">
                <a:solidFill>
                  <a:srgbClr val="3D424E"/>
                </a:solidFill>
              </a:rPr>
              <a:t>О</a:t>
            </a:r>
            <a:r>
              <a:rPr sz="2000" spc="-145" dirty="0">
                <a:solidFill>
                  <a:srgbClr val="3D424E"/>
                </a:solidFill>
              </a:rPr>
              <a:t>Р</a:t>
            </a:r>
            <a:r>
              <a:rPr sz="2000" spc="-185" dirty="0">
                <a:solidFill>
                  <a:srgbClr val="3D424E"/>
                </a:solidFill>
              </a:rPr>
              <a:t>О</a:t>
            </a:r>
            <a:r>
              <a:rPr sz="2000" spc="-190" dirty="0">
                <a:solidFill>
                  <a:srgbClr val="3D424E"/>
                </a:solidFill>
              </a:rPr>
              <a:t>Д</a:t>
            </a:r>
            <a:r>
              <a:rPr sz="2000" spc="-100" dirty="0">
                <a:solidFill>
                  <a:srgbClr val="3D424E"/>
                </a:solidFill>
              </a:rPr>
              <a:t>С</a:t>
            </a:r>
            <a:r>
              <a:rPr sz="2000" spc="-114" dirty="0">
                <a:solidFill>
                  <a:srgbClr val="3D424E"/>
                </a:solidFill>
              </a:rPr>
              <a:t>К</a:t>
            </a:r>
            <a:r>
              <a:rPr sz="2000" spc="-140" dirty="0">
                <a:solidFill>
                  <a:srgbClr val="3D424E"/>
                </a:solidFill>
              </a:rPr>
              <a:t>И</a:t>
            </a:r>
            <a:r>
              <a:rPr sz="2000" spc="-20" dirty="0">
                <a:solidFill>
                  <a:srgbClr val="3D424E"/>
                </a:solidFill>
              </a:rPr>
              <a:t>Е</a:t>
            </a:r>
            <a:r>
              <a:rPr sz="2000" spc="-170" dirty="0">
                <a:solidFill>
                  <a:srgbClr val="3D424E"/>
                </a:solidFill>
              </a:rPr>
              <a:t> </a:t>
            </a:r>
            <a:r>
              <a:rPr sz="2000" spc="-165" dirty="0">
                <a:solidFill>
                  <a:srgbClr val="3D424E"/>
                </a:solidFill>
              </a:rPr>
              <a:t>П</a:t>
            </a:r>
            <a:r>
              <a:rPr sz="2000" spc="-125" dirty="0">
                <a:solidFill>
                  <a:srgbClr val="3D424E"/>
                </a:solidFill>
              </a:rPr>
              <a:t>ОС</a:t>
            </a:r>
            <a:r>
              <a:rPr sz="2000" spc="-114" dirty="0">
                <a:solidFill>
                  <a:srgbClr val="3D424E"/>
                </a:solidFill>
              </a:rPr>
              <a:t>Е</a:t>
            </a:r>
            <a:r>
              <a:rPr sz="2000" spc="-105" dirty="0">
                <a:solidFill>
                  <a:srgbClr val="3D424E"/>
                </a:solidFill>
              </a:rPr>
              <a:t>Л</a:t>
            </a:r>
            <a:r>
              <a:rPr sz="2000" spc="-95" dirty="0">
                <a:solidFill>
                  <a:srgbClr val="3D424E"/>
                </a:solidFill>
              </a:rPr>
              <a:t>Е</a:t>
            </a:r>
            <a:r>
              <a:rPr sz="2000" spc="-165" dirty="0">
                <a:solidFill>
                  <a:srgbClr val="3D424E"/>
                </a:solidFill>
              </a:rPr>
              <a:t>Н</a:t>
            </a:r>
            <a:r>
              <a:rPr sz="2000" spc="-140" dirty="0">
                <a:solidFill>
                  <a:srgbClr val="3D424E"/>
                </a:solidFill>
              </a:rPr>
              <a:t>И</a:t>
            </a:r>
            <a:r>
              <a:rPr sz="2000" spc="-130" dirty="0">
                <a:solidFill>
                  <a:srgbClr val="3D424E"/>
                </a:solidFill>
              </a:rPr>
              <a:t>Я</a:t>
            </a:r>
            <a:endParaRPr sz="2000" dirty="0"/>
          </a:p>
        </p:txBody>
      </p:sp>
      <p:sp>
        <p:nvSpPr>
          <p:cNvPr id="18" name="object 18"/>
          <p:cNvSpPr txBox="1"/>
          <p:nvPr/>
        </p:nvSpPr>
        <p:spPr>
          <a:xfrm>
            <a:off x="7005870" y="1690365"/>
            <a:ext cx="46659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60" dirty="0">
                <a:solidFill>
                  <a:srgbClr val="117893"/>
                </a:solidFill>
                <a:latin typeface="Tahoma"/>
                <a:cs typeface="Tahoma"/>
              </a:rPr>
              <a:t>II</a:t>
            </a:r>
            <a:r>
              <a:rPr sz="2000" b="1" spc="-120" dirty="0">
                <a:solidFill>
                  <a:srgbClr val="117893"/>
                </a:solidFill>
                <a:latin typeface="Tahoma"/>
                <a:cs typeface="Tahoma"/>
              </a:rPr>
              <a:t> </a:t>
            </a:r>
            <a:r>
              <a:rPr sz="2000" b="1" spc="-105" dirty="0">
                <a:solidFill>
                  <a:srgbClr val="117893"/>
                </a:solidFill>
                <a:latin typeface="Tahoma"/>
                <a:cs typeface="Tahoma"/>
              </a:rPr>
              <a:t>К</a:t>
            </a:r>
            <a:r>
              <a:rPr sz="2000" b="1" spc="-100" dirty="0">
                <a:solidFill>
                  <a:srgbClr val="117893"/>
                </a:solidFill>
                <a:latin typeface="Tahoma"/>
                <a:cs typeface="Tahoma"/>
              </a:rPr>
              <a:t>А</a:t>
            </a:r>
            <a:r>
              <a:rPr sz="2000" b="1" spc="-90" dirty="0">
                <a:solidFill>
                  <a:srgbClr val="117893"/>
                </a:solidFill>
                <a:latin typeface="Tahoma"/>
                <a:cs typeface="Tahoma"/>
              </a:rPr>
              <a:t>Т</a:t>
            </a:r>
            <a:r>
              <a:rPr sz="2000" b="1" spc="-15" dirty="0">
                <a:solidFill>
                  <a:srgbClr val="117893"/>
                </a:solidFill>
                <a:latin typeface="Tahoma"/>
                <a:cs typeface="Tahoma"/>
              </a:rPr>
              <a:t>ЕГ</a:t>
            </a:r>
            <a:r>
              <a:rPr sz="2000" b="1" spc="-245" dirty="0">
                <a:solidFill>
                  <a:srgbClr val="117893"/>
                </a:solidFill>
                <a:latin typeface="Tahoma"/>
                <a:cs typeface="Tahoma"/>
              </a:rPr>
              <a:t>О</a:t>
            </a:r>
            <a:r>
              <a:rPr sz="2000" b="1" spc="-60" dirty="0">
                <a:solidFill>
                  <a:srgbClr val="117893"/>
                </a:solidFill>
                <a:latin typeface="Tahoma"/>
                <a:cs typeface="Tahoma"/>
              </a:rPr>
              <a:t>Р</a:t>
            </a:r>
            <a:r>
              <a:rPr sz="2000" b="1" spc="-140" dirty="0">
                <a:solidFill>
                  <a:srgbClr val="117893"/>
                </a:solidFill>
                <a:latin typeface="Tahoma"/>
                <a:cs typeface="Tahoma"/>
              </a:rPr>
              <a:t>ИЯ</a:t>
            </a:r>
            <a:r>
              <a:rPr sz="2000" b="1" spc="-110" dirty="0">
                <a:solidFill>
                  <a:srgbClr val="117893"/>
                </a:solidFill>
                <a:latin typeface="Tahoma"/>
                <a:cs typeface="Tahoma"/>
              </a:rPr>
              <a:t>:</a:t>
            </a:r>
            <a:r>
              <a:rPr sz="2000" b="1" spc="-165" dirty="0">
                <a:solidFill>
                  <a:srgbClr val="117893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3D424E"/>
                </a:solidFill>
                <a:latin typeface="Tahoma"/>
                <a:cs typeface="Tahoma"/>
              </a:rPr>
              <a:t>С</a:t>
            </a:r>
            <a:r>
              <a:rPr sz="2000" b="1" spc="-60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2000" b="1" spc="-145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sz="2000" b="1" spc="-130" dirty="0">
                <a:solidFill>
                  <a:srgbClr val="3D424E"/>
                </a:solidFill>
                <a:latin typeface="Tahoma"/>
                <a:cs typeface="Tahoma"/>
              </a:rPr>
              <a:t>Ь</a:t>
            </a:r>
            <a:r>
              <a:rPr sz="2000" b="1" spc="-100" dirty="0">
                <a:solidFill>
                  <a:srgbClr val="3D424E"/>
                </a:solidFill>
                <a:latin typeface="Tahoma"/>
                <a:cs typeface="Tahoma"/>
              </a:rPr>
              <a:t>С</a:t>
            </a:r>
            <a:r>
              <a:rPr sz="2000" b="1" spc="-114" dirty="0">
                <a:solidFill>
                  <a:srgbClr val="3D424E"/>
                </a:solidFill>
                <a:latin typeface="Tahoma"/>
                <a:cs typeface="Tahoma"/>
              </a:rPr>
              <a:t>К</a:t>
            </a:r>
            <a:r>
              <a:rPr sz="2000" b="1" spc="-140" dirty="0">
                <a:solidFill>
                  <a:srgbClr val="3D424E"/>
                </a:solidFill>
                <a:latin typeface="Tahoma"/>
                <a:cs typeface="Tahoma"/>
              </a:rPr>
              <a:t>И</a:t>
            </a:r>
            <a:r>
              <a:rPr sz="2000" b="1" spc="-20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2000" b="1" spc="-17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2000" b="1" spc="-165" dirty="0">
                <a:solidFill>
                  <a:srgbClr val="3D424E"/>
                </a:solidFill>
                <a:latin typeface="Tahoma"/>
                <a:cs typeface="Tahoma"/>
              </a:rPr>
              <a:t>П</a:t>
            </a:r>
            <a:r>
              <a:rPr sz="2000" b="1" spc="-125" dirty="0">
                <a:solidFill>
                  <a:srgbClr val="3D424E"/>
                </a:solidFill>
                <a:latin typeface="Tahoma"/>
                <a:cs typeface="Tahoma"/>
              </a:rPr>
              <a:t>ОС</a:t>
            </a:r>
            <a:r>
              <a:rPr sz="2000" b="1" spc="-114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2000" b="1" spc="-105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sz="2000" b="1" spc="-95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2000" b="1" spc="-165" dirty="0">
                <a:solidFill>
                  <a:srgbClr val="3D424E"/>
                </a:solidFill>
                <a:latin typeface="Tahoma"/>
                <a:cs typeface="Tahoma"/>
              </a:rPr>
              <a:t>Н</a:t>
            </a:r>
            <a:r>
              <a:rPr sz="2000" b="1" spc="-140" dirty="0">
                <a:solidFill>
                  <a:srgbClr val="3D424E"/>
                </a:solidFill>
                <a:latin typeface="Tahoma"/>
                <a:cs typeface="Tahoma"/>
              </a:rPr>
              <a:t>И</a:t>
            </a:r>
            <a:r>
              <a:rPr sz="2000" b="1" spc="-130" dirty="0">
                <a:solidFill>
                  <a:srgbClr val="3D424E"/>
                </a:solidFill>
                <a:latin typeface="Tahoma"/>
                <a:cs typeface="Tahoma"/>
              </a:rPr>
              <a:t>Я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10661" y="2463682"/>
            <a:ext cx="956944" cy="20005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ts val="7750"/>
              </a:lnSpc>
              <a:spcBef>
                <a:spcPts val="100"/>
              </a:spcBef>
            </a:pPr>
            <a:r>
              <a:rPr lang="ru-RU" sz="6600" b="1" spc="-615" dirty="0" smtClean="0">
                <a:solidFill>
                  <a:srgbClr val="E62D26"/>
                </a:solidFill>
                <a:latin typeface="Tahoma"/>
                <a:cs typeface="Tahoma"/>
              </a:rPr>
              <a:t>75</a:t>
            </a:r>
            <a:endParaRPr sz="6600" dirty="0">
              <a:latin typeface="Tahoma"/>
              <a:cs typeface="Tahoma"/>
            </a:endParaRPr>
          </a:p>
          <a:p>
            <a:pPr marL="12700">
              <a:lnSpc>
                <a:spcPts val="7725"/>
              </a:lnSpc>
            </a:pPr>
            <a:r>
              <a:rPr lang="ru-RU" sz="6600" b="1" spc="-615" dirty="0" smtClean="0">
                <a:solidFill>
                  <a:srgbClr val="E62D26"/>
                </a:solidFill>
                <a:latin typeface="Tahoma"/>
                <a:cs typeface="Tahoma"/>
              </a:rPr>
              <a:t>36</a:t>
            </a:r>
            <a:endParaRPr sz="66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48231" y="2844165"/>
            <a:ext cx="158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 err="1" smtClean="0">
                <a:solidFill>
                  <a:srgbClr val="117893"/>
                </a:solidFill>
                <a:latin typeface="Tahoma"/>
                <a:cs typeface="Tahoma"/>
              </a:rPr>
              <a:t>з</a:t>
            </a:r>
            <a:r>
              <a:rPr sz="1800" b="1" spc="-95" dirty="0" err="1" smtClean="0">
                <a:solidFill>
                  <a:srgbClr val="117893"/>
                </a:solidFill>
                <a:latin typeface="Tahoma"/>
                <a:cs typeface="Tahoma"/>
              </a:rPr>
              <a:t>а</a:t>
            </a:r>
            <a:r>
              <a:rPr sz="1800" b="1" spc="-140" dirty="0" err="1" smtClean="0">
                <a:solidFill>
                  <a:srgbClr val="117893"/>
                </a:solidFill>
                <a:latin typeface="Tahoma"/>
                <a:cs typeface="Tahoma"/>
              </a:rPr>
              <a:t>я</a:t>
            </a:r>
            <a:r>
              <a:rPr sz="1800" b="1" spc="-125" dirty="0" err="1" smtClean="0">
                <a:solidFill>
                  <a:srgbClr val="117893"/>
                </a:solidFill>
                <a:latin typeface="Tahoma"/>
                <a:cs typeface="Tahoma"/>
              </a:rPr>
              <a:t>в</a:t>
            </a:r>
            <a:r>
              <a:rPr lang="ru-RU" b="1" spc="-120" dirty="0" err="1" smtClean="0">
                <a:solidFill>
                  <a:srgbClr val="117893"/>
                </a:solidFill>
                <a:latin typeface="Tahoma"/>
                <a:cs typeface="Tahoma"/>
              </a:rPr>
              <a:t>ок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48231" y="3793244"/>
            <a:ext cx="1014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solidFill>
                  <a:srgbClr val="3D424E"/>
                </a:solidFill>
                <a:latin typeface="Tahoma"/>
                <a:cs typeface="Tahoma"/>
              </a:rPr>
              <a:t>р</a:t>
            </a:r>
            <a:r>
              <a:rPr sz="1800" b="1" spc="-90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1800" b="1" spc="-125" dirty="0">
                <a:solidFill>
                  <a:srgbClr val="3D424E"/>
                </a:solidFill>
                <a:latin typeface="Tahoma"/>
                <a:cs typeface="Tahoma"/>
              </a:rPr>
              <a:t>г</a:t>
            </a:r>
            <a:r>
              <a:rPr sz="1800" b="1" spc="-120" dirty="0">
                <a:solidFill>
                  <a:srgbClr val="3D424E"/>
                </a:solidFill>
                <a:latin typeface="Tahoma"/>
                <a:cs typeface="Tahoma"/>
              </a:rPr>
              <a:t>и</a:t>
            </a:r>
            <a:r>
              <a:rPr sz="1800" b="1" spc="-145" dirty="0">
                <a:solidFill>
                  <a:srgbClr val="3D424E"/>
                </a:solidFill>
                <a:latin typeface="Tahoma"/>
                <a:cs typeface="Tahoma"/>
              </a:rPr>
              <a:t>о</a:t>
            </a:r>
            <a:r>
              <a:rPr sz="1800" b="1" spc="-140" dirty="0">
                <a:solidFill>
                  <a:srgbClr val="3D424E"/>
                </a:solidFill>
                <a:latin typeface="Tahoma"/>
                <a:cs typeface="Tahoma"/>
              </a:rPr>
              <a:t>н</a:t>
            </a:r>
            <a:r>
              <a:rPr sz="1800" b="1" spc="-130" dirty="0">
                <a:solidFill>
                  <a:srgbClr val="3D424E"/>
                </a:solidFill>
                <a:latin typeface="Tahoma"/>
                <a:cs typeface="Tahoma"/>
              </a:rPr>
              <a:t>ов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75661" y="2361054"/>
            <a:ext cx="0" cy="2700655"/>
          </a:xfrm>
          <a:custGeom>
            <a:avLst/>
            <a:gdLst/>
            <a:ahLst/>
            <a:cxnLst/>
            <a:rect l="l" t="t" r="r" b="b"/>
            <a:pathLst>
              <a:path h="2700654">
                <a:moveTo>
                  <a:pt x="0" y="0"/>
                </a:moveTo>
                <a:lnTo>
                  <a:pt x="0" y="2700337"/>
                </a:lnTo>
              </a:path>
            </a:pathLst>
          </a:custGeom>
          <a:ln w="28575">
            <a:solidFill>
              <a:srgbClr val="BDD7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83773" y="2563546"/>
            <a:ext cx="1075374" cy="20005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ts val="7750"/>
              </a:lnSpc>
              <a:spcBef>
                <a:spcPts val="100"/>
              </a:spcBef>
            </a:pPr>
            <a:r>
              <a:rPr lang="ru-RU" sz="6600" b="1" spc="-620" dirty="0">
                <a:solidFill>
                  <a:srgbClr val="E62D26"/>
                </a:solidFill>
                <a:latin typeface="Tahoma"/>
                <a:cs typeface="Tahoma"/>
              </a:rPr>
              <a:t>2</a:t>
            </a:r>
            <a:r>
              <a:rPr lang="ru-RU" sz="6600" b="1" spc="-620" dirty="0" smtClean="0">
                <a:solidFill>
                  <a:srgbClr val="E62D26"/>
                </a:solidFill>
                <a:latin typeface="Tahoma"/>
                <a:cs typeface="Tahoma"/>
              </a:rPr>
              <a:t>0</a:t>
            </a:r>
            <a:endParaRPr sz="6600" dirty="0">
              <a:latin typeface="Tahoma"/>
              <a:cs typeface="Tahoma"/>
            </a:endParaRPr>
          </a:p>
          <a:p>
            <a:pPr marL="12700">
              <a:lnSpc>
                <a:spcPts val="7725"/>
              </a:lnSpc>
            </a:pPr>
            <a:r>
              <a:rPr lang="ru-RU" sz="6600" b="1" spc="-620" dirty="0" smtClean="0">
                <a:solidFill>
                  <a:srgbClr val="E62D26"/>
                </a:solidFill>
                <a:latin typeface="Tahoma"/>
                <a:cs typeface="Tahoma"/>
              </a:rPr>
              <a:t>11</a:t>
            </a:r>
            <a:endParaRPr sz="6600" dirty="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18312" y="2929144"/>
            <a:ext cx="1568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 err="1" smtClean="0">
                <a:solidFill>
                  <a:srgbClr val="117893"/>
                </a:solidFill>
                <a:latin typeface="Tahoma"/>
                <a:cs typeface="Tahoma"/>
              </a:rPr>
              <a:t>з</a:t>
            </a:r>
            <a:r>
              <a:rPr sz="1800" b="1" spc="-95" dirty="0" err="1" smtClean="0">
                <a:solidFill>
                  <a:srgbClr val="117893"/>
                </a:solidFill>
                <a:latin typeface="Tahoma"/>
                <a:cs typeface="Tahoma"/>
              </a:rPr>
              <a:t>а</a:t>
            </a:r>
            <a:r>
              <a:rPr sz="1800" b="1" spc="-140" dirty="0" err="1" smtClean="0">
                <a:solidFill>
                  <a:srgbClr val="117893"/>
                </a:solidFill>
                <a:latin typeface="Tahoma"/>
                <a:cs typeface="Tahoma"/>
              </a:rPr>
              <a:t>я</a:t>
            </a:r>
            <a:r>
              <a:rPr sz="1800" b="1" spc="-135" dirty="0" err="1" smtClean="0">
                <a:solidFill>
                  <a:srgbClr val="117893"/>
                </a:solidFill>
                <a:latin typeface="Tahoma"/>
                <a:cs typeface="Tahoma"/>
              </a:rPr>
              <a:t>во</a:t>
            </a:r>
            <a:r>
              <a:rPr sz="1800" b="1" spc="-120" dirty="0" err="1" smtClean="0">
                <a:solidFill>
                  <a:srgbClr val="117893"/>
                </a:solidFill>
                <a:latin typeface="Tahoma"/>
                <a:cs typeface="Tahoma"/>
              </a:rPr>
              <a:t>к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18312" y="3847317"/>
            <a:ext cx="1014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solidFill>
                  <a:srgbClr val="3D424E"/>
                </a:solidFill>
                <a:latin typeface="Tahoma"/>
                <a:cs typeface="Tahoma"/>
              </a:rPr>
              <a:t>р</a:t>
            </a:r>
            <a:r>
              <a:rPr sz="1800" b="1" spc="-90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1800" b="1" spc="-125" dirty="0">
                <a:solidFill>
                  <a:srgbClr val="3D424E"/>
                </a:solidFill>
                <a:latin typeface="Tahoma"/>
                <a:cs typeface="Tahoma"/>
              </a:rPr>
              <a:t>г</a:t>
            </a:r>
            <a:r>
              <a:rPr sz="1800" b="1" spc="-120" dirty="0">
                <a:solidFill>
                  <a:srgbClr val="3D424E"/>
                </a:solidFill>
                <a:latin typeface="Tahoma"/>
                <a:cs typeface="Tahoma"/>
              </a:rPr>
              <a:t>и</a:t>
            </a:r>
            <a:r>
              <a:rPr sz="1800" b="1" spc="-145" dirty="0">
                <a:solidFill>
                  <a:srgbClr val="3D424E"/>
                </a:solidFill>
                <a:latin typeface="Tahoma"/>
                <a:cs typeface="Tahoma"/>
              </a:rPr>
              <a:t>о</a:t>
            </a:r>
            <a:r>
              <a:rPr sz="1800" b="1" spc="-140" dirty="0">
                <a:solidFill>
                  <a:srgbClr val="3D424E"/>
                </a:solidFill>
                <a:latin typeface="Tahoma"/>
                <a:cs typeface="Tahoma"/>
              </a:rPr>
              <a:t>н</a:t>
            </a:r>
            <a:r>
              <a:rPr sz="1800" b="1" spc="-130" dirty="0">
                <a:solidFill>
                  <a:srgbClr val="3D424E"/>
                </a:solidFill>
                <a:latin typeface="Tahoma"/>
                <a:cs typeface="Tahoma"/>
              </a:rPr>
              <a:t>ов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6966" y="5256784"/>
            <a:ext cx="8709660" cy="101694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b="1" spc="-55" dirty="0">
                <a:solidFill>
                  <a:srgbClr val="3D424E"/>
                </a:solidFill>
                <a:latin typeface="Tahoma"/>
                <a:cs typeface="Tahoma"/>
              </a:rPr>
              <a:t>В</a:t>
            </a:r>
            <a:r>
              <a:rPr sz="1800" b="1" spc="-12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b="1" spc="-130" dirty="0">
                <a:solidFill>
                  <a:srgbClr val="3D424E"/>
                </a:solidFill>
                <a:latin typeface="Tahoma"/>
                <a:cs typeface="Tahoma"/>
              </a:rPr>
              <a:t>то</a:t>
            </a:r>
            <a:r>
              <a:rPr sz="1800" b="1" spc="-160" dirty="0">
                <a:solidFill>
                  <a:srgbClr val="3D424E"/>
                </a:solidFill>
                <a:latin typeface="Tahoma"/>
                <a:cs typeface="Tahoma"/>
              </a:rPr>
              <a:t>м</a:t>
            </a:r>
            <a:r>
              <a:rPr sz="1800" b="1" spc="-105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b="1" spc="-130" dirty="0">
                <a:solidFill>
                  <a:srgbClr val="3D424E"/>
                </a:solidFill>
                <a:latin typeface="Tahoma"/>
                <a:cs typeface="Tahoma"/>
              </a:rPr>
              <a:t>ч</a:t>
            </a:r>
            <a:r>
              <a:rPr sz="1800" b="1" spc="-120" dirty="0">
                <a:solidFill>
                  <a:srgbClr val="3D424E"/>
                </a:solidFill>
                <a:latin typeface="Tahoma"/>
                <a:cs typeface="Tahoma"/>
              </a:rPr>
              <a:t>и</a:t>
            </a:r>
            <a:r>
              <a:rPr sz="1800" b="1" spc="-90" dirty="0">
                <a:solidFill>
                  <a:srgbClr val="3D424E"/>
                </a:solidFill>
                <a:latin typeface="Tahoma"/>
                <a:cs typeface="Tahoma"/>
              </a:rPr>
              <a:t>с</a:t>
            </a:r>
            <a:r>
              <a:rPr sz="1800" b="1" spc="-150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sz="1800" b="1" spc="-90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1800" b="1" spc="-100" dirty="0">
                <a:solidFill>
                  <a:srgbClr val="3D424E"/>
                </a:solidFill>
                <a:latin typeface="Tahoma"/>
                <a:cs typeface="Tahoma"/>
              </a:rPr>
              <a:t>:</a:t>
            </a:r>
            <a:endParaRPr sz="1800" dirty="0">
              <a:latin typeface="Tahoma"/>
              <a:cs typeface="Tahoma"/>
            </a:endParaRPr>
          </a:p>
          <a:p>
            <a:pPr marL="187325" indent="-153670">
              <a:lnSpc>
                <a:spcPct val="100000"/>
              </a:lnSpc>
              <a:spcBef>
                <a:spcPts val="455"/>
              </a:spcBef>
              <a:buChar char="-"/>
              <a:tabLst>
                <a:tab pos="187960" algn="l"/>
              </a:tabLst>
            </a:pPr>
            <a:r>
              <a:rPr lang="ru-RU" spc="20" dirty="0">
                <a:solidFill>
                  <a:srgbClr val="3D424E"/>
                </a:solidFill>
                <a:latin typeface="Tahoma"/>
                <a:cs typeface="Tahoma"/>
              </a:rPr>
              <a:t>Единое</a:t>
            </a:r>
            <a:r>
              <a:rPr lang="ru-RU" spc="-105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spc="20" dirty="0">
                <a:solidFill>
                  <a:srgbClr val="3D424E"/>
                </a:solidFill>
                <a:latin typeface="Tahoma"/>
                <a:cs typeface="Tahoma"/>
              </a:rPr>
              <a:t>общероссийское</a:t>
            </a:r>
            <a:r>
              <a:rPr lang="ru-RU" spc="-13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spc="10" dirty="0">
                <a:solidFill>
                  <a:srgbClr val="3D424E"/>
                </a:solidFill>
                <a:latin typeface="Tahoma"/>
                <a:cs typeface="Tahoma"/>
              </a:rPr>
              <a:t>объединение</a:t>
            </a:r>
            <a:r>
              <a:rPr lang="ru-RU" spc="-105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spc="10" dirty="0">
                <a:solidFill>
                  <a:srgbClr val="3D424E"/>
                </a:solidFill>
                <a:latin typeface="Tahoma"/>
                <a:cs typeface="Tahoma"/>
              </a:rPr>
              <a:t>муниципальных</a:t>
            </a:r>
            <a:r>
              <a:rPr lang="ru-RU" spc="-9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spc="10" dirty="0">
                <a:solidFill>
                  <a:srgbClr val="3D424E"/>
                </a:solidFill>
                <a:latin typeface="Tahoma"/>
                <a:cs typeface="Tahoma"/>
              </a:rPr>
              <a:t>образований</a:t>
            </a:r>
            <a:r>
              <a:rPr lang="ru-RU" spc="-13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spc="-25" dirty="0">
                <a:solidFill>
                  <a:srgbClr val="3D424E"/>
                </a:solidFill>
                <a:latin typeface="Tahoma"/>
                <a:cs typeface="Tahoma"/>
              </a:rPr>
              <a:t>–</a:t>
            </a:r>
            <a:r>
              <a:rPr lang="ru-RU" spc="-13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lang="ru-RU" b="1" spc="-175" dirty="0">
                <a:solidFill>
                  <a:srgbClr val="E62D26"/>
                </a:solidFill>
                <a:latin typeface="Tahoma"/>
                <a:cs typeface="Tahoma"/>
              </a:rPr>
              <a:t>4</a:t>
            </a:r>
            <a:r>
              <a:rPr lang="ru-RU" b="1" spc="-114" dirty="0">
                <a:solidFill>
                  <a:srgbClr val="E62D26"/>
                </a:solidFill>
                <a:latin typeface="Tahoma"/>
                <a:cs typeface="Tahoma"/>
              </a:rPr>
              <a:t> </a:t>
            </a:r>
            <a:r>
              <a:rPr lang="ru-RU" b="1" spc="-120" dirty="0" smtClean="0">
                <a:solidFill>
                  <a:srgbClr val="117893"/>
                </a:solidFill>
                <a:latin typeface="Tahoma"/>
                <a:cs typeface="Tahoma"/>
              </a:rPr>
              <a:t>заявки</a:t>
            </a:r>
            <a:endParaRPr lang="ru-RU" dirty="0">
              <a:latin typeface="Tahoma"/>
              <a:cs typeface="Tahoma"/>
            </a:endParaRPr>
          </a:p>
          <a:p>
            <a:pPr marL="187325" indent="-153670">
              <a:lnSpc>
                <a:spcPct val="100000"/>
              </a:lnSpc>
              <a:spcBef>
                <a:spcPts val="355"/>
              </a:spcBef>
              <a:buChar char="-"/>
              <a:tabLst>
                <a:tab pos="187960" algn="l"/>
              </a:tabLst>
            </a:pPr>
            <a:endParaRPr sz="1800" dirty="0">
              <a:latin typeface="Tahoma"/>
              <a:cs typeface="Tahoma"/>
            </a:endParaRPr>
          </a:p>
        </p:txBody>
      </p:sp>
      <p:sp>
        <p:nvSpPr>
          <p:cNvPr id="30" name="object 19"/>
          <p:cNvSpPr txBox="1"/>
          <p:nvPr/>
        </p:nvSpPr>
        <p:spPr>
          <a:xfrm>
            <a:off x="2880677" y="364807"/>
            <a:ext cx="6756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20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Количество поданных </a:t>
            </a:r>
            <a:r>
              <a:rPr lang="ru-RU" sz="2000" b="1" spc="-120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заявок в 2021 г.</a:t>
            </a:r>
            <a:endParaRPr sz="2000" b="1" spc="-120" dirty="0">
              <a:solidFill>
                <a:srgbClr val="117893"/>
              </a:solidFill>
              <a:latin typeface="Tahoma"/>
              <a:ea typeface="+mj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234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1657" y="178529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8039" y="0"/>
                </a:moveTo>
                <a:lnTo>
                  <a:pt x="0" y="33578"/>
                </a:lnTo>
                <a:lnTo>
                  <a:pt x="27330" y="36931"/>
                </a:lnTo>
                <a:lnTo>
                  <a:pt x="36969" y="6718"/>
                </a:lnTo>
                <a:lnTo>
                  <a:pt x="803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36642" y="5374311"/>
            <a:ext cx="46990" cy="55880"/>
          </a:xfrm>
          <a:custGeom>
            <a:avLst/>
            <a:gdLst/>
            <a:ahLst/>
            <a:cxnLst/>
            <a:rect l="l" t="t" r="r" b="b"/>
            <a:pathLst>
              <a:path w="46990" h="55879">
                <a:moveTo>
                  <a:pt x="27317" y="0"/>
                </a:moveTo>
                <a:lnTo>
                  <a:pt x="12852" y="0"/>
                </a:lnTo>
                <a:lnTo>
                  <a:pt x="0" y="25184"/>
                </a:lnTo>
                <a:lnTo>
                  <a:pt x="22491" y="55410"/>
                </a:lnTo>
                <a:lnTo>
                  <a:pt x="46596" y="28536"/>
                </a:lnTo>
                <a:lnTo>
                  <a:pt x="2731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57255" y="4708270"/>
            <a:ext cx="62865" cy="154940"/>
          </a:xfrm>
          <a:custGeom>
            <a:avLst/>
            <a:gdLst/>
            <a:ahLst/>
            <a:cxnLst/>
            <a:rect l="l" t="t" r="r" b="b"/>
            <a:pathLst>
              <a:path w="62865" h="154939">
                <a:moveTo>
                  <a:pt x="33756" y="3352"/>
                </a:moveTo>
                <a:lnTo>
                  <a:pt x="8039" y="0"/>
                </a:lnTo>
                <a:lnTo>
                  <a:pt x="0" y="26860"/>
                </a:lnTo>
                <a:lnTo>
                  <a:pt x="11252" y="48691"/>
                </a:lnTo>
                <a:lnTo>
                  <a:pt x="30543" y="41973"/>
                </a:lnTo>
                <a:lnTo>
                  <a:pt x="33756" y="3352"/>
                </a:lnTo>
                <a:close/>
              </a:path>
              <a:path w="62865" h="154939">
                <a:moveTo>
                  <a:pt x="62674" y="141020"/>
                </a:moveTo>
                <a:lnTo>
                  <a:pt x="46609" y="94018"/>
                </a:lnTo>
                <a:lnTo>
                  <a:pt x="17678" y="88976"/>
                </a:lnTo>
                <a:lnTo>
                  <a:pt x="0" y="110807"/>
                </a:lnTo>
                <a:lnTo>
                  <a:pt x="14465" y="154457"/>
                </a:lnTo>
                <a:lnTo>
                  <a:pt x="62674" y="14102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28329" y="4983604"/>
            <a:ext cx="50165" cy="156210"/>
          </a:xfrm>
          <a:custGeom>
            <a:avLst/>
            <a:gdLst/>
            <a:ahLst/>
            <a:cxnLst/>
            <a:rect l="l" t="t" r="r" b="b"/>
            <a:pathLst>
              <a:path w="50165" h="156210">
                <a:moveTo>
                  <a:pt x="22504" y="0"/>
                </a:moveTo>
                <a:lnTo>
                  <a:pt x="0" y="25184"/>
                </a:lnTo>
                <a:lnTo>
                  <a:pt x="6438" y="130949"/>
                </a:lnTo>
                <a:lnTo>
                  <a:pt x="9652" y="156133"/>
                </a:lnTo>
                <a:lnTo>
                  <a:pt x="33756" y="156133"/>
                </a:lnTo>
                <a:lnTo>
                  <a:pt x="49822" y="94018"/>
                </a:lnTo>
                <a:lnTo>
                  <a:pt x="43395" y="31902"/>
                </a:lnTo>
                <a:lnTo>
                  <a:pt x="22504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46374" y="5188430"/>
            <a:ext cx="75526" cy="22665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0990125" y="5463769"/>
            <a:ext cx="56515" cy="151130"/>
          </a:xfrm>
          <a:custGeom>
            <a:avLst/>
            <a:gdLst/>
            <a:ahLst/>
            <a:cxnLst/>
            <a:rect l="l" t="t" r="r" b="b"/>
            <a:pathLst>
              <a:path w="56515" h="151129">
                <a:moveTo>
                  <a:pt x="38569" y="0"/>
                </a:moveTo>
                <a:lnTo>
                  <a:pt x="12852" y="13436"/>
                </a:lnTo>
                <a:lnTo>
                  <a:pt x="0" y="26860"/>
                </a:lnTo>
                <a:lnTo>
                  <a:pt x="16065" y="65481"/>
                </a:lnTo>
                <a:lnTo>
                  <a:pt x="12852" y="117525"/>
                </a:lnTo>
                <a:lnTo>
                  <a:pt x="25717" y="151104"/>
                </a:lnTo>
                <a:lnTo>
                  <a:pt x="38569" y="147739"/>
                </a:lnTo>
                <a:lnTo>
                  <a:pt x="38569" y="52044"/>
                </a:lnTo>
                <a:lnTo>
                  <a:pt x="53035" y="33578"/>
                </a:lnTo>
                <a:lnTo>
                  <a:pt x="56248" y="10071"/>
                </a:lnTo>
                <a:lnTo>
                  <a:pt x="3856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33375" y="125412"/>
            <a:ext cx="11553824" cy="6444750"/>
            <a:chOff x="333375" y="125412"/>
            <a:chExt cx="11553824" cy="6444750"/>
          </a:xfrm>
        </p:grpSpPr>
        <p:sp>
          <p:nvSpPr>
            <p:cNvPr id="9" name="object 9"/>
            <p:cNvSpPr/>
            <p:nvPr/>
          </p:nvSpPr>
          <p:spPr>
            <a:xfrm>
              <a:off x="11102625" y="5480559"/>
              <a:ext cx="35560" cy="59055"/>
            </a:xfrm>
            <a:custGeom>
              <a:avLst/>
              <a:gdLst/>
              <a:ahLst/>
              <a:cxnLst/>
              <a:rect l="l" t="t" r="r" b="b"/>
              <a:pathLst>
                <a:path w="35559" h="59054">
                  <a:moveTo>
                    <a:pt x="16065" y="0"/>
                  </a:moveTo>
                  <a:lnTo>
                    <a:pt x="0" y="16789"/>
                  </a:lnTo>
                  <a:lnTo>
                    <a:pt x="3213" y="38620"/>
                  </a:lnTo>
                  <a:lnTo>
                    <a:pt x="9639" y="58762"/>
                  </a:lnTo>
                  <a:lnTo>
                    <a:pt x="35344" y="48691"/>
                  </a:lnTo>
                  <a:lnTo>
                    <a:pt x="28917" y="20142"/>
                  </a:lnTo>
                  <a:lnTo>
                    <a:pt x="1606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352" y="860217"/>
              <a:ext cx="10304619" cy="570994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63718" y="1488134"/>
              <a:ext cx="310515" cy="311150"/>
            </a:xfrm>
            <a:custGeom>
              <a:avLst/>
              <a:gdLst/>
              <a:ahLst/>
              <a:cxnLst/>
              <a:rect l="l" t="t" r="r" b="b"/>
              <a:pathLst>
                <a:path w="310514" h="311150">
                  <a:moveTo>
                    <a:pt x="46609" y="209854"/>
                  </a:moveTo>
                  <a:lnTo>
                    <a:pt x="35356" y="189712"/>
                  </a:lnTo>
                  <a:lnTo>
                    <a:pt x="12852" y="196430"/>
                  </a:lnTo>
                  <a:lnTo>
                    <a:pt x="0" y="219938"/>
                  </a:lnTo>
                  <a:lnTo>
                    <a:pt x="22504" y="238404"/>
                  </a:lnTo>
                  <a:lnTo>
                    <a:pt x="46609" y="209854"/>
                  </a:lnTo>
                  <a:close/>
                </a:path>
                <a:path w="310514" h="311150">
                  <a:moveTo>
                    <a:pt x="94830" y="196430"/>
                  </a:moveTo>
                  <a:lnTo>
                    <a:pt x="75539" y="189712"/>
                  </a:lnTo>
                  <a:lnTo>
                    <a:pt x="46609" y="235038"/>
                  </a:lnTo>
                  <a:lnTo>
                    <a:pt x="62687" y="248475"/>
                  </a:lnTo>
                  <a:lnTo>
                    <a:pt x="88392" y="231686"/>
                  </a:lnTo>
                  <a:lnTo>
                    <a:pt x="94830" y="196430"/>
                  </a:lnTo>
                  <a:close/>
                </a:path>
                <a:path w="310514" h="311150">
                  <a:moveTo>
                    <a:pt x="99644" y="293814"/>
                  </a:moveTo>
                  <a:lnTo>
                    <a:pt x="88392" y="271983"/>
                  </a:lnTo>
                  <a:lnTo>
                    <a:pt x="72326" y="290449"/>
                  </a:lnTo>
                  <a:lnTo>
                    <a:pt x="88392" y="310603"/>
                  </a:lnTo>
                  <a:lnTo>
                    <a:pt x="99644" y="293814"/>
                  </a:lnTo>
                  <a:close/>
                </a:path>
                <a:path w="310514" h="311150">
                  <a:moveTo>
                    <a:pt x="128574" y="114160"/>
                  </a:moveTo>
                  <a:lnTo>
                    <a:pt x="75539" y="72186"/>
                  </a:lnTo>
                  <a:lnTo>
                    <a:pt x="38582" y="100723"/>
                  </a:lnTo>
                  <a:lnTo>
                    <a:pt x="72326" y="141020"/>
                  </a:lnTo>
                  <a:lnTo>
                    <a:pt x="122148" y="156133"/>
                  </a:lnTo>
                  <a:lnTo>
                    <a:pt x="128574" y="114160"/>
                  </a:lnTo>
                  <a:close/>
                </a:path>
                <a:path w="310514" h="311150">
                  <a:moveTo>
                    <a:pt x="171958" y="58762"/>
                  </a:moveTo>
                  <a:lnTo>
                    <a:pt x="157492" y="28536"/>
                  </a:lnTo>
                  <a:lnTo>
                    <a:pt x="125349" y="45326"/>
                  </a:lnTo>
                  <a:lnTo>
                    <a:pt x="131775" y="65468"/>
                  </a:lnTo>
                  <a:lnTo>
                    <a:pt x="159105" y="85623"/>
                  </a:lnTo>
                  <a:lnTo>
                    <a:pt x="171958" y="58762"/>
                  </a:lnTo>
                  <a:close/>
                </a:path>
                <a:path w="310514" h="311150">
                  <a:moveTo>
                    <a:pt x="204101" y="219938"/>
                  </a:moveTo>
                  <a:lnTo>
                    <a:pt x="191236" y="186359"/>
                  </a:lnTo>
                  <a:lnTo>
                    <a:pt x="154279" y="172923"/>
                  </a:lnTo>
                  <a:lnTo>
                    <a:pt x="122135" y="203149"/>
                  </a:lnTo>
                  <a:lnTo>
                    <a:pt x="118922" y="224967"/>
                  </a:lnTo>
                  <a:lnTo>
                    <a:pt x="151066" y="251828"/>
                  </a:lnTo>
                  <a:lnTo>
                    <a:pt x="204101" y="219938"/>
                  </a:lnTo>
                  <a:close/>
                </a:path>
                <a:path w="310514" h="311150">
                  <a:moveTo>
                    <a:pt x="216966" y="154457"/>
                  </a:moveTo>
                  <a:lnTo>
                    <a:pt x="197675" y="134315"/>
                  </a:lnTo>
                  <a:lnTo>
                    <a:pt x="178396" y="159499"/>
                  </a:lnTo>
                  <a:lnTo>
                    <a:pt x="200888" y="172935"/>
                  </a:lnTo>
                  <a:lnTo>
                    <a:pt x="216966" y="154457"/>
                  </a:lnTo>
                  <a:close/>
                </a:path>
                <a:path w="310514" h="311150">
                  <a:moveTo>
                    <a:pt x="228206" y="23507"/>
                  </a:moveTo>
                  <a:lnTo>
                    <a:pt x="200888" y="0"/>
                  </a:lnTo>
                  <a:lnTo>
                    <a:pt x="188036" y="13436"/>
                  </a:lnTo>
                  <a:lnTo>
                    <a:pt x="197675" y="26860"/>
                  </a:lnTo>
                  <a:lnTo>
                    <a:pt x="210527" y="38620"/>
                  </a:lnTo>
                  <a:lnTo>
                    <a:pt x="228206" y="23507"/>
                  </a:lnTo>
                  <a:close/>
                </a:path>
                <a:path w="310514" h="311150">
                  <a:moveTo>
                    <a:pt x="306959" y="203149"/>
                  </a:moveTo>
                  <a:lnTo>
                    <a:pt x="284454" y="169570"/>
                  </a:lnTo>
                  <a:lnTo>
                    <a:pt x="263563" y="206502"/>
                  </a:lnTo>
                  <a:lnTo>
                    <a:pt x="228206" y="199796"/>
                  </a:lnTo>
                  <a:lnTo>
                    <a:pt x="221780" y="216585"/>
                  </a:lnTo>
                  <a:lnTo>
                    <a:pt x="228206" y="245122"/>
                  </a:lnTo>
                  <a:lnTo>
                    <a:pt x="284454" y="241769"/>
                  </a:lnTo>
                  <a:lnTo>
                    <a:pt x="306959" y="203149"/>
                  </a:lnTo>
                  <a:close/>
                </a:path>
                <a:path w="310514" h="311150">
                  <a:moveTo>
                    <a:pt x="310172" y="104089"/>
                  </a:moveTo>
                  <a:lnTo>
                    <a:pt x="300532" y="72186"/>
                  </a:lnTo>
                  <a:lnTo>
                    <a:pt x="278028" y="88976"/>
                  </a:lnTo>
                  <a:lnTo>
                    <a:pt x="287680" y="114160"/>
                  </a:lnTo>
                  <a:lnTo>
                    <a:pt x="310172" y="10408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9268" y="1446155"/>
              <a:ext cx="207310" cy="2249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70119" y="2646569"/>
              <a:ext cx="194945" cy="282575"/>
            </a:xfrm>
            <a:custGeom>
              <a:avLst/>
              <a:gdLst/>
              <a:ahLst/>
              <a:cxnLst/>
              <a:rect l="l" t="t" r="r" b="b"/>
              <a:pathLst>
                <a:path w="194944" h="282575">
                  <a:moveTo>
                    <a:pt x="78752" y="0"/>
                  </a:moveTo>
                  <a:lnTo>
                    <a:pt x="48221" y="26860"/>
                  </a:lnTo>
                  <a:lnTo>
                    <a:pt x="0" y="26860"/>
                  </a:lnTo>
                  <a:lnTo>
                    <a:pt x="125361" y="282054"/>
                  </a:lnTo>
                  <a:lnTo>
                    <a:pt x="194462" y="238404"/>
                  </a:lnTo>
                  <a:lnTo>
                    <a:pt x="194462" y="94018"/>
                  </a:lnTo>
                  <a:lnTo>
                    <a:pt x="160718" y="38620"/>
                  </a:lnTo>
                  <a:lnTo>
                    <a:pt x="144640" y="104089"/>
                  </a:lnTo>
                  <a:lnTo>
                    <a:pt x="110896" y="85623"/>
                  </a:lnTo>
                  <a:lnTo>
                    <a:pt x="7875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99813" y="125412"/>
              <a:ext cx="687386" cy="7826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33375" y="990600"/>
              <a:ext cx="11534775" cy="0"/>
            </a:xfrm>
            <a:custGeom>
              <a:avLst/>
              <a:gdLst/>
              <a:ahLst/>
              <a:cxnLst/>
              <a:rect l="l" t="t" r="r" b="b"/>
              <a:pathLst>
                <a:path w="11534775">
                  <a:moveTo>
                    <a:pt x="0" y="0"/>
                  </a:moveTo>
                  <a:lnTo>
                    <a:pt x="11534775" y="0"/>
                  </a:lnTo>
                </a:path>
              </a:pathLst>
            </a:custGeom>
            <a:ln w="28575">
              <a:solidFill>
                <a:srgbClr val="BDD7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537" y="155575"/>
              <a:ext cx="841374" cy="742949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52239" y="1663990"/>
            <a:ext cx="41948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2000" spc="-360" dirty="0">
                <a:solidFill>
                  <a:srgbClr val="117893"/>
                </a:solidFill>
              </a:rPr>
              <a:t>I</a:t>
            </a:r>
            <a:r>
              <a:rPr sz="2000" spc="-120" dirty="0">
                <a:solidFill>
                  <a:srgbClr val="117893"/>
                </a:solidFill>
              </a:rPr>
              <a:t> </a:t>
            </a:r>
            <a:r>
              <a:rPr sz="2000" spc="-105" dirty="0">
                <a:solidFill>
                  <a:srgbClr val="117893"/>
                </a:solidFill>
              </a:rPr>
              <a:t>К</a:t>
            </a:r>
            <a:r>
              <a:rPr sz="2000" spc="-100" dirty="0">
                <a:solidFill>
                  <a:srgbClr val="117893"/>
                </a:solidFill>
              </a:rPr>
              <a:t>А</a:t>
            </a:r>
            <a:r>
              <a:rPr sz="2000" spc="-90" dirty="0">
                <a:solidFill>
                  <a:srgbClr val="117893"/>
                </a:solidFill>
              </a:rPr>
              <a:t>Т</a:t>
            </a:r>
            <a:r>
              <a:rPr sz="2000" spc="-15" dirty="0">
                <a:solidFill>
                  <a:srgbClr val="117893"/>
                </a:solidFill>
              </a:rPr>
              <a:t>ЕГ</a:t>
            </a:r>
            <a:r>
              <a:rPr sz="2000" spc="-245" dirty="0">
                <a:solidFill>
                  <a:srgbClr val="117893"/>
                </a:solidFill>
              </a:rPr>
              <a:t>О</a:t>
            </a:r>
            <a:r>
              <a:rPr sz="2000" spc="-60" dirty="0">
                <a:solidFill>
                  <a:srgbClr val="117893"/>
                </a:solidFill>
              </a:rPr>
              <a:t>Р</a:t>
            </a:r>
            <a:r>
              <a:rPr sz="2000" spc="-140" dirty="0">
                <a:solidFill>
                  <a:srgbClr val="117893"/>
                </a:solidFill>
              </a:rPr>
              <a:t>ИЯ</a:t>
            </a:r>
            <a:r>
              <a:rPr sz="2000" spc="-110" dirty="0">
                <a:solidFill>
                  <a:srgbClr val="117893"/>
                </a:solidFill>
              </a:rPr>
              <a:t>:</a:t>
            </a:r>
            <a:r>
              <a:rPr sz="2000" spc="-165" dirty="0">
                <a:solidFill>
                  <a:srgbClr val="117893"/>
                </a:solidFill>
              </a:rPr>
              <a:t> </a:t>
            </a:r>
            <a:r>
              <a:rPr sz="2000" spc="-10" dirty="0">
                <a:solidFill>
                  <a:srgbClr val="3D424E"/>
                </a:solidFill>
              </a:rPr>
              <a:t>Г</a:t>
            </a:r>
            <a:r>
              <a:rPr sz="2000" spc="-245" dirty="0">
                <a:solidFill>
                  <a:srgbClr val="3D424E"/>
                </a:solidFill>
              </a:rPr>
              <a:t>О</a:t>
            </a:r>
            <a:r>
              <a:rPr sz="2000" spc="-60" dirty="0">
                <a:solidFill>
                  <a:srgbClr val="3D424E"/>
                </a:solidFill>
              </a:rPr>
              <a:t>Р</a:t>
            </a:r>
            <a:r>
              <a:rPr sz="2000" spc="-245" dirty="0">
                <a:solidFill>
                  <a:srgbClr val="3D424E"/>
                </a:solidFill>
              </a:rPr>
              <a:t>О</a:t>
            </a:r>
            <a:r>
              <a:rPr sz="2000" spc="-125" dirty="0">
                <a:solidFill>
                  <a:srgbClr val="3D424E"/>
                </a:solidFill>
              </a:rPr>
              <a:t>Д</a:t>
            </a:r>
            <a:r>
              <a:rPr sz="2000" spc="-105" dirty="0">
                <a:solidFill>
                  <a:srgbClr val="3D424E"/>
                </a:solidFill>
              </a:rPr>
              <a:t>С</a:t>
            </a:r>
            <a:r>
              <a:rPr sz="2000" spc="-130" dirty="0">
                <a:solidFill>
                  <a:srgbClr val="3D424E"/>
                </a:solidFill>
              </a:rPr>
              <a:t>КИ</a:t>
            </a:r>
            <a:r>
              <a:rPr sz="2000" spc="-20" dirty="0">
                <a:solidFill>
                  <a:srgbClr val="3D424E"/>
                </a:solidFill>
              </a:rPr>
              <a:t>Е</a:t>
            </a:r>
            <a:r>
              <a:rPr sz="2000" spc="-155" dirty="0">
                <a:solidFill>
                  <a:srgbClr val="3D424E"/>
                </a:solidFill>
              </a:rPr>
              <a:t> </a:t>
            </a:r>
            <a:r>
              <a:rPr sz="2000" spc="-245" dirty="0">
                <a:solidFill>
                  <a:srgbClr val="3D424E"/>
                </a:solidFill>
              </a:rPr>
              <a:t>О</a:t>
            </a:r>
            <a:r>
              <a:rPr sz="2000" spc="-90" dirty="0">
                <a:solidFill>
                  <a:srgbClr val="3D424E"/>
                </a:solidFill>
              </a:rPr>
              <a:t>КР</a:t>
            </a:r>
            <a:r>
              <a:rPr sz="2000" spc="-95" dirty="0">
                <a:solidFill>
                  <a:srgbClr val="3D424E"/>
                </a:solidFill>
              </a:rPr>
              <a:t>УГ</a:t>
            </a:r>
            <a:r>
              <a:rPr sz="2000" spc="-60" dirty="0">
                <a:solidFill>
                  <a:srgbClr val="3D424E"/>
                </a:solidFill>
              </a:rPr>
              <a:t>А  </a:t>
            </a:r>
            <a:r>
              <a:rPr sz="2000" spc="-140" dirty="0">
                <a:solidFill>
                  <a:srgbClr val="3D424E"/>
                </a:solidFill>
              </a:rPr>
              <a:t>И</a:t>
            </a:r>
            <a:r>
              <a:rPr sz="2000" spc="-130" dirty="0">
                <a:solidFill>
                  <a:srgbClr val="3D424E"/>
                </a:solidFill>
              </a:rPr>
              <a:t> </a:t>
            </a:r>
            <a:r>
              <a:rPr sz="2000" spc="-10" dirty="0">
                <a:solidFill>
                  <a:srgbClr val="3D424E"/>
                </a:solidFill>
              </a:rPr>
              <a:t>Г</a:t>
            </a:r>
            <a:r>
              <a:rPr sz="2000" spc="-160" dirty="0">
                <a:solidFill>
                  <a:srgbClr val="3D424E"/>
                </a:solidFill>
              </a:rPr>
              <a:t>О</a:t>
            </a:r>
            <a:r>
              <a:rPr sz="2000" spc="-145" dirty="0">
                <a:solidFill>
                  <a:srgbClr val="3D424E"/>
                </a:solidFill>
              </a:rPr>
              <a:t>Р</a:t>
            </a:r>
            <a:r>
              <a:rPr sz="2000" spc="-185" dirty="0">
                <a:solidFill>
                  <a:srgbClr val="3D424E"/>
                </a:solidFill>
              </a:rPr>
              <a:t>О</a:t>
            </a:r>
            <a:r>
              <a:rPr sz="2000" spc="-190" dirty="0">
                <a:solidFill>
                  <a:srgbClr val="3D424E"/>
                </a:solidFill>
              </a:rPr>
              <a:t>Д</a:t>
            </a:r>
            <a:r>
              <a:rPr sz="2000" spc="-100" dirty="0">
                <a:solidFill>
                  <a:srgbClr val="3D424E"/>
                </a:solidFill>
              </a:rPr>
              <a:t>С</a:t>
            </a:r>
            <a:r>
              <a:rPr sz="2000" spc="-114" dirty="0">
                <a:solidFill>
                  <a:srgbClr val="3D424E"/>
                </a:solidFill>
              </a:rPr>
              <a:t>К</a:t>
            </a:r>
            <a:r>
              <a:rPr sz="2000" spc="-140" dirty="0">
                <a:solidFill>
                  <a:srgbClr val="3D424E"/>
                </a:solidFill>
              </a:rPr>
              <a:t>И</a:t>
            </a:r>
            <a:r>
              <a:rPr sz="2000" spc="-20" dirty="0">
                <a:solidFill>
                  <a:srgbClr val="3D424E"/>
                </a:solidFill>
              </a:rPr>
              <a:t>Е</a:t>
            </a:r>
            <a:r>
              <a:rPr sz="2000" spc="-170" dirty="0">
                <a:solidFill>
                  <a:srgbClr val="3D424E"/>
                </a:solidFill>
              </a:rPr>
              <a:t> </a:t>
            </a:r>
            <a:r>
              <a:rPr sz="2000" spc="-165" dirty="0">
                <a:solidFill>
                  <a:srgbClr val="3D424E"/>
                </a:solidFill>
              </a:rPr>
              <a:t>П</a:t>
            </a:r>
            <a:r>
              <a:rPr sz="2000" spc="-125" dirty="0">
                <a:solidFill>
                  <a:srgbClr val="3D424E"/>
                </a:solidFill>
              </a:rPr>
              <a:t>ОС</a:t>
            </a:r>
            <a:r>
              <a:rPr sz="2000" spc="-114" dirty="0">
                <a:solidFill>
                  <a:srgbClr val="3D424E"/>
                </a:solidFill>
              </a:rPr>
              <a:t>Е</a:t>
            </a:r>
            <a:r>
              <a:rPr sz="2000" spc="-105" dirty="0">
                <a:solidFill>
                  <a:srgbClr val="3D424E"/>
                </a:solidFill>
              </a:rPr>
              <a:t>Л</a:t>
            </a:r>
            <a:r>
              <a:rPr sz="2000" spc="-95" dirty="0">
                <a:solidFill>
                  <a:srgbClr val="3D424E"/>
                </a:solidFill>
              </a:rPr>
              <a:t>Е</a:t>
            </a:r>
            <a:r>
              <a:rPr sz="2000" spc="-165" dirty="0">
                <a:solidFill>
                  <a:srgbClr val="3D424E"/>
                </a:solidFill>
              </a:rPr>
              <a:t>Н</a:t>
            </a:r>
            <a:r>
              <a:rPr sz="2000" spc="-140" dirty="0">
                <a:solidFill>
                  <a:srgbClr val="3D424E"/>
                </a:solidFill>
              </a:rPr>
              <a:t>И</a:t>
            </a:r>
            <a:r>
              <a:rPr sz="2000" spc="-130" dirty="0">
                <a:solidFill>
                  <a:srgbClr val="3D424E"/>
                </a:solidFill>
              </a:rPr>
              <a:t>Я</a:t>
            </a:r>
            <a:endParaRPr sz="2000" dirty="0"/>
          </a:p>
        </p:txBody>
      </p:sp>
      <p:sp>
        <p:nvSpPr>
          <p:cNvPr id="18" name="object 18"/>
          <p:cNvSpPr txBox="1"/>
          <p:nvPr/>
        </p:nvSpPr>
        <p:spPr>
          <a:xfrm>
            <a:off x="6590878" y="1704478"/>
            <a:ext cx="46659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60" dirty="0">
                <a:solidFill>
                  <a:srgbClr val="117893"/>
                </a:solidFill>
                <a:latin typeface="Tahoma"/>
                <a:cs typeface="Tahoma"/>
              </a:rPr>
              <a:t>II</a:t>
            </a:r>
            <a:r>
              <a:rPr sz="2000" b="1" spc="-120" dirty="0">
                <a:solidFill>
                  <a:srgbClr val="117893"/>
                </a:solidFill>
                <a:latin typeface="Tahoma"/>
                <a:cs typeface="Tahoma"/>
              </a:rPr>
              <a:t> </a:t>
            </a:r>
            <a:r>
              <a:rPr sz="2000" b="1" spc="-105" dirty="0">
                <a:solidFill>
                  <a:srgbClr val="117893"/>
                </a:solidFill>
                <a:latin typeface="Tahoma"/>
                <a:cs typeface="Tahoma"/>
              </a:rPr>
              <a:t>К</a:t>
            </a:r>
            <a:r>
              <a:rPr sz="2000" b="1" spc="-100" dirty="0">
                <a:solidFill>
                  <a:srgbClr val="117893"/>
                </a:solidFill>
                <a:latin typeface="Tahoma"/>
                <a:cs typeface="Tahoma"/>
              </a:rPr>
              <a:t>А</a:t>
            </a:r>
            <a:r>
              <a:rPr sz="2000" b="1" spc="-90" dirty="0">
                <a:solidFill>
                  <a:srgbClr val="117893"/>
                </a:solidFill>
                <a:latin typeface="Tahoma"/>
                <a:cs typeface="Tahoma"/>
              </a:rPr>
              <a:t>Т</a:t>
            </a:r>
            <a:r>
              <a:rPr sz="2000" b="1" spc="-15" dirty="0">
                <a:solidFill>
                  <a:srgbClr val="117893"/>
                </a:solidFill>
                <a:latin typeface="Tahoma"/>
                <a:cs typeface="Tahoma"/>
              </a:rPr>
              <a:t>ЕГ</a:t>
            </a:r>
            <a:r>
              <a:rPr sz="2000" b="1" spc="-245" dirty="0">
                <a:solidFill>
                  <a:srgbClr val="117893"/>
                </a:solidFill>
                <a:latin typeface="Tahoma"/>
                <a:cs typeface="Tahoma"/>
              </a:rPr>
              <a:t>О</a:t>
            </a:r>
            <a:r>
              <a:rPr sz="2000" b="1" spc="-60" dirty="0">
                <a:solidFill>
                  <a:srgbClr val="117893"/>
                </a:solidFill>
                <a:latin typeface="Tahoma"/>
                <a:cs typeface="Tahoma"/>
              </a:rPr>
              <a:t>Р</a:t>
            </a:r>
            <a:r>
              <a:rPr sz="2000" b="1" spc="-140" dirty="0">
                <a:solidFill>
                  <a:srgbClr val="117893"/>
                </a:solidFill>
                <a:latin typeface="Tahoma"/>
                <a:cs typeface="Tahoma"/>
              </a:rPr>
              <a:t>ИЯ</a:t>
            </a:r>
            <a:r>
              <a:rPr sz="2000" b="1" spc="-110" dirty="0">
                <a:solidFill>
                  <a:srgbClr val="117893"/>
                </a:solidFill>
                <a:latin typeface="Tahoma"/>
                <a:cs typeface="Tahoma"/>
              </a:rPr>
              <a:t>:</a:t>
            </a:r>
            <a:r>
              <a:rPr sz="2000" b="1" spc="-165" dirty="0">
                <a:solidFill>
                  <a:srgbClr val="117893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3D424E"/>
                </a:solidFill>
                <a:latin typeface="Tahoma"/>
                <a:cs typeface="Tahoma"/>
              </a:rPr>
              <a:t>С</a:t>
            </a:r>
            <a:r>
              <a:rPr sz="2000" b="1" spc="-60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2000" b="1" spc="-145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sz="2000" b="1" spc="-130" dirty="0">
                <a:solidFill>
                  <a:srgbClr val="3D424E"/>
                </a:solidFill>
                <a:latin typeface="Tahoma"/>
                <a:cs typeface="Tahoma"/>
              </a:rPr>
              <a:t>Ь</a:t>
            </a:r>
            <a:r>
              <a:rPr sz="2000" b="1" spc="-100" dirty="0">
                <a:solidFill>
                  <a:srgbClr val="3D424E"/>
                </a:solidFill>
                <a:latin typeface="Tahoma"/>
                <a:cs typeface="Tahoma"/>
              </a:rPr>
              <a:t>С</a:t>
            </a:r>
            <a:r>
              <a:rPr sz="2000" b="1" spc="-114" dirty="0">
                <a:solidFill>
                  <a:srgbClr val="3D424E"/>
                </a:solidFill>
                <a:latin typeface="Tahoma"/>
                <a:cs typeface="Tahoma"/>
              </a:rPr>
              <a:t>К</a:t>
            </a:r>
            <a:r>
              <a:rPr sz="2000" b="1" spc="-140" dirty="0">
                <a:solidFill>
                  <a:srgbClr val="3D424E"/>
                </a:solidFill>
                <a:latin typeface="Tahoma"/>
                <a:cs typeface="Tahoma"/>
              </a:rPr>
              <a:t>И</a:t>
            </a:r>
            <a:r>
              <a:rPr sz="2000" b="1" spc="-20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2000" b="1" spc="-17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2000" b="1" spc="-165" dirty="0">
                <a:solidFill>
                  <a:srgbClr val="3D424E"/>
                </a:solidFill>
                <a:latin typeface="Tahoma"/>
                <a:cs typeface="Tahoma"/>
              </a:rPr>
              <a:t>П</a:t>
            </a:r>
            <a:r>
              <a:rPr sz="2000" b="1" spc="-125" dirty="0">
                <a:solidFill>
                  <a:srgbClr val="3D424E"/>
                </a:solidFill>
                <a:latin typeface="Tahoma"/>
                <a:cs typeface="Tahoma"/>
              </a:rPr>
              <a:t>ОС</a:t>
            </a:r>
            <a:r>
              <a:rPr sz="2000" b="1" spc="-114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2000" b="1" spc="-105" dirty="0">
                <a:solidFill>
                  <a:srgbClr val="3D424E"/>
                </a:solidFill>
                <a:latin typeface="Tahoma"/>
                <a:cs typeface="Tahoma"/>
              </a:rPr>
              <a:t>Л</a:t>
            </a:r>
            <a:r>
              <a:rPr sz="2000" b="1" spc="-95" dirty="0">
                <a:solidFill>
                  <a:srgbClr val="3D424E"/>
                </a:solidFill>
                <a:latin typeface="Tahoma"/>
                <a:cs typeface="Tahoma"/>
              </a:rPr>
              <a:t>Е</a:t>
            </a:r>
            <a:r>
              <a:rPr sz="2000" b="1" spc="-165" dirty="0">
                <a:solidFill>
                  <a:srgbClr val="3D424E"/>
                </a:solidFill>
                <a:latin typeface="Tahoma"/>
                <a:cs typeface="Tahoma"/>
              </a:rPr>
              <a:t>Н</a:t>
            </a:r>
            <a:r>
              <a:rPr sz="2000" b="1" spc="-140" dirty="0">
                <a:solidFill>
                  <a:srgbClr val="3D424E"/>
                </a:solidFill>
                <a:latin typeface="Tahoma"/>
                <a:cs typeface="Tahoma"/>
              </a:rPr>
              <a:t>И</a:t>
            </a:r>
            <a:r>
              <a:rPr sz="2000" b="1" spc="-130" dirty="0">
                <a:solidFill>
                  <a:srgbClr val="3D424E"/>
                </a:solidFill>
                <a:latin typeface="Tahoma"/>
                <a:cs typeface="Tahoma"/>
              </a:rPr>
              <a:t>Я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961" y="2986282"/>
            <a:ext cx="4834307" cy="1679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50000"/>
              </a:lnSpc>
              <a:spcBef>
                <a:spcPts val="100"/>
              </a:spcBef>
            </a:pPr>
            <a:r>
              <a:rPr lang="ru-RU" sz="1400" b="1" spc="-15" dirty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1 место </a:t>
            </a:r>
            <a:r>
              <a:rPr lang="en-US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|</a:t>
            </a:r>
            <a:r>
              <a:rPr lang="ru-RU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 </a:t>
            </a:r>
            <a:r>
              <a:rPr lang="ru-RU" sz="1400" b="1" spc="-10" dirty="0" smtClean="0">
                <a:solidFill>
                  <a:srgbClr val="3D424E"/>
                </a:solidFill>
                <a:latin typeface="Tahoma"/>
                <a:ea typeface="+mj-ea"/>
                <a:cs typeface="Tahoma"/>
              </a:rPr>
              <a:t>Калужская область, г. Калуга</a:t>
            </a:r>
            <a:endParaRPr sz="1400" b="1" spc="-10" dirty="0">
              <a:solidFill>
                <a:srgbClr val="3D424E"/>
              </a:solidFill>
              <a:latin typeface="Tahoma"/>
              <a:ea typeface="+mj-ea"/>
              <a:cs typeface="Tahoma"/>
            </a:endParaRPr>
          </a:p>
          <a:p>
            <a:pPr marL="31750">
              <a:lnSpc>
                <a:spcPct val="15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2 место </a:t>
            </a:r>
            <a:r>
              <a:rPr lang="en-US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|</a:t>
            </a:r>
            <a:r>
              <a:rPr lang="ru-RU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 </a:t>
            </a:r>
            <a:r>
              <a:rPr lang="ru-RU" sz="1400" b="1" spc="-10" dirty="0" smtClean="0">
                <a:solidFill>
                  <a:srgbClr val="3D424E"/>
                </a:solidFill>
                <a:latin typeface="Tahoma"/>
                <a:ea typeface="+mj-ea"/>
                <a:cs typeface="Tahoma"/>
              </a:rPr>
              <a:t>Республика Татарстан, г. Казань</a:t>
            </a:r>
            <a:endParaRPr lang="ru-RU" sz="1400" b="1" spc="-10" dirty="0">
              <a:solidFill>
                <a:srgbClr val="3D424E"/>
              </a:solidFill>
              <a:latin typeface="Tahoma"/>
              <a:ea typeface="+mj-ea"/>
              <a:cs typeface="Tahoma"/>
            </a:endParaRPr>
          </a:p>
          <a:p>
            <a:pPr marL="31750">
              <a:lnSpc>
                <a:spcPct val="15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3 место </a:t>
            </a:r>
            <a:r>
              <a:rPr lang="en-US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|</a:t>
            </a:r>
            <a:r>
              <a:rPr lang="ru-RU" sz="1400" b="1" spc="-10" dirty="0" smtClean="0">
                <a:solidFill>
                  <a:srgbClr val="3D424E"/>
                </a:solidFill>
                <a:latin typeface="Tahoma"/>
                <a:ea typeface="+mj-ea"/>
                <a:cs typeface="Tahoma"/>
              </a:rPr>
              <a:t>Новгородская область, г. </a:t>
            </a:r>
            <a:r>
              <a:rPr lang="ru-RU" sz="1200" b="1" spc="-10" dirty="0" smtClean="0">
                <a:solidFill>
                  <a:srgbClr val="3D424E"/>
                </a:solidFill>
                <a:latin typeface="Tahoma"/>
                <a:ea typeface="+mj-ea"/>
                <a:cs typeface="Tahoma"/>
              </a:rPr>
              <a:t>Великий Новгород</a:t>
            </a:r>
            <a:endParaRPr lang="ru-RU" sz="1200" b="1" spc="-10" dirty="0">
              <a:solidFill>
                <a:srgbClr val="3D424E"/>
              </a:solidFill>
              <a:latin typeface="Tahoma"/>
              <a:ea typeface="+mj-ea"/>
              <a:cs typeface="Tahoma"/>
            </a:endParaRPr>
          </a:p>
          <a:p>
            <a:pPr marL="31750">
              <a:lnSpc>
                <a:spcPct val="15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4 место </a:t>
            </a:r>
            <a:r>
              <a:rPr lang="en-US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|</a:t>
            </a:r>
            <a:r>
              <a:rPr lang="ru-RU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 </a:t>
            </a:r>
            <a:r>
              <a:rPr lang="ru-RU" sz="1400" b="1" spc="-10" dirty="0" smtClean="0">
                <a:solidFill>
                  <a:srgbClr val="3D424E"/>
                </a:solidFill>
                <a:latin typeface="Tahoma"/>
                <a:ea typeface="+mj-ea"/>
                <a:cs typeface="Tahoma"/>
              </a:rPr>
              <a:t>Московская область, г. Жуковский</a:t>
            </a:r>
            <a:endParaRPr lang="ru-RU" sz="1400" b="1" spc="-10" dirty="0">
              <a:solidFill>
                <a:srgbClr val="3D424E"/>
              </a:solidFill>
              <a:latin typeface="Tahoma"/>
              <a:ea typeface="+mj-ea"/>
              <a:cs typeface="Tahoma"/>
            </a:endParaRPr>
          </a:p>
          <a:p>
            <a:pPr marL="31750">
              <a:lnSpc>
                <a:spcPct val="15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5 место </a:t>
            </a:r>
            <a:r>
              <a:rPr lang="en-US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| </a:t>
            </a:r>
            <a:r>
              <a:rPr lang="ru-RU" sz="1400" b="1" spc="-10" dirty="0" smtClean="0">
                <a:solidFill>
                  <a:srgbClr val="3D424E"/>
                </a:solidFill>
                <a:latin typeface="Tahoma"/>
                <a:ea typeface="+mj-ea"/>
                <a:cs typeface="Tahoma"/>
              </a:rPr>
              <a:t>Мурманская область, г. Мурманск</a:t>
            </a:r>
            <a:endParaRPr sz="1400" b="1" spc="-10" dirty="0">
              <a:solidFill>
                <a:srgbClr val="3D424E"/>
              </a:solidFill>
              <a:latin typeface="Tahoma"/>
              <a:ea typeface="+mj-e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96000" y="2779904"/>
            <a:ext cx="0" cy="2700655"/>
          </a:xfrm>
          <a:custGeom>
            <a:avLst/>
            <a:gdLst/>
            <a:ahLst/>
            <a:cxnLst/>
            <a:rect l="l" t="t" r="r" b="b"/>
            <a:pathLst>
              <a:path h="2700654">
                <a:moveTo>
                  <a:pt x="0" y="0"/>
                </a:moveTo>
                <a:lnTo>
                  <a:pt x="0" y="2700337"/>
                </a:lnTo>
              </a:path>
            </a:pathLst>
          </a:custGeom>
          <a:ln w="28575">
            <a:solidFill>
              <a:srgbClr val="BDD7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9"/>
          <p:cNvSpPr txBox="1"/>
          <p:nvPr/>
        </p:nvSpPr>
        <p:spPr>
          <a:xfrm>
            <a:off x="2880677" y="364807"/>
            <a:ext cx="6756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20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Распределение призовых мест</a:t>
            </a:r>
            <a:endParaRPr sz="2000" b="1" spc="-120" dirty="0">
              <a:solidFill>
                <a:srgbClr val="117893"/>
              </a:solidFill>
              <a:latin typeface="Tahoma"/>
              <a:ea typeface="+mj-ea"/>
              <a:cs typeface="Tahom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38722" y="2990324"/>
            <a:ext cx="663349" cy="295295"/>
          </a:xfrm>
          <a:prstGeom prst="rect">
            <a:avLst/>
          </a:prstGeom>
          <a:solidFill>
            <a:srgbClr val="117893"/>
          </a:solidFill>
          <a:ln>
            <a:solidFill>
              <a:srgbClr val="117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138723" y="3373024"/>
            <a:ext cx="663349" cy="295295"/>
          </a:xfrm>
          <a:prstGeom prst="rect">
            <a:avLst/>
          </a:prstGeom>
          <a:solidFill>
            <a:srgbClr val="117893"/>
          </a:solidFill>
          <a:ln>
            <a:solidFill>
              <a:srgbClr val="117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138723" y="3811792"/>
            <a:ext cx="663349" cy="295295"/>
          </a:xfrm>
          <a:prstGeom prst="rect">
            <a:avLst/>
          </a:prstGeom>
          <a:solidFill>
            <a:srgbClr val="117893"/>
          </a:solidFill>
          <a:ln>
            <a:solidFill>
              <a:srgbClr val="117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147049" y="4307559"/>
            <a:ext cx="663349" cy="295295"/>
          </a:xfrm>
          <a:prstGeom prst="rect">
            <a:avLst/>
          </a:prstGeom>
          <a:solidFill>
            <a:srgbClr val="117893"/>
          </a:solidFill>
          <a:ln>
            <a:solidFill>
              <a:srgbClr val="117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38722" y="4700763"/>
            <a:ext cx="663349" cy="295295"/>
          </a:xfrm>
          <a:prstGeom prst="rect">
            <a:avLst/>
          </a:prstGeom>
          <a:solidFill>
            <a:srgbClr val="117893"/>
          </a:solidFill>
          <a:ln>
            <a:solidFill>
              <a:srgbClr val="117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object 19"/>
          <p:cNvSpPr txBox="1"/>
          <p:nvPr/>
        </p:nvSpPr>
        <p:spPr>
          <a:xfrm>
            <a:off x="6327199" y="2939255"/>
            <a:ext cx="4719175" cy="1679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50000"/>
              </a:lnSpc>
              <a:spcBef>
                <a:spcPts val="100"/>
              </a:spcBef>
            </a:pPr>
            <a:r>
              <a:rPr lang="ru-RU" sz="1400" b="1" spc="-15" dirty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1 место </a:t>
            </a:r>
            <a:r>
              <a:rPr lang="en-US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|</a:t>
            </a:r>
            <a:r>
              <a:rPr lang="ru-RU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 </a:t>
            </a:r>
            <a:r>
              <a:rPr lang="ru-RU" sz="1400" b="1" spc="-10" dirty="0" smtClean="0">
                <a:solidFill>
                  <a:srgbClr val="3D424E"/>
                </a:solidFill>
                <a:latin typeface="Tahoma"/>
                <a:ea typeface="+mj-ea"/>
                <a:cs typeface="Tahoma"/>
              </a:rPr>
              <a:t>Белгородская область, </a:t>
            </a:r>
            <a:r>
              <a:rPr lang="ru-RU" sz="1400" b="1" spc="-10" dirty="0" err="1" smtClean="0">
                <a:solidFill>
                  <a:srgbClr val="3D424E"/>
                </a:solidFill>
                <a:latin typeface="Tahoma"/>
                <a:ea typeface="+mj-ea"/>
                <a:cs typeface="Tahoma"/>
              </a:rPr>
              <a:t>Стригуновское</a:t>
            </a:r>
            <a:endParaRPr sz="1400" b="1" spc="-10" dirty="0">
              <a:solidFill>
                <a:srgbClr val="3D424E"/>
              </a:solidFill>
              <a:latin typeface="Tahoma"/>
              <a:ea typeface="+mj-ea"/>
              <a:cs typeface="Tahoma"/>
            </a:endParaRPr>
          </a:p>
          <a:p>
            <a:pPr marL="31750">
              <a:lnSpc>
                <a:spcPct val="15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2 место </a:t>
            </a:r>
            <a:r>
              <a:rPr lang="en-US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| </a:t>
            </a:r>
            <a:r>
              <a:rPr lang="ru-RU" sz="1400" b="1" spc="-10" dirty="0" smtClean="0">
                <a:solidFill>
                  <a:srgbClr val="3D424E"/>
                </a:solidFill>
                <a:latin typeface="Tahoma"/>
                <a:ea typeface="+mj-ea"/>
                <a:cs typeface="Tahoma"/>
              </a:rPr>
              <a:t>Орловская область, </a:t>
            </a:r>
            <a:r>
              <a:rPr lang="ru-RU" sz="1400" b="1" spc="-10" dirty="0" err="1" smtClean="0">
                <a:solidFill>
                  <a:srgbClr val="3D424E"/>
                </a:solidFill>
                <a:latin typeface="Tahoma"/>
                <a:ea typeface="+mj-ea"/>
                <a:cs typeface="Tahoma"/>
              </a:rPr>
              <a:t>Пахомовское</a:t>
            </a:r>
            <a:endParaRPr lang="ru-RU" sz="1400" b="1" spc="-10" dirty="0">
              <a:solidFill>
                <a:srgbClr val="3D424E"/>
              </a:solidFill>
              <a:latin typeface="Tahoma"/>
              <a:ea typeface="+mj-ea"/>
              <a:cs typeface="Tahoma"/>
            </a:endParaRPr>
          </a:p>
          <a:p>
            <a:pPr marL="31750">
              <a:lnSpc>
                <a:spcPct val="15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3 место </a:t>
            </a:r>
            <a:r>
              <a:rPr lang="en-US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|</a:t>
            </a:r>
            <a:r>
              <a:rPr lang="ru-RU" sz="1400" b="1" spc="-10" dirty="0" smtClean="0">
                <a:solidFill>
                  <a:srgbClr val="3D424E"/>
                </a:solidFill>
                <a:latin typeface="Tahoma"/>
                <a:ea typeface="+mj-ea"/>
                <a:cs typeface="Tahoma"/>
              </a:rPr>
              <a:t>Краснодарский край, Вознесенское</a:t>
            </a:r>
            <a:endParaRPr lang="ru-RU" sz="1400" b="1" spc="-10" dirty="0">
              <a:solidFill>
                <a:srgbClr val="3D424E"/>
              </a:solidFill>
              <a:latin typeface="Tahoma"/>
              <a:ea typeface="+mj-ea"/>
              <a:cs typeface="Tahoma"/>
            </a:endParaRPr>
          </a:p>
          <a:p>
            <a:pPr marL="31750">
              <a:lnSpc>
                <a:spcPct val="15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4 место </a:t>
            </a:r>
            <a:r>
              <a:rPr lang="en-US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|</a:t>
            </a:r>
            <a:r>
              <a:rPr lang="ru-RU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 </a:t>
            </a:r>
            <a:r>
              <a:rPr lang="ru-RU" sz="1400" b="1" spc="-10" dirty="0" smtClean="0">
                <a:solidFill>
                  <a:srgbClr val="3D424E"/>
                </a:solidFill>
                <a:latin typeface="Tahoma"/>
                <a:ea typeface="+mj-ea"/>
                <a:cs typeface="Tahoma"/>
              </a:rPr>
              <a:t>Ленинградская область, Пашское</a:t>
            </a:r>
            <a:endParaRPr lang="ru-RU" sz="1400" b="1" spc="-10" dirty="0">
              <a:solidFill>
                <a:srgbClr val="3D424E"/>
              </a:solidFill>
              <a:latin typeface="Tahoma"/>
              <a:ea typeface="+mj-ea"/>
              <a:cs typeface="Tahoma"/>
            </a:endParaRPr>
          </a:p>
          <a:p>
            <a:pPr marL="31750">
              <a:lnSpc>
                <a:spcPct val="15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5 место </a:t>
            </a:r>
            <a:r>
              <a:rPr lang="en-US" sz="1400" b="1" spc="-15" dirty="0" smtClean="0">
                <a:solidFill>
                  <a:srgbClr val="117893"/>
                </a:solidFill>
                <a:latin typeface="Tahoma"/>
                <a:ea typeface="+mj-ea"/>
                <a:cs typeface="Tahoma"/>
              </a:rPr>
              <a:t>| </a:t>
            </a:r>
            <a:r>
              <a:rPr lang="ru-RU" sz="1400" b="1" spc="-10" dirty="0" smtClean="0">
                <a:solidFill>
                  <a:srgbClr val="3D424E"/>
                </a:solidFill>
                <a:latin typeface="Tahoma"/>
                <a:ea typeface="+mj-ea"/>
                <a:cs typeface="Tahoma"/>
              </a:rPr>
              <a:t>Челябинская область, </a:t>
            </a:r>
            <a:r>
              <a:rPr lang="ru-RU" sz="1300" b="1" spc="-10" dirty="0" smtClean="0">
                <a:solidFill>
                  <a:srgbClr val="3D424E"/>
                </a:solidFill>
                <a:latin typeface="Tahoma"/>
                <a:ea typeface="+mj-ea"/>
                <a:cs typeface="Tahoma"/>
              </a:rPr>
              <a:t>Долгодеревенское</a:t>
            </a:r>
            <a:endParaRPr sz="1300" b="1" spc="-10" dirty="0">
              <a:solidFill>
                <a:srgbClr val="3D424E"/>
              </a:solidFill>
              <a:latin typeface="Tahoma"/>
              <a:ea typeface="+mj-ea"/>
              <a:cs typeface="Tahoma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993184" y="2970279"/>
            <a:ext cx="663349" cy="295295"/>
          </a:xfrm>
          <a:prstGeom prst="rect">
            <a:avLst/>
          </a:prstGeom>
          <a:solidFill>
            <a:srgbClr val="117893"/>
          </a:solidFill>
          <a:ln>
            <a:solidFill>
              <a:srgbClr val="117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0998222" y="3315871"/>
            <a:ext cx="663349" cy="295295"/>
          </a:xfrm>
          <a:prstGeom prst="rect">
            <a:avLst/>
          </a:prstGeom>
          <a:solidFill>
            <a:srgbClr val="117893"/>
          </a:solidFill>
          <a:ln>
            <a:solidFill>
              <a:srgbClr val="117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0993171" y="3702783"/>
            <a:ext cx="663349" cy="295295"/>
          </a:xfrm>
          <a:prstGeom prst="rect">
            <a:avLst/>
          </a:prstGeom>
          <a:solidFill>
            <a:srgbClr val="117893"/>
          </a:solidFill>
          <a:ln>
            <a:solidFill>
              <a:srgbClr val="117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985497" y="4077840"/>
            <a:ext cx="663349" cy="295295"/>
          </a:xfrm>
          <a:prstGeom prst="rect">
            <a:avLst/>
          </a:prstGeom>
          <a:solidFill>
            <a:srgbClr val="117893"/>
          </a:solidFill>
          <a:ln>
            <a:solidFill>
              <a:srgbClr val="117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1005006" y="4471387"/>
            <a:ext cx="663349" cy="295295"/>
          </a:xfrm>
          <a:prstGeom prst="rect">
            <a:avLst/>
          </a:prstGeom>
          <a:solidFill>
            <a:srgbClr val="117893"/>
          </a:solidFill>
          <a:ln>
            <a:solidFill>
              <a:srgbClr val="117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067257" y="3012618"/>
            <a:ext cx="93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50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млн.руб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67257" y="3824339"/>
            <a:ext cx="93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30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млн.руб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59003" y="3367275"/>
            <a:ext cx="93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40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млн.руб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67257" y="4329696"/>
            <a:ext cx="93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20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млн.руб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59003" y="4703392"/>
            <a:ext cx="93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10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млн.руб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926878" y="2976200"/>
            <a:ext cx="93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20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млн.руб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917026" y="3319002"/>
            <a:ext cx="93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15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млн.руб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960674" y="3719089"/>
            <a:ext cx="93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7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млн.руб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943823" y="4079054"/>
            <a:ext cx="93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5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млн.руб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936534" y="4489683"/>
            <a:ext cx="93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3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 err="1" smtClean="0">
                <a:solidFill>
                  <a:schemeClr val="bg1"/>
                </a:solidFill>
              </a:rPr>
              <a:t>млн.руб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1657" y="178529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8039" y="0"/>
                </a:moveTo>
                <a:lnTo>
                  <a:pt x="0" y="33578"/>
                </a:lnTo>
                <a:lnTo>
                  <a:pt x="27330" y="36931"/>
                </a:lnTo>
                <a:lnTo>
                  <a:pt x="36969" y="6718"/>
                </a:lnTo>
                <a:lnTo>
                  <a:pt x="803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34766" y="4584025"/>
            <a:ext cx="46990" cy="55880"/>
          </a:xfrm>
          <a:custGeom>
            <a:avLst/>
            <a:gdLst/>
            <a:ahLst/>
            <a:cxnLst/>
            <a:rect l="l" t="t" r="r" b="b"/>
            <a:pathLst>
              <a:path w="46990" h="55879">
                <a:moveTo>
                  <a:pt x="27317" y="0"/>
                </a:moveTo>
                <a:lnTo>
                  <a:pt x="12852" y="0"/>
                </a:lnTo>
                <a:lnTo>
                  <a:pt x="0" y="25184"/>
                </a:lnTo>
                <a:lnTo>
                  <a:pt x="22491" y="55410"/>
                </a:lnTo>
                <a:lnTo>
                  <a:pt x="46596" y="28536"/>
                </a:lnTo>
                <a:lnTo>
                  <a:pt x="2731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57255" y="4708270"/>
            <a:ext cx="62865" cy="154940"/>
          </a:xfrm>
          <a:custGeom>
            <a:avLst/>
            <a:gdLst/>
            <a:ahLst/>
            <a:cxnLst/>
            <a:rect l="l" t="t" r="r" b="b"/>
            <a:pathLst>
              <a:path w="62865" h="154939">
                <a:moveTo>
                  <a:pt x="33756" y="3352"/>
                </a:moveTo>
                <a:lnTo>
                  <a:pt x="8039" y="0"/>
                </a:lnTo>
                <a:lnTo>
                  <a:pt x="0" y="26860"/>
                </a:lnTo>
                <a:lnTo>
                  <a:pt x="11252" y="48691"/>
                </a:lnTo>
                <a:lnTo>
                  <a:pt x="30543" y="41973"/>
                </a:lnTo>
                <a:lnTo>
                  <a:pt x="33756" y="3352"/>
                </a:lnTo>
                <a:close/>
              </a:path>
              <a:path w="62865" h="154939">
                <a:moveTo>
                  <a:pt x="62674" y="141020"/>
                </a:moveTo>
                <a:lnTo>
                  <a:pt x="46609" y="94018"/>
                </a:lnTo>
                <a:lnTo>
                  <a:pt x="17678" y="88976"/>
                </a:lnTo>
                <a:lnTo>
                  <a:pt x="0" y="110807"/>
                </a:lnTo>
                <a:lnTo>
                  <a:pt x="14465" y="154457"/>
                </a:lnTo>
                <a:lnTo>
                  <a:pt x="62674" y="14102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28329" y="4983604"/>
            <a:ext cx="50165" cy="156210"/>
          </a:xfrm>
          <a:custGeom>
            <a:avLst/>
            <a:gdLst/>
            <a:ahLst/>
            <a:cxnLst/>
            <a:rect l="l" t="t" r="r" b="b"/>
            <a:pathLst>
              <a:path w="50165" h="156210">
                <a:moveTo>
                  <a:pt x="22504" y="0"/>
                </a:moveTo>
                <a:lnTo>
                  <a:pt x="0" y="25184"/>
                </a:lnTo>
                <a:lnTo>
                  <a:pt x="6438" y="130949"/>
                </a:lnTo>
                <a:lnTo>
                  <a:pt x="9652" y="156133"/>
                </a:lnTo>
                <a:lnTo>
                  <a:pt x="33756" y="156133"/>
                </a:lnTo>
                <a:lnTo>
                  <a:pt x="49822" y="94018"/>
                </a:lnTo>
                <a:lnTo>
                  <a:pt x="43395" y="31902"/>
                </a:lnTo>
                <a:lnTo>
                  <a:pt x="22504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6374" y="5188430"/>
            <a:ext cx="75526" cy="22665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0990125" y="5463769"/>
            <a:ext cx="56515" cy="151130"/>
          </a:xfrm>
          <a:custGeom>
            <a:avLst/>
            <a:gdLst/>
            <a:ahLst/>
            <a:cxnLst/>
            <a:rect l="l" t="t" r="r" b="b"/>
            <a:pathLst>
              <a:path w="56515" h="151129">
                <a:moveTo>
                  <a:pt x="38569" y="0"/>
                </a:moveTo>
                <a:lnTo>
                  <a:pt x="12852" y="13436"/>
                </a:lnTo>
                <a:lnTo>
                  <a:pt x="0" y="26860"/>
                </a:lnTo>
                <a:lnTo>
                  <a:pt x="16065" y="65481"/>
                </a:lnTo>
                <a:lnTo>
                  <a:pt x="12852" y="117525"/>
                </a:lnTo>
                <a:lnTo>
                  <a:pt x="25717" y="151104"/>
                </a:lnTo>
                <a:lnTo>
                  <a:pt x="38569" y="147739"/>
                </a:lnTo>
                <a:lnTo>
                  <a:pt x="38569" y="52044"/>
                </a:lnTo>
                <a:lnTo>
                  <a:pt x="53035" y="33578"/>
                </a:lnTo>
                <a:lnTo>
                  <a:pt x="56248" y="10071"/>
                </a:lnTo>
                <a:lnTo>
                  <a:pt x="3856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19087" y="125412"/>
            <a:ext cx="11568430" cy="6445250"/>
            <a:chOff x="319087" y="125412"/>
            <a:chExt cx="11568430" cy="6445250"/>
          </a:xfrm>
        </p:grpSpPr>
        <p:sp>
          <p:nvSpPr>
            <p:cNvPr id="9" name="object 9"/>
            <p:cNvSpPr/>
            <p:nvPr/>
          </p:nvSpPr>
          <p:spPr>
            <a:xfrm>
              <a:off x="11102625" y="5480559"/>
              <a:ext cx="35560" cy="59055"/>
            </a:xfrm>
            <a:custGeom>
              <a:avLst/>
              <a:gdLst/>
              <a:ahLst/>
              <a:cxnLst/>
              <a:rect l="l" t="t" r="r" b="b"/>
              <a:pathLst>
                <a:path w="35559" h="59054">
                  <a:moveTo>
                    <a:pt x="16065" y="0"/>
                  </a:moveTo>
                  <a:lnTo>
                    <a:pt x="0" y="16789"/>
                  </a:lnTo>
                  <a:lnTo>
                    <a:pt x="3213" y="38620"/>
                  </a:lnTo>
                  <a:lnTo>
                    <a:pt x="9639" y="58762"/>
                  </a:lnTo>
                  <a:lnTo>
                    <a:pt x="35344" y="48691"/>
                  </a:lnTo>
                  <a:lnTo>
                    <a:pt x="28917" y="20142"/>
                  </a:lnTo>
                  <a:lnTo>
                    <a:pt x="1606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352" y="860217"/>
              <a:ext cx="10304619" cy="570994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363718" y="1488134"/>
              <a:ext cx="310515" cy="311150"/>
            </a:xfrm>
            <a:custGeom>
              <a:avLst/>
              <a:gdLst/>
              <a:ahLst/>
              <a:cxnLst/>
              <a:rect l="l" t="t" r="r" b="b"/>
              <a:pathLst>
                <a:path w="310514" h="311150">
                  <a:moveTo>
                    <a:pt x="46609" y="209854"/>
                  </a:moveTo>
                  <a:lnTo>
                    <a:pt x="35356" y="189712"/>
                  </a:lnTo>
                  <a:lnTo>
                    <a:pt x="12852" y="196430"/>
                  </a:lnTo>
                  <a:lnTo>
                    <a:pt x="0" y="219938"/>
                  </a:lnTo>
                  <a:lnTo>
                    <a:pt x="22504" y="238404"/>
                  </a:lnTo>
                  <a:lnTo>
                    <a:pt x="46609" y="209854"/>
                  </a:lnTo>
                  <a:close/>
                </a:path>
                <a:path w="310514" h="311150">
                  <a:moveTo>
                    <a:pt x="94830" y="196430"/>
                  </a:moveTo>
                  <a:lnTo>
                    <a:pt x="75539" y="189712"/>
                  </a:lnTo>
                  <a:lnTo>
                    <a:pt x="46609" y="235038"/>
                  </a:lnTo>
                  <a:lnTo>
                    <a:pt x="62687" y="248475"/>
                  </a:lnTo>
                  <a:lnTo>
                    <a:pt x="88392" y="231686"/>
                  </a:lnTo>
                  <a:lnTo>
                    <a:pt x="94830" y="196430"/>
                  </a:lnTo>
                  <a:close/>
                </a:path>
                <a:path w="310514" h="311150">
                  <a:moveTo>
                    <a:pt x="99644" y="293814"/>
                  </a:moveTo>
                  <a:lnTo>
                    <a:pt x="88392" y="271983"/>
                  </a:lnTo>
                  <a:lnTo>
                    <a:pt x="72326" y="290449"/>
                  </a:lnTo>
                  <a:lnTo>
                    <a:pt x="88392" y="310603"/>
                  </a:lnTo>
                  <a:lnTo>
                    <a:pt x="99644" y="293814"/>
                  </a:lnTo>
                  <a:close/>
                </a:path>
                <a:path w="310514" h="311150">
                  <a:moveTo>
                    <a:pt x="128574" y="114160"/>
                  </a:moveTo>
                  <a:lnTo>
                    <a:pt x="75539" y="72186"/>
                  </a:lnTo>
                  <a:lnTo>
                    <a:pt x="38582" y="100723"/>
                  </a:lnTo>
                  <a:lnTo>
                    <a:pt x="72326" y="141020"/>
                  </a:lnTo>
                  <a:lnTo>
                    <a:pt x="122148" y="156133"/>
                  </a:lnTo>
                  <a:lnTo>
                    <a:pt x="128574" y="114160"/>
                  </a:lnTo>
                  <a:close/>
                </a:path>
                <a:path w="310514" h="311150">
                  <a:moveTo>
                    <a:pt x="171958" y="58762"/>
                  </a:moveTo>
                  <a:lnTo>
                    <a:pt x="157492" y="28536"/>
                  </a:lnTo>
                  <a:lnTo>
                    <a:pt x="125349" y="45326"/>
                  </a:lnTo>
                  <a:lnTo>
                    <a:pt x="131775" y="65468"/>
                  </a:lnTo>
                  <a:lnTo>
                    <a:pt x="159105" y="85623"/>
                  </a:lnTo>
                  <a:lnTo>
                    <a:pt x="171958" y="58762"/>
                  </a:lnTo>
                  <a:close/>
                </a:path>
                <a:path w="310514" h="311150">
                  <a:moveTo>
                    <a:pt x="204101" y="219938"/>
                  </a:moveTo>
                  <a:lnTo>
                    <a:pt x="191236" y="186359"/>
                  </a:lnTo>
                  <a:lnTo>
                    <a:pt x="154279" y="172923"/>
                  </a:lnTo>
                  <a:lnTo>
                    <a:pt x="122135" y="203149"/>
                  </a:lnTo>
                  <a:lnTo>
                    <a:pt x="118922" y="224967"/>
                  </a:lnTo>
                  <a:lnTo>
                    <a:pt x="151066" y="251828"/>
                  </a:lnTo>
                  <a:lnTo>
                    <a:pt x="204101" y="219938"/>
                  </a:lnTo>
                  <a:close/>
                </a:path>
                <a:path w="310514" h="311150">
                  <a:moveTo>
                    <a:pt x="216966" y="154457"/>
                  </a:moveTo>
                  <a:lnTo>
                    <a:pt x="197675" y="134315"/>
                  </a:lnTo>
                  <a:lnTo>
                    <a:pt x="178396" y="159499"/>
                  </a:lnTo>
                  <a:lnTo>
                    <a:pt x="200888" y="172935"/>
                  </a:lnTo>
                  <a:lnTo>
                    <a:pt x="216966" y="154457"/>
                  </a:lnTo>
                  <a:close/>
                </a:path>
                <a:path w="310514" h="311150">
                  <a:moveTo>
                    <a:pt x="228206" y="23507"/>
                  </a:moveTo>
                  <a:lnTo>
                    <a:pt x="200888" y="0"/>
                  </a:lnTo>
                  <a:lnTo>
                    <a:pt x="188036" y="13436"/>
                  </a:lnTo>
                  <a:lnTo>
                    <a:pt x="197675" y="26860"/>
                  </a:lnTo>
                  <a:lnTo>
                    <a:pt x="210527" y="38620"/>
                  </a:lnTo>
                  <a:lnTo>
                    <a:pt x="228206" y="23507"/>
                  </a:lnTo>
                  <a:close/>
                </a:path>
                <a:path w="310514" h="311150">
                  <a:moveTo>
                    <a:pt x="306959" y="203149"/>
                  </a:moveTo>
                  <a:lnTo>
                    <a:pt x="284454" y="169570"/>
                  </a:lnTo>
                  <a:lnTo>
                    <a:pt x="263563" y="206502"/>
                  </a:lnTo>
                  <a:lnTo>
                    <a:pt x="228206" y="199796"/>
                  </a:lnTo>
                  <a:lnTo>
                    <a:pt x="221780" y="216585"/>
                  </a:lnTo>
                  <a:lnTo>
                    <a:pt x="228206" y="245122"/>
                  </a:lnTo>
                  <a:lnTo>
                    <a:pt x="284454" y="241769"/>
                  </a:lnTo>
                  <a:lnTo>
                    <a:pt x="306959" y="203149"/>
                  </a:lnTo>
                  <a:close/>
                </a:path>
                <a:path w="310514" h="311150">
                  <a:moveTo>
                    <a:pt x="310172" y="104089"/>
                  </a:moveTo>
                  <a:lnTo>
                    <a:pt x="300532" y="72186"/>
                  </a:lnTo>
                  <a:lnTo>
                    <a:pt x="278028" y="88976"/>
                  </a:lnTo>
                  <a:lnTo>
                    <a:pt x="287680" y="114160"/>
                  </a:lnTo>
                  <a:lnTo>
                    <a:pt x="310172" y="10408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9268" y="1446155"/>
              <a:ext cx="207310" cy="2249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70119" y="2646569"/>
              <a:ext cx="194945" cy="282575"/>
            </a:xfrm>
            <a:custGeom>
              <a:avLst/>
              <a:gdLst/>
              <a:ahLst/>
              <a:cxnLst/>
              <a:rect l="l" t="t" r="r" b="b"/>
              <a:pathLst>
                <a:path w="194944" h="282575">
                  <a:moveTo>
                    <a:pt x="78752" y="0"/>
                  </a:moveTo>
                  <a:lnTo>
                    <a:pt x="48221" y="26860"/>
                  </a:lnTo>
                  <a:lnTo>
                    <a:pt x="0" y="26860"/>
                  </a:lnTo>
                  <a:lnTo>
                    <a:pt x="125361" y="282054"/>
                  </a:lnTo>
                  <a:lnTo>
                    <a:pt x="194462" y="238404"/>
                  </a:lnTo>
                  <a:lnTo>
                    <a:pt x="194462" y="94018"/>
                  </a:lnTo>
                  <a:lnTo>
                    <a:pt x="160718" y="38620"/>
                  </a:lnTo>
                  <a:lnTo>
                    <a:pt x="144640" y="104089"/>
                  </a:lnTo>
                  <a:lnTo>
                    <a:pt x="110896" y="85623"/>
                  </a:lnTo>
                  <a:lnTo>
                    <a:pt x="7875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3375" y="990600"/>
              <a:ext cx="11534775" cy="0"/>
            </a:xfrm>
            <a:custGeom>
              <a:avLst/>
              <a:gdLst/>
              <a:ahLst/>
              <a:cxnLst/>
              <a:rect l="l" t="t" r="r" b="b"/>
              <a:pathLst>
                <a:path w="11534775">
                  <a:moveTo>
                    <a:pt x="0" y="0"/>
                  </a:moveTo>
                  <a:lnTo>
                    <a:pt x="11534775" y="0"/>
                  </a:lnTo>
                </a:path>
              </a:pathLst>
            </a:custGeom>
            <a:ln w="28575">
              <a:solidFill>
                <a:srgbClr val="BDD7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3375" y="2590800"/>
              <a:ext cx="11534775" cy="584200"/>
            </a:xfrm>
            <a:custGeom>
              <a:avLst/>
              <a:gdLst/>
              <a:ahLst/>
              <a:cxnLst/>
              <a:rect l="l" t="t" r="r" b="b"/>
              <a:pathLst>
                <a:path w="11534775" h="584200">
                  <a:moveTo>
                    <a:pt x="0" y="0"/>
                  </a:moveTo>
                  <a:lnTo>
                    <a:pt x="11242675" y="0"/>
                  </a:lnTo>
                  <a:lnTo>
                    <a:pt x="11534775" y="292100"/>
                  </a:lnTo>
                  <a:lnTo>
                    <a:pt x="11242675" y="584200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6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3375" y="4159250"/>
              <a:ext cx="11534775" cy="584200"/>
            </a:xfrm>
            <a:custGeom>
              <a:avLst/>
              <a:gdLst/>
              <a:ahLst/>
              <a:cxnLst/>
              <a:rect l="l" t="t" r="r" b="b"/>
              <a:pathLst>
                <a:path w="11534775" h="584200">
                  <a:moveTo>
                    <a:pt x="0" y="0"/>
                  </a:moveTo>
                  <a:lnTo>
                    <a:pt x="11242675" y="0"/>
                  </a:lnTo>
                  <a:lnTo>
                    <a:pt x="11534775" y="292100"/>
                  </a:lnTo>
                  <a:lnTo>
                    <a:pt x="11242675" y="584200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6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538" y="155575"/>
              <a:ext cx="841374" cy="7429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99813" y="125412"/>
              <a:ext cx="687386" cy="782636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16865" y="1069720"/>
            <a:ext cx="4559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75" dirty="0">
                <a:solidFill>
                  <a:srgbClr val="3D424E"/>
                </a:solidFill>
              </a:rPr>
              <a:t>М</a:t>
            </a:r>
            <a:r>
              <a:rPr sz="2000" spc="-25" dirty="0">
                <a:solidFill>
                  <a:srgbClr val="3D424E"/>
                </a:solidFill>
              </a:rPr>
              <a:t>Е</a:t>
            </a:r>
            <a:r>
              <a:rPr sz="2000" spc="-90" dirty="0">
                <a:solidFill>
                  <a:srgbClr val="3D424E"/>
                </a:solidFill>
              </a:rPr>
              <a:t>Т</a:t>
            </a:r>
            <a:r>
              <a:rPr sz="2000" spc="-245" dirty="0">
                <a:solidFill>
                  <a:srgbClr val="3D424E"/>
                </a:solidFill>
              </a:rPr>
              <a:t>О</a:t>
            </a:r>
            <a:r>
              <a:rPr sz="2000" spc="-125" dirty="0">
                <a:solidFill>
                  <a:srgbClr val="3D424E"/>
                </a:solidFill>
              </a:rPr>
              <a:t>Д</a:t>
            </a:r>
            <a:r>
              <a:rPr sz="2000" spc="-135" dirty="0">
                <a:solidFill>
                  <a:srgbClr val="3D424E"/>
                </a:solidFill>
              </a:rPr>
              <a:t>И</a:t>
            </a:r>
            <a:r>
              <a:rPr sz="2000" spc="-125" dirty="0">
                <a:solidFill>
                  <a:srgbClr val="3D424E"/>
                </a:solidFill>
              </a:rPr>
              <a:t>К</a:t>
            </a:r>
            <a:r>
              <a:rPr sz="2000" spc="-95" dirty="0">
                <a:solidFill>
                  <a:srgbClr val="3D424E"/>
                </a:solidFill>
              </a:rPr>
              <a:t>А</a:t>
            </a:r>
            <a:r>
              <a:rPr sz="2000" spc="-140" dirty="0">
                <a:solidFill>
                  <a:srgbClr val="3D424E"/>
                </a:solidFill>
              </a:rPr>
              <a:t> </a:t>
            </a:r>
            <a:r>
              <a:rPr sz="2000" spc="-245" dirty="0">
                <a:solidFill>
                  <a:srgbClr val="3D424E"/>
                </a:solidFill>
              </a:rPr>
              <a:t>О</a:t>
            </a:r>
            <a:r>
              <a:rPr sz="2000" spc="-130" dirty="0">
                <a:solidFill>
                  <a:srgbClr val="3D424E"/>
                </a:solidFill>
              </a:rPr>
              <a:t>Ц</a:t>
            </a:r>
            <a:r>
              <a:rPr sz="2000" spc="-25" dirty="0">
                <a:solidFill>
                  <a:srgbClr val="3D424E"/>
                </a:solidFill>
              </a:rPr>
              <a:t>Е</a:t>
            </a:r>
            <a:r>
              <a:rPr sz="2000" spc="-165" dirty="0">
                <a:solidFill>
                  <a:srgbClr val="3D424E"/>
                </a:solidFill>
              </a:rPr>
              <a:t>Н</a:t>
            </a:r>
            <a:r>
              <a:rPr sz="2000" spc="-125" dirty="0">
                <a:solidFill>
                  <a:srgbClr val="3D424E"/>
                </a:solidFill>
              </a:rPr>
              <a:t>К</a:t>
            </a:r>
            <a:r>
              <a:rPr sz="2000" spc="-140" dirty="0">
                <a:solidFill>
                  <a:srgbClr val="3D424E"/>
                </a:solidFill>
              </a:rPr>
              <a:t>И</a:t>
            </a:r>
            <a:r>
              <a:rPr sz="2000" spc="-130" dirty="0">
                <a:solidFill>
                  <a:srgbClr val="3D424E"/>
                </a:solidFill>
              </a:rPr>
              <a:t> </a:t>
            </a:r>
            <a:r>
              <a:rPr sz="2000" spc="-240" dirty="0" smtClean="0">
                <a:solidFill>
                  <a:srgbClr val="3D424E"/>
                </a:solidFill>
              </a:rPr>
              <a:t>(</a:t>
            </a:r>
            <a:r>
              <a:rPr lang="ru-RU" sz="2000" spc="-190" dirty="0" smtClean="0">
                <a:solidFill>
                  <a:srgbClr val="3D424E"/>
                </a:solidFill>
              </a:rPr>
              <a:t>58</a:t>
            </a:r>
            <a:r>
              <a:rPr sz="2000" spc="-130" dirty="0" smtClean="0">
                <a:solidFill>
                  <a:srgbClr val="3D424E"/>
                </a:solidFill>
              </a:rPr>
              <a:t> </a:t>
            </a:r>
            <a:r>
              <a:rPr sz="2000" spc="-125" dirty="0">
                <a:solidFill>
                  <a:srgbClr val="3D424E"/>
                </a:solidFill>
              </a:rPr>
              <a:t>К</a:t>
            </a:r>
            <a:r>
              <a:rPr sz="2000" spc="-100" dirty="0">
                <a:solidFill>
                  <a:srgbClr val="3D424E"/>
                </a:solidFill>
              </a:rPr>
              <a:t>РИ</a:t>
            </a:r>
            <a:r>
              <a:rPr sz="2000" spc="-90" dirty="0">
                <a:solidFill>
                  <a:srgbClr val="3D424E"/>
                </a:solidFill>
              </a:rPr>
              <a:t>Т</a:t>
            </a:r>
            <a:r>
              <a:rPr sz="2000" spc="-25" dirty="0">
                <a:solidFill>
                  <a:srgbClr val="3D424E"/>
                </a:solidFill>
              </a:rPr>
              <a:t>Е</a:t>
            </a:r>
            <a:r>
              <a:rPr sz="2000" spc="-75" dirty="0">
                <a:solidFill>
                  <a:srgbClr val="3D424E"/>
                </a:solidFill>
              </a:rPr>
              <a:t>РИ</a:t>
            </a:r>
            <a:r>
              <a:rPr sz="2000" spc="-70" dirty="0">
                <a:solidFill>
                  <a:srgbClr val="3D424E"/>
                </a:solidFill>
              </a:rPr>
              <a:t>Е</a:t>
            </a:r>
            <a:r>
              <a:rPr sz="2000" spc="-175" dirty="0">
                <a:solidFill>
                  <a:srgbClr val="3D424E"/>
                </a:solidFill>
              </a:rPr>
              <a:t>В</a:t>
            </a:r>
            <a:r>
              <a:rPr sz="2000" spc="-120" dirty="0">
                <a:solidFill>
                  <a:srgbClr val="3D424E"/>
                </a:solidFill>
              </a:rPr>
              <a:t>)</a:t>
            </a:r>
            <a:r>
              <a:rPr sz="2000" spc="-110" dirty="0">
                <a:solidFill>
                  <a:srgbClr val="3D424E"/>
                </a:solidFill>
              </a:rPr>
              <a:t>:</a:t>
            </a:r>
            <a:endParaRPr sz="2000" dirty="0"/>
          </a:p>
        </p:txBody>
      </p:sp>
      <p:grpSp>
        <p:nvGrpSpPr>
          <p:cNvPr id="20" name="object 20"/>
          <p:cNvGrpSpPr/>
          <p:nvPr/>
        </p:nvGrpSpPr>
        <p:grpSpPr>
          <a:xfrm>
            <a:off x="319087" y="1557337"/>
            <a:ext cx="11563350" cy="4791075"/>
            <a:chOff x="319087" y="1557337"/>
            <a:chExt cx="11563350" cy="4791075"/>
          </a:xfrm>
        </p:grpSpPr>
        <p:sp>
          <p:nvSpPr>
            <p:cNvPr id="21" name="object 21"/>
            <p:cNvSpPr/>
            <p:nvPr/>
          </p:nvSpPr>
          <p:spPr>
            <a:xfrm>
              <a:off x="333375" y="1571625"/>
              <a:ext cx="11534775" cy="812800"/>
            </a:xfrm>
            <a:custGeom>
              <a:avLst/>
              <a:gdLst/>
              <a:ahLst/>
              <a:cxnLst/>
              <a:rect l="l" t="t" r="r" b="b"/>
              <a:pathLst>
                <a:path w="11534775" h="812800">
                  <a:moveTo>
                    <a:pt x="0" y="0"/>
                  </a:moveTo>
                  <a:lnTo>
                    <a:pt x="11128375" y="0"/>
                  </a:lnTo>
                  <a:lnTo>
                    <a:pt x="11534775" y="406400"/>
                  </a:lnTo>
                  <a:lnTo>
                    <a:pt x="11128375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1178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3375" y="3368675"/>
              <a:ext cx="11534775" cy="584200"/>
            </a:xfrm>
            <a:custGeom>
              <a:avLst/>
              <a:gdLst/>
              <a:ahLst/>
              <a:cxnLst/>
              <a:rect l="l" t="t" r="r" b="b"/>
              <a:pathLst>
                <a:path w="11534775" h="584200">
                  <a:moveTo>
                    <a:pt x="0" y="0"/>
                  </a:moveTo>
                  <a:lnTo>
                    <a:pt x="11242675" y="0"/>
                  </a:lnTo>
                  <a:lnTo>
                    <a:pt x="11534775" y="292100"/>
                  </a:lnTo>
                  <a:lnTo>
                    <a:pt x="11242675" y="584200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1178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3375" y="5749925"/>
              <a:ext cx="11534775" cy="584200"/>
            </a:xfrm>
            <a:custGeom>
              <a:avLst/>
              <a:gdLst/>
              <a:ahLst/>
              <a:cxnLst/>
              <a:rect l="l" t="t" r="r" b="b"/>
              <a:pathLst>
                <a:path w="11534775" h="584200">
                  <a:moveTo>
                    <a:pt x="0" y="0"/>
                  </a:moveTo>
                  <a:lnTo>
                    <a:pt x="11242675" y="0"/>
                  </a:lnTo>
                  <a:lnTo>
                    <a:pt x="11534775" y="292100"/>
                  </a:lnTo>
                  <a:lnTo>
                    <a:pt x="11242675" y="584200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6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3375" y="4949825"/>
              <a:ext cx="11534775" cy="584200"/>
            </a:xfrm>
            <a:custGeom>
              <a:avLst/>
              <a:gdLst/>
              <a:ahLst/>
              <a:cxnLst/>
              <a:rect l="l" t="t" r="r" b="b"/>
              <a:pathLst>
                <a:path w="11534775" h="584200">
                  <a:moveTo>
                    <a:pt x="0" y="0"/>
                  </a:moveTo>
                  <a:lnTo>
                    <a:pt x="11242675" y="0"/>
                  </a:lnTo>
                  <a:lnTo>
                    <a:pt x="11534775" y="292100"/>
                  </a:lnTo>
                  <a:lnTo>
                    <a:pt x="11242675" y="584200"/>
                  </a:lnTo>
                  <a:lnTo>
                    <a:pt x="0" y="58420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1178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93701" y="1676440"/>
            <a:ext cx="11341100" cy="4657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 marR="508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3D424E"/>
                </a:solidFill>
                <a:latin typeface="Tahoma"/>
                <a:cs typeface="Tahoma"/>
              </a:rPr>
              <a:t>соответствие</a:t>
            </a:r>
            <a:r>
              <a:rPr sz="1800" spc="-15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D424E"/>
                </a:solidFill>
                <a:latin typeface="Tahoma"/>
                <a:cs typeface="Tahoma"/>
              </a:rPr>
              <a:t>одному</a:t>
            </a:r>
            <a:r>
              <a:rPr sz="1800" spc="-12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3D424E"/>
                </a:solidFill>
                <a:latin typeface="Tahoma"/>
                <a:cs typeface="Tahoma"/>
              </a:rPr>
              <a:t>из</a:t>
            </a:r>
            <a:r>
              <a:rPr sz="1800" spc="-114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3D424E"/>
                </a:solidFill>
                <a:latin typeface="Tahoma"/>
                <a:cs typeface="Tahoma"/>
              </a:rPr>
              <a:t>направлений</a:t>
            </a:r>
            <a:r>
              <a:rPr sz="1800" spc="-9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3D424E"/>
                </a:solidFill>
                <a:latin typeface="Tahoma"/>
                <a:cs typeface="Tahoma"/>
              </a:rPr>
              <a:t>«Базовых</a:t>
            </a:r>
            <a:r>
              <a:rPr sz="1800" spc="-14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3D424E"/>
                </a:solidFill>
                <a:latin typeface="Tahoma"/>
                <a:cs typeface="Tahoma"/>
              </a:rPr>
              <a:t>и</a:t>
            </a:r>
            <a:r>
              <a:rPr sz="1800" spc="-12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3D424E"/>
                </a:solidFill>
                <a:latin typeface="Tahoma"/>
                <a:cs typeface="Tahoma"/>
              </a:rPr>
              <a:t>дополнительных</a:t>
            </a:r>
            <a:r>
              <a:rPr sz="1800" spc="-105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D424E"/>
                </a:solidFill>
                <a:latin typeface="Tahoma"/>
                <a:cs typeface="Tahoma"/>
              </a:rPr>
              <a:t>требований</a:t>
            </a:r>
            <a:r>
              <a:rPr sz="1800" spc="-114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3D424E"/>
                </a:solidFill>
                <a:latin typeface="Tahoma"/>
                <a:cs typeface="Tahoma"/>
              </a:rPr>
              <a:t>к</a:t>
            </a:r>
            <a:r>
              <a:rPr sz="1800" spc="-13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3D424E"/>
                </a:solidFill>
                <a:latin typeface="Tahoma"/>
                <a:cs typeface="Tahoma"/>
              </a:rPr>
              <a:t>Умным</a:t>
            </a:r>
            <a:r>
              <a:rPr sz="1800" spc="-11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3D424E"/>
                </a:solidFill>
                <a:latin typeface="Tahoma"/>
                <a:cs typeface="Tahoma"/>
              </a:rPr>
              <a:t>городам </a:t>
            </a:r>
            <a:r>
              <a:rPr sz="1800" spc="-55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3D424E"/>
                </a:solidFill>
                <a:latin typeface="Tahoma"/>
                <a:cs typeface="Tahoma"/>
              </a:rPr>
              <a:t>(стандарт</a:t>
            </a:r>
            <a:r>
              <a:rPr sz="1800" spc="-120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3D424E"/>
                </a:solidFill>
                <a:latin typeface="Tahoma"/>
                <a:cs typeface="Tahoma"/>
              </a:rPr>
              <a:t>«Умный</a:t>
            </a:r>
            <a:r>
              <a:rPr sz="1800" spc="-125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3D424E"/>
                </a:solidFill>
                <a:latin typeface="Tahoma"/>
                <a:cs typeface="Tahoma"/>
              </a:rPr>
              <a:t>город»)»,</a:t>
            </a:r>
            <a:r>
              <a:rPr sz="1800" spc="-155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rgbClr val="3D424E"/>
                </a:solidFill>
                <a:latin typeface="Tahoma"/>
                <a:cs typeface="Tahoma"/>
              </a:rPr>
              <a:t>утвержденных</a:t>
            </a:r>
            <a:r>
              <a:rPr sz="1800" spc="-114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spc="15" dirty="0">
                <a:solidFill>
                  <a:srgbClr val="3D424E"/>
                </a:solidFill>
                <a:latin typeface="Tahoma"/>
                <a:cs typeface="Tahoma"/>
              </a:rPr>
              <a:t>Минстроем</a:t>
            </a:r>
            <a:r>
              <a:rPr sz="1800" spc="-135" dirty="0">
                <a:solidFill>
                  <a:srgbClr val="3D424E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3D424E"/>
                </a:solidFill>
                <a:latin typeface="Tahoma"/>
                <a:cs typeface="Tahoma"/>
              </a:rPr>
              <a:t>России</a:t>
            </a:r>
            <a:endParaRPr sz="1800" dirty="0">
              <a:latin typeface="Tahoma"/>
              <a:cs typeface="Tahoma"/>
            </a:endParaRPr>
          </a:p>
          <a:p>
            <a:pPr marL="12700" marR="148590">
              <a:lnSpc>
                <a:spcPts val="6120"/>
              </a:lnSpc>
              <a:spcBef>
                <a:spcPts val="695"/>
              </a:spcBef>
            </a:pPr>
            <a:r>
              <a:rPr lang="ru-RU" sz="1800" spc="25" dirty="0" smtClean="0">
                <a:solidFill>
                  <a:srgbClr val="3D424E"/>
                </a:solidFill>
                <a:latin typeface="Tahoma"/>
                <a:cs typeface="Tahoma"/>
              </a:rPr>
              <a:t>Возможность тиражирования</a:t>
            </a:r>
          </a:p>
          <a:p>
            <a:pPr marL="12700" marR="148590">
              <a:lnSpc>
                <a:spcPts val="6120"/>
              </a:lnSpc>
              <a:spcBef>
                <a:spcPts val="695"/>
              </a:spcBef>
            </a:pPr>
            <a:r>
              <a:rPr lang="ru-RU" sz="1800" spc="20" dirty="0" smtClean="0">
                <a:solidFill>
                  <a:srgbClr val="3D424E"/>
                </a:solidFill>
                <a:latin typeface="Tahoma"/>
                <a:cs typeface="Tahoma"/>
              </a:rPr>
              <a:t>Использование инновационных технологий и цифровых технологий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ru-RU" sz="26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z="1800" spc="5" dirty="0" smtClean="0">
                <a:solidFill>
                  <a:srgbClr val="3D424E"/>
                </a:solidFill>
                <a:latin typeface="Tahoma"/>
                <a:cs typeface="Tahoma"/>
              </a:rPr>
              <a:t>Синхронизация мероприятий национальных и федеральных проектов, муниципальных программ</a:t>
            </a:r>
          </a:p>
          <a:p>
            <a:pPr marL="12700">
              <a:lnSpc>
                <a:spcPct val="100000"/>
              </a:lnSpc>
            </a:pPr>
            <a:endParaRPr lang="ru-RU" spc="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ru-RU" sz="1800" spc="5" dirty="0" smtClean="0">
              <a:solidFill>
                <a:srgbClr val="3D424E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pc="5" dirty="0" smtClean="0">
                <a:solidFill>
                  <a:srgbClr val="3D424E"/>
                </a:solidFill>
                <a:latin typeface="Tahoma"/>
                <a:cs typeface="Tahoma"/>
              </a:rPr>
              <a:t>Участие жителей как участников практики</a:t>
            </a:r>
          </a:p>
          <a:p>
            <a:pPr marL="12700">
              <a:lnSpc>
                <a:spcPct val="100000"/>
              </a:lnSpc>
            </a:pPr>
            <a:endParaRPr lang="ru-RU" sz="1800" spc="5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ru-RU" spc="5" dirty="0" smtClean="0">
              <a:solidFill>
                <a:srgbClr val="3D424E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z="1800" spc="5" dirty="0" smtClean="0">
                <a:solidFill>
                  <a:srgbClr val="3D424E"/>
                </a:solidFill>
                <a:latin typeface="Tahoma"/>
                <a:cs typeface="Tahoma"/>
              </a:rPr>
              <a:t>Степень влияния реализации практики на рост индекса </a:t>
            </a:r>
            <a:r>
              <a:rPr lang="en-US" sz="1800" spc="5" dirty="0" smtClean="0">
                <a:solidFill>
                  <a:srgbClr val="3D424E"/>
                </a:solidFill>
                <a:latin typeface="Tahoma"/>
                <a:cs typeface="Tahoma"/>
              </a:rPr>
              <a:t>IQ </a:t>
            </a:r>
            <a:r>
              <a:rPr lang="ru-RU" sz="1800" spc="5" dirty="0" smtClean="0">
                <a:solidFill>
                  <a:srgbClr val="3D424E"/>
                </a:solidFill>
                <a:latin typeface="Tahoma"/>
                <a:cs typeface="Tahoma"/>
              </a:rPr>
              <a:t>городов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3375" y="990600"/>
            <a:ext cx="11534775" cy="0"/>
          </a:xfrm>
          <a:custGeom>
            <a:avLst/>
            <a:gdLst/>
            <a:ahLst/>
            <a:cxnLst/>
            <a:rect l="l" t="t" r="r" b="b"/>
            <a:pathLst>
              <a:path w="11534775">
                <a:moveTo>
                  <a:pt x="0" y="0"/>
                </a:moveTo>
                <a:lnTo>
                  <a:pt x="11534775" y="0"/>
                </a:lnTo>
              </a:path>
            </a:pathLst>
          </a:custGeom>
          <a:ln w="28575">
            <a:solidFill>
              <a:srgbClr val="BDD7E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37" y="155575"/>
            <a:ext cx="841374" cy="742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9813" y="125412"/>
            <a:ext cx="687386" cy="78263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6865" y="1126746"/>
            <a:ext cx="608393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spc="-190" dirty="0" smtClean="0">
                <a:solidFill>
                  <a:srgbClr val="117893"/>
                </a:solidFill>
              </a:rPr>
              <a:t>1</a:t>
            </a:r>
            <a:r>
              <a:rPr sz="2000" spc="-130" dirty="0" smtClean="0">
                <a:solidFill>
                  <a:srgbClr val="117893"/>
                </a:solidFill>
              </a:rPr>
              <a:t> </a:t>
            </a:r>
            <a:r>
              <a:rPr sz="2000" spc="-175" dirty="0">
                <a:solidFill>
                  <a:srgbClr val="117893"/>
                </a:solidFill>
              </a:rPr>
              <a:t>М</a:t>
            </a:r>
            <a:r>
              <a:rPr sz="2000" spc="-25" dirty="0">
                <a:solidFill>
                  <a:srgbClr val="117893"/>
                </a:solidFill>
              </a:rPr>
              <a:t>Е</a:t>
            </a:r>
            <a:r>
              <a:rPr sz="2000" spc="-90" dirty="0">
                <a:solidFill>
                  <a:srgbClr val="117893"/>
                </a:solidFill>
              </a:rPr>
              <a:t>СТ</a:t>
            </a:r>
            <a:r>
              <a:rPr sz="2000" spc="-245" dirty="0">
                <a:solidFill>
                  <a:srgbClr val="117893"/>
                </a:solidFill>
              </a:rPr>
              <a:t>О</a:t>
            </a:r>
            <a:r>
              <a:rPr sz="2000" spc="-55" dirty="0">
                <a:solidFill>
                  <a:srgbClr val="117893"/>
                </a:solidFill>
              </a:rPr>
              <a:t>.</a:t>
            </a:r>
            <a:r>
              <a:rPr sz="2000" spc="-140" dirty="0">
                <a:solidFill>
                  <a:srgbClr val="117893"/>
                </a:solidFill>
              </a:rPr>
              <a:t> </a:t>
            </a:r>
            <a:r>
              <a:rPr lang="ru-RU" sz="2000" spc="-90" dirty="0">
                <a:solidFill>
                  <a:srgbClr val="3D424E"/>
                </a:solidFill>
              </a:rPr>
              <a:t>КАЛУЖСКАЯ ОБЛАСТЬ</a:t>
            </a:r>
            <a:r>
              <a:rPr lang="ru-RU" sz="2000" spc="-70" dirty="0">
                <a:solidFill>
                  <a:srgbClr val="3D424E"/>
                </a:solidFill>
              </a:rPr>
              <a:t>,</a:t>
            </a:r>
            <a:r>
              <a:rPr lang="ru-RU" sz="2000" spc="-140" dirty="0">
                <a:solidFill>
                  <a:srgbClr val="3D424E"/>
                </a:solidFill>
              </a:rPr>
              <a:t> К</a:t>
            </a:r>
            <a:r>
              <a:rPr lang="ru-RU" sz="2000" spc="-210" dirty="0">
                <a:solidFill>
                  <a:srgbClr val="3D424E"/>
                </a:solidFill>
              </a:rPr>
              <a:t>АЛУГА</a:t>
            </a:r>
            <a:endParaRPr sz="2000" dirty="0"/>
          </a:p>
          <a:p>
            <a:pPr marL="12700">
              <a:lnSpc>
                <a:spcPct val="100000"/>
              </a:lnSpc>
            </a:pPr>
            <a:r>
              <a:rPr lang="ru-RU" sz="1600" spc="-150" dirty="0">
                <a:solidFill>
                  <a:srgbClr val="117893"/>
                </a:solidFill>
              </a:rPr>
              <a:t>ДИСПЕТЧЕРИЗАЦИЯ ОБЪЕКТОВ ВОДОПРОВОДНОГО ХОЗЯЙСТВА</a:t>
            </a:r>
            <a:endParaRPr sz="1600" dirty="0"/>
          </a:p>
        </p:txBody>
      </p:sp>
      <p:grpSp>
        <p:nvGrpSpPr>
          <p:cNvPr id="7" name="object 7"/>
          <p:cNvGrpSpPr/>
          <p:nvPr/>
        </p:nvGrpSpPr>
        <p:grpSpPr>
          <a:xfrm>
            <a:off x="306324" y="1730375"/>
            <a:ext cx="5902960" cy="4784725"/>
            <a:chOff x="306324" y="1730375"/>
            <a:chExt cx="5902960" cy="4784725"/>
          </a:xfrm>
        </p:grpSpPr>
        <p:sp>
          <p:nvSpPr>
            <p:cNvPr id="8" name="object 8"/>
            <p:cNvSpPr/>
            <p:nvPr/>
          </p:nvSpPr>
          <p:spPr>
            <a:xfrm>
              <a:off x="3457575" y="1730375"/>
              <a:ext cx="2751455" cy="4784725"/>
            </a:xfrm>
            <a:custGeom>
              <a:avLst/>
              <a:gdLst/>
              <a:ahLst/>
              <a:cxnLst/>
              <a:rect l="l" t="t" r="r" b="b"/>
              <a:pathLst>
                <a:path w="2751454" h="4784725">
                  <a:moveTo>
                    <a:pt x="2751137" y="0"/>
                  </a:moveTo>
                  <a:lnTo>
                    <a:pt x="0" y="0"/>
                  </a:lnTo>
                  <a:lnTo>
                    <a:pt x="0" y="4784725"/>
                  </a:lnTo>
                  <a:lnTo>
                    <a:pt x="2751137" y="4784725"/>
                  </a:lnTo>
                  <a:lnTo>
                    <a:pt x="2751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324" y="1744980"/>
              <a:ext cx="5425439" cy="47594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2900" y="1781175"/>
              <a:ext cx="5299075" cy="4634230"/>
            </a:xfrm>
            <a:custGeom>
              <a:avLst/>
              <a:gdLst/>
              <a:ahLst/>
              <a:cxnLst/>
              <a:rect l="l" t="t" r="r" b="b"/>
              <a:pathLst>
                <a:path w="5299075" h="4634230">
                  <a:moveTo>
                    <a:pt x="0" y="0"/>
                  </a:moveTo>
                  <a:lnTo>
                    <a:pt x="5299075" y="0"/>
                  </a:lnTo>
                  <a:lnTo>
                    <a:pt x="5299075" y="4633912"/>
                  </a:lnTo>
                  <a:lnTo>
                    <a:pt x="0" y="463391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7200" y="2133600"/>
            <a:ext cx="5175249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35" normalizeH="0" baseline="0" noProof="0" dirty="0" smtClean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ГП «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Калугаоблводоканал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» - крупнейшее предприятие в области водоснабжения и водоотведения на территории Калужской области.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Диспетчеризация и автоматизация объектов водопроводного хозяйства способствует: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Р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еагированию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на инциденты на 70 %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быстрее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С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окращение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энергопотребления на 20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С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нижение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потерь воды от утечек (аварийности) и незаконных подключений на 20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П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ринятие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своевременных и правильных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решений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по управлению технологическим процессом за счет эффективной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аналитики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С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табильность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, бесперебойность и надежность водоснабжения надлежащего качества.</a:t>
            </a:r>
          </a:p>
          <a:p>
            <a:pPr marL="305435" marR="33401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68150" y="1684337"/>
            <a:ext cx="323850" cy="4733925"/>
          </a:xfrm>
          <a:custGeom>
            <a:avLst/>
            <a:gdLst/>
            <a:ahLst/>
            <a:cxnLst/>
            <a:rect l="l" t="t" r="r" b="b"/>
            <a:pathLst>
              <a:path w="323850" h="4733925">
                <a:moveTo>
                  <a:pt x="323850" y="0"/>
                </a:moveTo>
                <a:lnTo>
                  <a:pt x="0" y="0"/>
                </a:lnTo>
                <a:lnTo>
                  <a:pt x="0" y="4733925"/>
                </a:lnTo>
                <a:lnTo>
                  <a:pt x="323850" y="4733925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3374" y="1781175"/>
            <a:ext cx="5875675" cy="4633912"/>
            <a:chOff x="333374" y="1781175"/>
            <a:chExt cx="5875675" cy="4633912"/>
          </a:xfrm>
        </p:grpSpPr>
        <p:sp>
          <p:nvSpPr>
            <p:cNvPr id="14" name="object 14"/>
            <p:cNvSpPr/>
            <p:nvPr/>
          </p:nvSpPr>
          <p:spPr>
            <a:xfrm>
              <a:off x="333374" y="2209800"/>
              <a:ext cx="5299075" cy="0"/>
            </a:xfrm>
            <a:custGeom>
              <a:avLst/>
              <a:gdLst/>
              <a:ahLst/>
              <a:cxnLst/>
              <a:rect l="l" t="t" r="r" b="b"/>
              <a:pathLst>
                <a:path w="5299075">
                  <a:moveTo>
                    <a:pt x="0" y="0"/>
                  </a:moveTo>
                  <a:lnTo>
                    <a:pt x="5299075" y="0"/>
                  </a:lnTo>
                </a:path>
              </a:pathLst>
            </a:custGeom>
            <a:ln w="28575">
              <a:solidFill>
                <a:srgbClr val="E2F0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1387" y="1781175"/>
              <a:ext cx="287662" cy="46339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80676" y="364807"/>
            <a:ext cx="70253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25" normalizeH="0" baseline="0" noProof="0" dirty="0" smtClean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1800" b="1" i="0" u="none" strike="noStrike" kern="1200" cap="none" spc="-9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r>
              <a:rPr kumimoji="0" sz="1800" b="1" i="0" u="none" strike="noStrike" kern="1200" cap="none" spc="-7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</a:t>
            </a:r>
            <a:r>
              <a:rPr kumimoji="0" sz="1800" b="1" i="0" u="none" strike="noStrike" kern="1200" cap="none" spc="-14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9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13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Я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: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</a:t>
            </a:r>
            <a:r>
              <a:rPr kumimoji="0" sz="18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3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800" b="1" i="0" u="none" strike="noStrike" kern="1200" cap="none" spc="-15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Д</a:t>
            </a:r>
            <a:r>
              <a:rPr kumimoji="0" sz="1800" b="1" i="0" u="none" strike="noStrike" kern="1200" cap="none" spc="-9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229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9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КРУГА</a:t>
            </a:r>
            <a:r>
              <a:rPr kumimoji="0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</a:t>
            </a:r>
            <a:r>
              <a:rPr kumimoji="0" sz="18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3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800" b="1" i="0" u="none" strike="noStrike" kern="1200" cap="none" spc="-15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Д</a:t>
            </a:r>
            <a:r>
              <a:rPr kumimoji="0" sz="1800" b="1" i="0" u="none" strike="noStrike" kern="1200" cap="none" spc="-9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</a:t>
            </a:r>
            <a:r>
              <a:rPr kumimoji="0" sz="1800" b="1" i="0" u="none" strike="noStrike" kern="1200" cap="none" spc="-229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9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6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792000" y="6171883"/>
            <a:ext cx="271779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30" normalizeH="0" baseline="0" noProof="0" dirty="0" smtClean="0">
                <a:ln>
                  <a:noFill/>
                </a:ln>
                <a:solidFill>
                  <a:srgbClr val="12C45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7</a:t>
            </a:r>
            <a:endParaRPr kumimoji="0" sz="1400" b="1" i="0" u="none" strike="noStrike" kern="1200" cap="none" spc="-130" normalizeH="0" baseline="0" noProof="0" dirty="0">
              <a:ln>
                <a:noFill/>
              </a:ln>
              <a:solidFill>
                <a:srgbClr val="12C45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385" y="1730375"/>
            <a:ext cx="4506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225" normalizeH="0" baseline="0" noProof="0" dirty="0">
                <a:ln>
                  <a:noFill/>
                </a:ln>
                <a:solidFill>
                  <a:srgbClr val="E62D2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5</a:t>
            </a:r>
            <a:r>
              <a:rPr kumimoji="0" lang="ru-RU" sz="2400" b="1" i="0" u="none" strike="noStrike" kern="1200" cap="none" spc="-225" normalizeH="0" baseline="0" noProof="0" dirty="0" smtClean="0">
                <a:ln>
                  <a:noFill/>
                </a:ln>
                <a:solidFill>
                  <a:srgbClr val="E62D2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0</a:t>
            </a:r>
            <a:r>
              <a:rPr kumimoji="0" lang="ru-RU" sz="2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E62D2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1800" b="1" i="0" u="none" strike="noStrike" kern="1200" cap="none" spc="-14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м</a:t>
            </a: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lang="ru-RU" sz="1800" b="1" i="0" u="none" strike="noStrike" kern="1200" cap="none" spc="-14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</a:t>
            </a:r>
            <a:r>
              <a:rPr kumimoji="0" lang="ru-RU" sz="1800" b="1" i="0" u="none" strike="noStrike" kern="1200" cap="none" spc="-13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1800" b="1" i="0" u="none" strike="noStrike" kern="1200" cap="none" spc="-12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уб</a:t>
            </a:r>
            <a:r>
              <a:rPr kumimoji="0" lang="ru-RU" sz="1800" b="1" i="0" u="none" strike="noStrike" kern="1200" cap="none" spc="-15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lang="ru-RU" sz="1800" b="1" i="0" u="none" strike="noStrike" kern="1200" cap="none" spc="-10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1" y="2099707"/>
            <a:ext cx="505740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3375" y="990600"/>
            <a:ext cx="11534775" cy="0"/>
          </a:xfrm>
          <a:custGeom>
            <a:avLst/>
            <a:gdLst/>
            <a:ahLst/>
            <a:cxnLst/>
            <a:rect l="l" t="t" r="r" b="b"/>
            <a:pathLst>
              <a:path w="11534775">
                <a:moveTo>
                  <a:pt x="0" y="0"/>
                </a:moveTo>
                <a:lnTo>
                  <a:pt x="11534775" y="0"/>
                </a:lnTo>
              </a:path>
            </a:pathLst>
          </a:custGeom>
          <a:ln w="28575">
            <a:solidFill>
              <a:srgbClr val="BDD7E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37" y="155575"/>
            <a:ext cx="841374" cy="742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9813" y="125412"/>
            <a:ext cx="687386" cy="78263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3537" y="1049996"/>
            <a:ext cx="7723799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190" dirty="0">
                <a:solidFill>
                  <a:srgbClr val="117893"/>
                </a:solidFill>
              </a:rPr>
              <a:t>2</a:t>
            </a:r>
            <a:r>
              <a:rPr sz="2000" spc="-130" dirty="0" smtClean="0">
                <a:solidFill>
                  <a:srgbClr val="117893"/>
                </a:solidFill>
              </a:rPr>
              <a:t> </a:t>
            </a:r>
            <a:r>
              <a:rPr sz="2000" spc="-175" dirty="0">
                <a:solidFill>
                  <a:srgbClr val="117893"/>
                </a:solidFill>
              </a:rPr>
              <a:t>М</a:t>
            </a:r>
            <a:r>
              <a:rPr sz="2000" spc="-25" dirty="0">
                <a:solidFill>
                  <a:srgbClr val="117893"/>
                </a:solidFill>
              </a:rPr>
              <a:t>Е</a:t>
            </a:r>
            <a:r>
              <a:rPr sz="2000" spc="-90" dirty="0">
                <a:solidFill>
                  <a:srgbClr val="117893"/>
                </a:solidFill>
              </a:rPr>
              <a:t>СТ</a:t>
            </a:r>
            <a:r>
              <a:rPr sz="2000" spc="-245" dirty="0">
                <a:solidFill>
                  <a:srgbClr val="117893"/>
                </a:solidFill>
              </a:rPr>
              <a:t>О</a:t>
            </a:r>
            <a:r>
              <a:rPr sz="2000" spc="-55" dirty="0">
                <a:solidFill>
                  <a:srgbClr val="117893"/>
                </a:solidFill>
              </a:rPr>
              <a:t>.</a:t>
            </a:r>
            <a:r>
              <a:rPr sz="2000" spc="-140" dirty="0">
                <a:solidFill>
                  <a:srgbClr val="117893"/>
                </a:solidFill>
              </a:rPr>
              <a:t> </a:t>
            </a:r>
            <a:r>
              <a:rPr lang="ru-RU" sz="2000" spc="-90" dirty="0" smtClean="0">
                <a:solidFill>
                  <a:srgbClr val="3D424E"/>
                </a:solidFill>
              </a:rPr>
              <a:t>РЕСПУБЛИКА ТАТАРСТАН</a:t>
            </a:r>
            <a:r>
              <a:rPr lang="ru-RU" sz="2000" spc="-70" dirty="0" smtClean="0">
                <a:solidFill>
                  <a:srgbClr val="3D424E"/>
                </a:solidFill>
              </a:rPr>
              <a:t>,</a:t>
            </a:r>
            <a:r>
              <a:rPr lang="ru-RU" sz="2000" spc="-140" dirty="0" smtClean="0">
                <a:solidFill>
                  <a:srgbClr val="3D424E"/>
                </a:solidFill>
              </a:rPr>
              <a:t> КАЗАНЬ</a:t>
            </a:r>
            <a:endParaRPr sz="2000" dirty="0"/>
          </a:p>
          <a:p>
            <a:pPr marL="12700">
              <a:lnSpc>
                <a:spcPct val="100000"/>
              </a:lnSpc>
            </a:pPr>
            <a:r>
              <a:rPr lang="ru-RU" altLang="ru-RU" sz="1600" spc="-150" dirty="0">
                <a:solidFill>
                  <a:srgbClr val="117893"/>
                </a:solidFill>
              </a:rPr>
              <a:t>Внедрение «Комплексной муниципальной геоинформационной </a:t>
            </a:r>
            <a:r>
              <a:rPr lang="ru-RU" altLang="ru-RU" sz="1600" spc="-150" dirty="0" smtClean="0">
                <a:solidFill>
                  <a:srgbClr val="117893"/>
                </a:solidFill>
              </a:rPr>
              <a:t>системы»</a:t>
            </a:r>
            <a:endParaRPr sz="1600" dirty="0"/>
          </a:p>
        </p:txBody>
      </p:sp>
      <p:grpSp>
        <p:nvGrpSpPr>
          <p:cNvPr id="7" name="object 7"/>
          <p:cNvGrpSpPr/>
          <p:nvPr/>
        </p:nvGrpSpPr>
        <p:grpSpPr>
          <a:xfrm>
            <a:off x="306324" y="1730375"/>
            <a:ext cx="5902960" cy="4784725"/>
            <a:chOff x="306324" y="1730375"/>
            <a:chExt cx="5902960" cy="4784725"/>
          </a:xfrm>
        </p:grpSpPr>
        <p:sp>
          <p:nvSpPr>
            <p:cNvPr id="8" name="object 8"/>
            <p:cNvSpPr/>
            <p:nvPr/>
          </p:nvSpPr>
          <p:spPr>
            <a:xfrm>
              <a:off x="3457575" y="1730375"/>
              <a:ext cx="2751455" cy="4784725"/>
            </a:xfrm>
            <a:custGeom>
              <a:avLst/>
              <a:gdLst/>
              <a:ahLst/>
              <a:cxnLst/>
              <a:rect l="l" t="t" r="r" b="b"/>
              <a:pathLst>
                <a:path w="2751454" h="4784725">
                  <a:moveTo>
                    <a:pt x="2751137" y="0"/>
                  </a:moveTo>
                  <a:lnTo>
                    <a:pt x="0" y="0"/>
                  </a:lnTo>
                  <a:lnTo>
                    <a:pt x="0" y="4784725"/>
                  </a:lnTo>
                  <a:lnTo>
                    <a:pt x="2751137" y="4784725"/>
                  </a:lnTo>
                  <a:lnTo>
                    <a:pt x="2751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324" y="1744980"/>
              <a:ext cx="5425439" cy="47594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2900" y="1781175"/>
              <a:ext cx="5299075" cy="4634230"/>
            </a:xfrm>
            <a:custGeom>
              <a:avLst/>
              <a:gdLst/>
              <a:ahLst/>
              <a:cxnLst/>
              <a:rect l="l" t="t" r="r" b="b"/>
              <a:pathLst>
                <a:path w="5299075" h="4634230">
                  <a:moveTo>
                    <a:pt x="0" y="0"/>
                  </a:moveTo>
                  <a:lnTo>
                    <a:pt x="5299075" y="0"/>
                  </a:lnTo>
                  <a:lnTo>
                    <a:pt x="5299075" y="4633912"/>
                  </a:lnTo>
                  <a:lnTo>
                    <a:pt x="0" y="463391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2773" y="2063964"/>
            <a:ext cx="5175249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35" normalizeH="0" baseline="0" noProof="0" dirty="0" smtClean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lvl="0"/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КМГИС содержит более 500 наборов данных, что составляет более 90 % услуг в сфере градостроительства 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землепользования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</a:t>
            </a:r>
          </a:p>
          <a:p>
            <a:pPr lvl="0"/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Решает проблему доступности информации, необходимой для принятия управленческих и проектных 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решений </a:t>
            </a:r>
            <a:endParaRPr lang="ru-RU" sz="1400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О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беспечивает </a:t>
            </a: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автоматизацию услуг для граждан, интеграцию с ЕГРН, ФНС, ЕГРЗ и др., участие РСО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Способствует вовлечению граждан в сохранение и развитие комфортной городской среды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Является основой для дальнейшего внедрения других решений «умного города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»</a:t>
            </a:r>
            <a:endParaRPr lang="ru-RU" sz="1400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305435" marR="33401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68150" y="1684337"/>
            <a:ext cx="323850" cy="4733925"/>
          </a:xfrm>
          <a:custGeom>
            <a:avLst/>
            <a:gdLst/>
            <a:ahLst/>
            <a:cxnLst/>
            <a:rect l="l" t="t" r="r" b="b"/>
            <a:pathLst>
              <a:path w="323850" h="4733925">
                <a:moveTo>
                  <a:pt x="323850" y="0"/>
                </a:moveTo>
                <a:lnTo>
                  <a:pt x="0" y="0"/>
                </a:lnTo>
                <a:lnTo>
                  <a:pt x="0" y="4733925"/>
                </a:lnTo>
                <a:lnTo>
                  <a:pt x="323850" y="4733925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3374" y="1781175"/>
            <a:ext cx="5875675" cy="4633912"/>
            <a:chOff x="333374" y="1781175"/>
            <a:chExt cx="5875675" cy="4633912"/>
          </a:xfrm>
        </p:grpSpPr>
        <p:sp>
          <p:nvSpPr>
            <p:cNvPr id="14" name="object 14"/>
            <p:cNvSpPr/>
            <p:nvPr/>
          </p:nvSpPr>
          <p:spPr>
            <a:xfrm>
              <a:off x="333374" y="2209800"/>
              <a:ext cx="5299075" cy="0"/>
            </a:xfrm>
            <a:custGeom>
              <a:avLst/>
              <a:gdLst/>
              <a:ahLst/>
              <a:cxnLst/>
              <a:rect l="l" t="t" r="r" b="b"/>
              <a:pathLst>
                <a:path w="5299075">
                  <a:moveTo>
                    <a:pt x="0" y="0"/>
                  </a:moveTo>
                  <a:lnTo>
                    <a:pt x="5299075" y="0"/>
                  </a:lnTo>
                </a:path>
              </a:pathLst>
            </a:custGeom>
            <a:ln w="28575">
              <a:solidFill>
                <a:srgbClr val="E2F0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1387" y="1781175"/>
              <a:ext cx="287662" cy="46339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80676" y="364807"/>
            <a:ext cx="70253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25" normalizeH="0" baseline="0" noProof="0" dirty="0" smtClean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1800" b="1" i="0" u="none" strike="noStrike" kern="1200" cap="none" spc="-9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r>
              <a:rPr kumimoji="0" sz="1800" b="1" i="0" u="none" strike="noStrike" kern="1200" cap="none" spc="-7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</a:t>
            </a:r>
            <a:r>
              <a:rPr kumimoji="0" sz="1800" b="1" i="0" u="none" strike="noStrike" kern="1200" cap="none" spc="-14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9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13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Я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: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</a:t>
            </a:r>
            <a:r>
              <a:rPr kumimoji="0" sz="18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3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800" b="1" i="0" u="none" strike="noStrike" kern="1200" cap="none" spc="-15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Д</a:t>
            </a:r>
            <a:r>
              <a:rPr kumimoji="0" sz="1800" b="1" i="0" u="none" strike="noStrike" kern="1200" cap="none" spc="-9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229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9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КРУГА</a:t>
            </a:r>
            <a:r>
              <a:rPr kumimoji="0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</a:t>
            </a:r>
            <a:r>
              <a:rPr kumimoji="0" sz="18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3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800" b="1" i="0" u="none" strike="noStrike" kern="1200" cap="none" spc="-15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Д</a:t>
            </a:r>
            <a:r>
              <a:rPr kumimoji="0" sz="1800" b="1" i="0" u="none" strike="noStrike" kern="1200" cap="none" spc="-9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</a:t>
            </a:r>
            <a:r>
              <a:rPr kumimoji="0" sz="1800" b="1" i="0" u="none" strike="noStrike" kern="1200" cap="none" spc="-229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9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6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818237" y="6548683"/>
            <a:ext cx="271779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130" dirty="0"/>
              <a:t>8</a:t>
            </a:r>
            <a:endParaRPr kumimoji="0" sz="1400" b="1" i="0" u="none" strike="noStrike" kern="1200" cap="none" spc="-130" normalizeH="0" baseline="0" noProof="0" dirty="0">
              <a:ln>
                <a:noFill/>
              </a:ln>
              <a:solidFill>
                <a:srgbClr val="12C45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385" y="1730375"/>
            <a:ext cx="4506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225" dirty="0">
                <a:solidFill>
                  <a:srgbClr val="E62D26"/>
                </a:solidFill>
                <a:latin typeface="Tahoma"/>
                <a:cs typeface="Tahoma"/>
              </a:rPr>
              <a:t>4</a:t>
            </a:r>
            <a:r>
              <a:rPr kumimoji="0" lang="ru-RU" sz="2400" b="1" i="0" u="none" strike="noStrike" kern="1200" cap="none" spc="-225" normalizeH="0" baseline="0" noProof="0" dirty="0" smtClean="0">
                <a:ln>
                  <a:noFill/>
                </a:ln>
                <a:solidFill>
                  <a:srgbClr val="E62D2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0</a:t>
            </a:r>
            <a:r>
              <a:rPr kumimoji="0" lang="ru-RU" sz="2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E62D2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1800" b="1" i="0" u="none" strike="noStrike" kern="1200" cap="none" spc="-14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м</a:t>
            </a: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lang="ru-RU" sz="1800" b="1" i="0" u="none" strike="noStrike" kern="1200" cap="none" spc="-14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</a:t>
            </a:r>
            <a:r>
              <a:rPr kumimoji="0" lang="ru-RU" sz="1800" b="1" i="0" u="none" strike="noStrike" kern="1200" cap="none" spc="-13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1800" b="1" i="0" u="none" strike="noStrike" kern="1200" cap="none" spc="-12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уб</a:t>
            </a:r>
            <a:r>
              <a:rPr kumimoji="0" lang="ru-RU" sz="1800" b="1" i="0" u="none" strike="noStrike" kern="1200" cap="none" spc="-15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lang="ru-RU" sz="1800" b="1" i="0" u="none" strike="noStrike" kern="1200" cap="none" spc="-10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05" y="2311195"/>
            <a:ext cx="5905180" cy="320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3375" y="990600"/>
            <a:ext cx="11534775" cy="0"/>
          </a:xfrm>
          <a:custGeom>
            <a:avLst/>
            <a:gdLst/>
            <a:ahLst/>
            <a:cxnLst/>
            <a:rect l="l" t="t" r="r" b="b"/>
            <a:pathLst>
              <a:path w="11534775">
                <a:moveTo>
                  <a:pt x="0" y="0"/>
                </a:moveTo>
                <a:lnTo>
                  <a:pt x="11534775" y="0"/>
                </a:lnTo>
              </a:path>
            </a:pathLst>
          </a:custGeom>
          <a:ln w="28575">
            <a:solidFill>
              <a:srgbClr val="BDD7E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537" y="155575"/>
            <a:ext cx="841374" cy="742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9813" y="125412"/>
            <a:ext cx="687386" cy="78263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3537" y="1049996"/>
            <a:ext cx="7723799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spc="-190" dirty="0" smtClean="0">
                <a:solidFill>
                  <a:srgbClr val="117893"/>
                </a:solidFill>
              </a:rPr>
              <a:t>3</a:t>
            </a:r>
            <a:r>
              <a:rPr sz="2000" spc="-130" dirty="0" smtClean="0">
                <a:solidFill>
                  <a:srgbClr val="117893"/>
                </a:solidFill>
              </a:rPr>
              <a:t> </a:t>
            </a:r>
            <a:r>
              <a:rPr sz="2000" spc="-175" dirty="0">
                <a:solidFill>
                  <a:srgbClr val="117893"/>
                </a:solidFill>
              </a:rPr>
              <a:t>М</a:t>
            </a:r>
            <a:r>
              <a:rPr sz="2000" spc="-25" dirty="0">
                <a:solidFill>
                  <a:srgbClr val="117893"/>
                </a:solidFill>
              </a:rPr>
              <a:t>Е</a:t>
            </a:r>
            <a:r>
              <a:rPr sz="2000" spc="-90" dirty="0">
                <a:solidFill>
                  <a:srgbClr val="117893"/>
                </a:solidFill>
              </a:rPr>
              <a:t>СТ</a:t>
            </a:r>
            <a:r>
              <a:rPr sz="2000" spc="-245" dirty="0">
                <a:solidFill>
                  <a:srgbClr val="117893"/>
                </a:solidFill>
              </a:rPr>
              <a:t>О</a:t>
            </a:r>
            <a:r>
              <a:rPr sz="2000" spc="-55" dirty="0">
                <a:solidFill>
                  <a:srgbClr val="117893"/>
                </a:solidFill>
              </a:rPr>
              <a:t>.</a:t>
            </a:r>
            <a:r>
              <a:rPr sz="2000" spc="-140" dirty="0">
                <a:solidFill>
                  <a:srgbClr val="117893"/>
                </a:solidFill>
              </a:rPr>
              <a:t> </a:t>
            </a:r>
            <a:r>
              <a:rPr lang="ru-RU" sz="2000" spc="-90" dirty="0" smtClean="0">
                <a:solidFill>
                  <a:srgbClr val="3D424E"/>
                </a:solidFill>
              </a:rPr>
              <a:t>НОВГОРОДСКАЯ ОБЛАСТЬ</a:t>
            </a:r>
            <a:r>
              <a:rPr lang="ru-RU" sz="2000" spc="-70" dirty="0" smtClean="0">
                <a:solidFill>
                  <a:srgbClr val="3D424E"/>
                </a:solidFill>
              </a:rPr>
              <a:t>,</a:t>
            </a:r>
            <a:r>
              <a:rPr lang="ru-RU" sz="2000" spc="-140" dirty="0" smtClean="0">
                <a:solidFill>
                  <a:srgbClr val="3D424E"/>
                </a:solidFill>
              </a:rPr>
              <a:t> ВЕЛИКИЙ НОВГОРОД</a:t>
            </a:r>
            <a:endParaRPr sz="2000" dirty="0"/>
          </a:p>
          <a:p>
            <a:pPr marL="12700">
              <a:lnSpc>
                <a:spcPct val="100000"/>
              </a:lnSpc>
            </a:pPr>
            <a:r>
              <a:rPr lang="ru-RU" sz="1600" spc="-150" dirty="0" smtClean="0">
                <a:solidFill>
                  <a:srgbClr val="117893"/>
                </a:solidFill>
              </a:rPr>
              <a:t>Умный пешеходный переход</a:t>
            </a:r>
            <a:endParaRPr sz="1600" dirty="0"/>
          </a:p>
        </p:txBody>
      </p:sp>
      <p:grpSp>
        <p:nvGrpSpPr>
          <p:cNvPr id="7" name="object 7"/>
          <p:cNvGrpSpPr/>
          <p:nvPr/>
        </p:nvGrpSpPr>
        <p:grpSpPr>
          <a:xfrm>
            <a:off x="306324" y="1730375"/>
            <a:ext cx="5902960" cy="4784725"/>
            <a:chOff x="306324" y="1730375"/>
            <a:chExt cx="5902960" cy="4784725"/>
          </a:xfrm>
        </p:grpSpPr>
        <p:sp>
          <p:nvSpPr>
            <p:cNvPr id="8" name="object 8"/>
            <p:cNvSpPr/>
            <p:nvPr/>
          </p:nvSpPr>
          <p:spPr>
            <a:xfrm>
              <a:off x="3457575" y="1730375"/>
              <a:ext cx="2751455" cy="4784725"/>
            </a:xfrm>
            <a:custGeom>
              <a:avLst/>
              <a:gdLst/>
              <a:ahLst/>
              <a:cxnLst/>
              <a:rect l="l" t="t" r="r" b="b"/>
              <a:pathLst>
                <a:path w="2751454" h="4784725">
                  <a:moveTo>
                    <a:pt x="2751137" y="0"/>
                  </a:moveTo>
                  <a:lnTo>
                    <a:pt x="0" y="0"/>
                  </a:lnTo>
                  <a:lnTo>
                    <a:pt x="0" y="4784725"/>
                  </a:lnTo>
                  <a:lnTo>
                    <a:pt x="2751137" y="4784725"/>
                  </a:lnTo>
                  <a:lnTo>
                    <a:pt x="27511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324" y="1744980"/>
              <a:ext cx="5425439" cy="47594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2900" y="1781175"/>
              <a:ext cx="5299075" cy="4634230"/>
            </a:xfrm>
            <a:custGeom>
              <a:avLst/>
              <a:gdLst/>
              <a:ahLst/>
              <a:cxnLst/>
              <a:rect l="l" t="t" r="r" b="b"/>
              <a:pathLst>
                <a:path w="5299075" h="4634230">
                  <a:moveTo>
                    <a:pt x="0" y="0"/>
                  </a:moveTo>
                  <a:lnTo>
                    <a:pt x="5299075" y="0"/>
                  </a:lnTo>
                  <a:lnTo>
                    <a:pt x="5299075" y="4633912"/>
                  </a:lnTo>
                  <a:lnTo>
                    <a:pt x="0" y="463391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7200" y="2224406"/>
            <a:ext cx="5080822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35" normalizeH="0" baseline="0" noProof="0" dirty="0" smtClean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lvl="0"/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Интеллектуальная система светового сопровождения людей и комбинированная статичная подсветка пешеходного перехода для предотвращения непредумышленного наезда на пешеходов на 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нерегулируемых </a:t>
            </a: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пешеходных 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переходах</a:t>
            </a:r>
          </a:p>
          <a:p>
            <a:pPr lvl="0"/>
            <a:endParaRPr lang="ru-RU" sz="1400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снижение </a:t>
            </a: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количества ДТП с пострадавшими и человеческими 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жертвами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снижение скорости автомобилей </a:t>
            </a: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вдвое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3D424E"/>
                </a:solidFill>
                <a:latin typeface="Tahoma"/>
                <a:cs typeface="Tahoma"/>
              </a:rPr>
              <a:t>регулирование </a:t>
            </a: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правонарушений за счет </a:t>
            </a:r>
            <a:r>
              <a:rPr lang="ru-RU" sz="1400" dirty="0" err="1">
                <a:solidFill>
                  <a:srgbClr val="3D424E"/>
                </a:solidFill>
                <a:latin typeface="Tahoma"/>
                <a:cs typeface="Tahoma"/>
              </a:rPr>
              <a:t>видеофиксации</a:t>
            </a:r>
            <a:endParaRPr lang="ru-RU" sz="1400" dirty="0">
              <a:solidFill>
                <a:srgbClr val="3D424E"/>
              </a:solidFill>
              <a:latin typeface="Tahoma"/>
              <a:cs typeface="Tahom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D424E"/>
                </a:solidFill>
                <a:latin typeface="Tahoma"/>
                <a:cs typeface="Tahoma"/>
              </a:rPr>
              <a:t>взаимодействие с системами «Умный город»</a:t>
            </a:r>
            <a:endParaRPr sz="1400" dirty="0">
              <a:solidFill>
                <a:srgbClr val="3D424E"/>
              </a:solidFill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68150" y="1684337"/>
            <a:ext cx="323850" cy="4733925"/>
          </a:xfrm>
          <a:custGeom>
            <a:avLst/>
            <a:gdLst/>
            <a:ahLst/>
            <a:cxnLst/>
            <a:rect l="l" t="t" r="r" b="b"/>
            <a:pathLst>
              <a:path w="323850" h="4733925">
                <a:moveTo>
                  <a:pt x="323850" y="0"/>
                </a:moveTo>
                <a:lnTo>
                  <a:pt x="0" y="0"/>
                </a:lnTo>
                <a:lnTo>
                  <a:pt x="0" y="4733925"/>
                </a:lnTo>
                <a:lnTo>
                  <a:pt x="323850" y="4733925"/>
                </a:lnTo>
                <a:lnTo>
                  <a:pt x="323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3374" y="1781175"/>
            <a:ext cx="5875675" cy="4633912"/>
            <a:chOff x="333374" y="1781175"/>
            <a:chExt cx="5875675" cy="4633912"/>
          </a:xfrm>
        </p:grpSpPr>
        <p:sp>
          <p:nvSpPr>
            <p:cNvPr id="14" name="object 14"/>
            <p:cNvSpPr/>
            <p:nvPr/>
          </p:nvSpPr>
          <p:spPr>
            <a:xfrm>
              <a:off x="333374" y="2209800"/>
              <a:ext cx="5299075" cy="0"/>
            </a:xfrm>
            <a:custGeom>
              <a:avLst/>
              <a:gdLst/>
              <a:ahLst/>
              <a:cxnLst/>
              <a:rect l="l" t="t" r="r" b="b"/>
              <a:pathLst>
                <a:path w="5299075">
                  <a:moveTo>
                    <a:pt x="0" y="0"/>
                  </a:moveTo>
                  <a:lnTo>
                    <a:pt x="5299075" y="0"/>
                  </a:lnTo>
                </a:path>
              </a:pathLst>
            </a:custGeom>
            <a:ln w="28575">
              <a:solidFill>
                <a:srgbClr val="E2F0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1387" y="1781175"/>
              <a:ext cx="287662" cy="46339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880676" y="364807"/>
            <a:ext cx="70253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25" normalizeH="0" baseline="0" noProof="0" dirty="0" smtClean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1800" b="1" i="0" u="none" strike="noStrike" kern="1200" cap="none" spc="-9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А</a:t>
            </a:r>
            <a:r>
              <a:rPr kumimoji="0" sz="1800" b="1" i="0" u="none" strike="noStrike" kern="1200" cap="none" spc="-7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Т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</a:t>
            </a:r>
            <a:r>
              <a:rPr kumimoji="0" sz="1800" b="1" i="0" u="none" strike="noStrike" kern="1200" cap="none" spc="-14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9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13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Я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: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11789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</a:t>
            </a:r>
            <a:r>
              <a:rPr kumimoji="0" sz="18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3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800" b="1" i="0" u="none" strike="noStrike" kern="1200" cap="none" spc="-15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Д</a:t>
            </a:r>
            <a:r>
              <a:rPr kumimoji="0" sz="1800" b="1" i="0" u="none" strike="noStrike" kern="1200" cap="none" spc="-9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229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9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КРУГА</a:t>
            </a:r>
            <a:r>
              <a:rPr kumimoji="0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0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Г</a:t>
            </a:r>
            <a:r>
              <a:rPr kumimoji="0" sz="18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3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sz="1800" b="1" i="0" u="none" strike="noStrike" kern="1200" cap="none" spc="-15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Д</a:t>
            </a:r>
            <a:r>
              <a:rPr kumimoji="0" sz="1800" b="1" i="0" u="none" strike="noStrike" kern="1200" cap="none" spc="-9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18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К</a:t>
            </a:r>
            <a:r>
              <a:rPr kumimoji="0" sz="1800" b="1" i="0" u="none" strike="noStrike" kern="1200" cap="none" spc="-125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</a:t>
            </a:r>
            <a:r>
              <a:rPr kumimoji="0" sz="1800" b="1" i="0" u="none" strike="noStrike" kern="1200" cap="none" spc="-229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О</a:t>
            </a:r>
            <a:r>
              <a:rPr kumimoji="0" sz="1800" b="1" i="0" u="none" strike="noStrike" kern="1200" cap="none" spc="-9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6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</a:t>
            </a:r>
            <a:r>
              <a:rPr kumimoji="0" sz="1800" b="1" i="0" u="none" strike="noStrike" kern="1200" cap="none" spc="-14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И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818237" y="6548683"/>
            <a:ext cx="271779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30" normalizeH="0" baseline="0" noProof="0" dirty="0" smtClean="0">
                <a:ln>
                  <a:noFill/>
                </a:ln>
                <a:solidFill>
                  <a:srgbClr val="12C45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9</a:t>
            </a:r>
            <a:endParaRPr kumimoji="0" sz="1400" b="1" i="0" u="none" strike="noStrike" kern="1200" cap="none" spc="-130" normalizeH="0" baseline="0" noProof="0" dirty="0">
              <a:ln>
                <a:noFill/>
              </a:ln>
              <a:solidFill>
                <a:srgbClr val="12C456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385" y="1730375"/>
            <a:ext cx="4506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225" noProof="0" dirty="0">
                <a:solidFill>
                  <a:srgbClr val="E62D26"/>
                </a:solidFill>
                <a:latin typeface="Tahoma"/>
                <a:cs typeface="Tahoma"/>
              </a:rPr>
              <a:t>3</a:t>
            </a:r>
            <a:r>
              <a:rPr kumimoji="0" lang="ru-RU" sz="2400" b="1" i="0" u="none" strike="noStrike" kern="1200" cap="none" spc="-225" normalizeH="0" baseline="0" noProof="0" dirty="0" smtClean="0">
                <a:ln>
                  <a:noFill/>
                </a:ln>
                <a:solidFill>
                  <a:srgbClr val="E62D2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0</a:t>
            </a:r>
            <a:r>
              <a:rPr kumimoji="0" lang="ru-RU" sz="2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E62D2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1800" b="1" i="0" u="none" strike="noStrike" kern="1200" cap="none" spc="-14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м</a:t>
            </a: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lang="ru-RU" sz="1800" b="1" i="0" u="none" strike="noStrike" kern="1200" cap="none" spc="-14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н</a:t>
            </a:r>
            <a:r>
              <a:rPr kumimoji="0" lang="ru-RU" sz="1800" b="1" i="0" u="none" strike="noStrike" kern="1200" cap="none" spc="-13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ru-RU" sz="1800" b="1" i="0" u="none" strike="noStrike" kern="1200" cap="none" spc="-12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р</a:t>
            </a: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уб</a:t>
            </a:r>
            <a:r>
              <a:rPr kumimoji="0" lang="ru-RU" sz="1800" b="1" i="0" u="none" strike="noStrike" kern="1200" cap="none" spc="-15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л</a:t>
            </a:r>
            <a:r>
              <a:rPr kumimoji="0" lang="ru-RU" sz="1800" b="1" i="0" u="none" strike="noStrike" kern="1200" cap="none" spc="-105" normalizeH="0" baseline="0" noProof="0" dirty="0">
                <a:ln>
                  <a:noFill/>
                </a:ln>
                <a:solidFill>
                  <a:srgbClr val="3D424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94" y="2281887"/>
            <a:ext cx="5625600" cy="34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1210</Words>
  <Application>Microsoft Office PowerPoint</Application>
  <PresentationFormat>Широкоэкранный</PresentationFormat>
  <Paragraphs>192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Verdana</vt:lpstr>
      <vt:lpstr>Office Theme</vt:lpstr>
      <vt:lpstr>ВСЕРОССИЙСКИЙ КОНКУРС «ЛУЧШАЯ МУНИЦИПАЛЬНАЯ ПРАКТИКА»</vt:lpstr>
      <vt:lpstr>Презентация PowerPoint</vt:lpstr>
      <vt:lpstr>Форма заявки и методика оценки утверждены приказом Минстроя России № 368/пр</vt:lpstr>
      <vt:lpstr>I КАТЕГОРИЯ: ГОРОДСКИЕ ОКРУГА  И ГОРОДСКИЕ ПОСЕЛЕНИЯ</vt:lpstr>
      <vt:lpstr>I КАТЕГОРИЯ: ГОРОДСКИЕ ОКРУГА  И ГОРОДСКИЕ ПОСЕЛЕНИЯ</vt:lpstr>
      <vt:lpstr>МЕТОДИКА ОЦЕНКИ (58 КРИТЕРИЕВ):</vt:lpstr>
      <vt:lpstr>1 МЕСТО. КАЛУЖСКАЯ ОБЛАСТЬ, КАЛУГА ДИСПЕТЧЕРИЗАЦИЯ ОБЪЕКТОВ ВОДОПРОВОДНОГО ХОЗЯЙСТВА</vt:lpstr>
      <vt:lpstr>2 МЕСТО. РЕСПУБЛИКА ТАТАРСТАН, КАЗАНЬ Внедрение «Комплексной муниципальной геоинформационной системы»</vt:lpstr>
      <vt:lpstr>3 МЕСТО. НОВГОРОДСКАЯ ОБЛАСТЬ, ВЕЛИКИЙ НОВГОРОД Умный пешеходный переход</vt:lpstr>
      <vt:lpstr>4 МЕСТО. МОСКОВСКАЯ ОБЛАСТЬ, ЖУКОВСКИЙ Электронный муниципалитет</vt:lpstr>
      <vt:lpstr>5 МЕСТО. МУРМАНСКАЯ ОБЛАСТЬ, МУРМАНСК Модернизация городского хозяйства муниципального образования город Мурманск посредством внедрения цифровых платформ в рамках проекта «Умный регион» </vt:lpstr>
      <vt:lpstr>1 МЕСТО. БЕЛГОРОДСКАЯ ОБЛАСТЬ, СТРИГУНОВСКОЕ Автоматизированная система благоустройства кладбищ</vt:lpstr>
      <vt:lpstr>2 МЕСТО. ОРЛОВСКАЯ ОБЛАСТЬ, ПАХОМОВСКОЕ Умное жилищно-коммунальное хозяйство</vt:lpstr>
      <vt:lpstr>3 МЕСТО. КРАСНОДАРСКИЙ КРАЙ, ВОЗНЕСЕНСКОЕ Обеспечение системы общественной безопасности</vt:lpstr>
      <vt:lpstr>4 МЕСТО. ЛЕНИНГРАДСКАЯ ОБЛАСТЬ, ПАШСКОЕ Внедрение системы цифрового энергоэффективного отопления в общеобразовательной школе</vt:lpstr>
      <vt:lpstr>5 МЕСТО. ЧЕЛЯБИНСКАЯ ОБЛАСТЬ, ДОЛГОДЕРЕВЕНСКОЕ Модернизация системы уличного освещения на условиях энергосервисного контракта без привлечения бюджетных средств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«ЛУЧШАЯ МУНИЦИПАЛЬНАЯ ПРАКТИКА»</dc:title>
  <dc:creator>Попцов Павел Вадимович</dc:creator>
  <cp:lastModifiedBy>Свиридова Ольга Валерьевна</cp:lastModifiedBy>
  <cp:revision>55</cp:revision>
  <cp:lastPrinted>2021-10-08T06:13:10Z</cp:lastPrinted>
  <dcterms:created xsi:type="dcterms:W3CDTF">2021-10-06T07:38:28Z</dcterms:created>
  <dcterms:modified xsi:type="dcterms:W3CDTF">2022-07-21T11:07:11Z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2020-09-30T00:00:00Z</vt:filetime>
  </property>
  <property fmtid="{D5CDD505-2E9C-101B-9397-08002B2CF9AE}" pid="3" name="Creator">
    <vt:lpwstr>pdftk-java 3.0.9</vt:lpwstr>
  </property>
  <property fmtid="{D5CDD505-2E9C-101B-9397-08002B2CF9AE}" pid="4" name="LastSaved">
    <vt:filetime>2021-10-06T00:00:00Z</vt:filetime>
  </property>
</Properties>
</file>