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6.xml" ContentType="application/vnd.ms-office.chartstyle+xml"/>
  <Override PartName="/ppt/charts/colors6.xml" ContentType="application/vnd.ms-office.chartcolorstyle+xml"/>
  <Override PartName="/ppt/charts/style5.xml" ContentType="application/vnd.ms-office.chartstyle+xml"/>
  <Override PartName="/ppt/slideLayouts/slideLayout4.xml" ContentType="application/vnd.openxmlformats-officedocument.presentationml.slideLayout+xml"/>
  <Override PartName="/ppt/charts/colors5.xml" ContentType="application/vnd.ms-office.chartcolorstyle+xml"/>
  <Override PartName="/ppt/charts/style4.xml" ContentType="application/vnd.ms-office.chartstyle+xml"/>
  <Override PartName="/ppt/slides/slide1.xml" ContentType="application/vnd.openxmlformats-officedocument.presentationml.slide+xml"/>
  <Override PartName="/ppt/charts/chart6.xml" ContentType="application/vnd.openxmlformats-officedocument.drawingml.char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9.xml" ContentType="application/vnd.openxmlformats-officedocument.presentationml.slide+xml"/>
  <Override PartName="/ppt/charts/colors4.xml" ContentType="application/vnd.ms-office.chartcolorstyle+xml"/>
  <Override PartName="/ppt/charts/style3.xml" ContentType="application/vnd.ms-office.chartstyle+xml"/>
  <Override PartName="/ppt/slideLayouts/slideLayout3.xml" ContentType="application/vnd.openxmlformats-officedocument.presentationml.slideLayout+xml"/>
  <Override PartName="/ppt/charts/colors3.xml" ContentType="application/vnd.ms-office.chartcolor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slides/slide7.xml" ContentType="application/vnd.openxmlformats-officedocument.presentationml.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microsoft.com/office/2011/relationships/chartStyle" Target="style2.xml" /><Relationship Id="rId2" Type="http://schemas.microsoft.com/office/2011/relationships/chartColorStyle" Target="colors2.xml" /><Relationship Id="rId3" Type="http://schemas.openxmlformats.org/officeDocument/2006/relationships/package" Target="../embeddings/Microsoft_Excel_Worksheet2.xlsx" /></Relationships>
</file>

<file path=ppt/charts/_rels/chart3.xml.rels><?xml version="1.0" encoding="UTF-8" standalone="yes"?><Relationships xmlns="http://schemas.openxmlformats.org/package/2006/relationships"><Relationship Id="rId1" Type="http://schemas.microsoft.com/office/2011/relationships/chartStyle" Target="style3.xml" /><Relationship Id="rId2" Type="http://schemas.microsoft.com/office/2011/relationships/chartColorStyle" Target="colors3.xml" /><Relationship Id="rId3" Type="http://schemas.openxmlformats.org/officeDocument/2006/relationships/package" Target="../embeddings/Microsoft_Excel_Worksheet3.xlsx" /></Relationships>
</file>

<file path=ppt/charts/_rels/chart4.xml.rels><?xml version="1.0" encoding="UTF-8" standalone="yes"?><Relationships xmlns="http://schemas.openxmlformats.org/package/2006/relationships"><Relationship Id="rId1" Type="http://schemas.microsoft.com/office/2011/relationships/chartStyle" Target="style4.xml" /><Relationship Id="rId2" Type="http://schemas.microsoft.com/office/2011/relationships/chartColorStyle" Target="colors4.xml" /><Relationship Id="rId3" Type="http://schemas.openxmlformats.org/officeDocument/2006/relationships/package" Target="../embeddings/Microsoft_Excel_Worksheet4.xlsx" /></Relationships>
</file>

<file path=ppt/charts/_rels/chart5.xml.rels><?xml version="1.0" encoding="UTF-8" standalone="yes"?><Relationships xmlns="http://schemas.openxmlformats.org/package/2006/relationships"><Relationship Id="rId1" Type="http://schemas.microsoft.com/office/2011/relationships/chartStyle" Target="style5.xml" /><Relationship Id="rId2" Type="http://schemas.microsoft.com/office/2011/relationships/chartColorStyle" Target="colors5.xml" /><Relationship Id="rId3" Type="http://schemas.openxmlformats.org/officeDocument/2006/relationships/package" Target="../embeddings/Microsoft_Excel_Worksheet5.xlsx" /></Relationships>
</file>

<file path=ppt/charts/_rels/chart6.xml.rels><?xml version="1.0" encoding="UTF-8" standalone="yes"?><Relationships xmlns="http://schemas.openxmlformats.org/package/2006/relationships"><Relationship Id="rId1" Type="http://schemas.microsoft.com/office/2011/relationships/chartStyle" Target="style6.xml" /><Relationship Id="rId2" Type="http://schemas.microsoft.com/office/2011/relationships/chartColorStyle" Target="colors6.xml" /><Relationship Id="rId3" Type="http://schemas.openxmlformats.org/officeDocument/2006/relationships/package" Target="../embeddings/Microsoft_Excel_Worksheet6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sz="1400" b="0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/>
              <a:t>Общее количество ТОС </a:t>
            </a:r>
            <a:endParaRPr/>
          </a:p>
        </c:rich>
      </c:tx>
      <c:layout>
        <c:manualLayout>
          <c:x val="-0.025399999999999999"/>
          <c:y val="0.0088299999999999993"/>
        </c:manualLayout>
      </c:layout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400" b="0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>
          <c:layoutTarget val="inner"/>
          <c:xMode val="edge"/>
          <c:yMode val="edge"/>
          <c:x val="0.03841"/>
          <c:y val="0.15534999999999999"/>
          <c:w val="0.89290999999999998"/>
          <c:h val="0.70016999999999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 xml:space="preserve">Количество ТОС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2018 год</c:v>
                </c:pt>
                <c:pt idx="1">
                  <c:v xml:space="preserve">2019 год</c:v>
                </c:pt>
                <c:pt idx="2">
                  <c:v xml:space="preserve">2020 год</c:v>
                </c:pt>
                <c:pt idx="3">
                  <c:v xml:space="preserve">2021 год</c:v>
                </c:pt>
                <c:pt idx="4">
                  <c:v xml:space="preserve">2022 год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2024</c:v>
                </c:pt>
                <c:pt idx="1">
                  <c:v>2044</c:v>
                </c:pt>
                <c:pt idx="2">
                  <c:v>2156</c:v>
                </c:pt>
                <c:pt idx="3">
                  <c:v>2212</c:v>
                </c:pt>
                <c:pt idx="4">
                  <c:v>2312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2018 год</c:v>
                </c:pt>
                <c:pt idx="1">
                  <c:v xml:space="preserve">2019 год</c:v>
                </c:pt>
                <c:pt idx="2">
                  <c:v xml:space="preserve">2020 год</c:v>
                </c:pt>
                <c:pt idx="3">
                  <c:v xml:space="preserve">2021 год</c:v>
                </c:pt>
                <c:pt idx="4">
                  <c:v xml:space="preserve">2022 год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2018 год</c:v>
                </c:pt>
                <c:pt idx="1">
                  <c:v xml:space="preserve">2019 год</c:v>
                </c:pt>
                <c:pt idx="2">
                  <c:v xml:space="preserve">2020 год</c:v>
                </c:pt>
                <c:pt idx="3">
                  <c:v xml:space="preserve">2021 год</c:v>
                </c:pt>
                <c:pt idx="4">
                  <c:v xml:space="preserve">2022 год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gapWidth val="182"/>
        <c:axId val="436091891"/>
        <c:axId val="436091892"/>
      </c:barChart>
      <c:catAx>
        <c:axId val="4360918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436091892"/>
        <c:crosses val="autoZero"/>
        <c:auto val="1"/>
        <c:lblAlgn val="ctr"/>
        <c:lblOffset val="100"/>
        <c:noMultiLvlLbl val="0"/>
      </c:catAx>
      <c:valAx>
        <c:axId val="436091892"/>
        <c:scaling>
          <c:orientation val="minMax"/>
        </c:scaling>
        <c:delete val="0"/>
        <c:axPos val="b"/>
        <c:majorGridlines>
          <c:spPr bwMode="auto">
            <a:prstGeom prst="rect">
              <a:avLst/>
            </a:prstGeom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436091891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plotVisOnly val="1"/>
    <c:dispBlanksAs val="gap"/>
    <c:showDLblsOverMax val="0"/>
  </c:chart>
  <c:spPr bwMode="auto">
    <a:xfrm>
      <a:off x="318147" y="1121277"/>
      <a:ext cx="8549024" cy="2747091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sz="1400" b="0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/>
              <a:t>Количество ТОС юридических лицдиаграммы</a:t>
            </a:r>
            <a:endParaRPr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400" b="0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>
          <c:layoutTarget val="inner"/>
          <c:xMode val="edge"/>
          <c:yMode val="edge"/>
          <c:x val="0.0050899999999999999"/>
          <c:y val="0.17255000000000001"/>
          <c:w val="0.89629999999999999"/>
          <c:h val="0.584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2018 год</c:v>
                </c:pt>
                <c:pt idx="1">
                  <c:v xml:space="preserve">2019 год</c:v>
                </c:pt>
                <c:pt idx="2">
                  <c:v xml:space="preserve">2020 год</c:v>
                </c:pt>
                <c:pt idx="3">
                  <c:v xml:space="preserve">2021 год</c:v>
                </c:pt>
                <c:pt idx="4">
                  <c:v xml:space="preserve">2022 год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26</c:v>
                </c:pt>
                <c:pt idx="2">
                  <c:v>30</c:v>
                </c:pt>
                <c:pt idx="3">
                  <c:v>53</c:v>
                </c:pt>
                <c:pt idx="4">
                  <c:v>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2018 год</c:v>
                </c:pt>
                <c:pt idx="1">
                  <c:v xml:space="preserve">2019 год</c:v>
                </c:pt>
                <c:pt idx="2">
                  <c:v xml:space="preserve">2020 год</c:v>
                </c:pt>
                <c:pt idx="3">
                  <c:v xml:space="preserve">2021 год</c:v>
                </c:pt>
                <c:pt idx="4">
                  <c:v xml:space="preserve">2022 год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2018 год</c:v>
                </c:pt>
                <c:pt idx="1">
                  <c:v xml:space="preserve">2019 год</c:v>
                </c:pt>
                <c:pt idx="2">
                  <c:v xml:space="preserve">2020 год</c:v>
                </c:pt>
                <c:pt idx="3">
                  <c:v xml:space="preserve">2021 год</c:v>
                </c:pt>
                <c:pt idx="4">
                  <c:v xml:space="preserve">2022 год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gapWidth val="182"/>
        <c:axId val="1866169481"/>
        <c:axId val="1866169482"/>
      </c:barChart>
      <c:catAx>
        <c:axId val="186616948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1866169482"/>
        <c:crosses val="autoZero"/>
        <c:auto val="1"/>
        <c:lblAlgn val="ctr"/>
        <c:lblOffset val="100"/>
        <c:noMultiLvlLbl val="0"/>
      </c:catAx>
      <c:valAx>
        <c:axId val="1866169482"/>
        <c:scaling>
          <c:orientation val="minMax"/>
        </c:scaling>
        <c:delete val="0"/>
        <c:axPos val="b"/>
        <c:majorGridlines>
          <c:spPr bwMode="auto">
            <a:prstGeom prst="rect">
              <a:avLst/>
            </a:prstGeom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1866169481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plotVisOnly val="1"/>
    <c:dispBlanksAs val="gap"/>
    <c:showDLblsOverMax val="0"/>
  </c:chart>
  <c:spPr bwMode="auto">
    <a:xfrm>
      <a:off x="318147" y="3979135"/>
      <a:ext cx="8549024" cy="2741750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sz="1400" b="0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/>
              <a:t>Общее количество старост сельских населенных пунктов</a:t>
            </a:r>
            <a:endParaRPr/>
          </a:p>
        </c:rich>
      </c:tx>
      <c:layout>
        <c:manualLayout>
          <c:x val="0.00696"/>
          <c:y val="0.00297"/>
        </c:manualLayout>
      </c:layout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400" b="0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>
          <c:layoutTarget val="inner"/>
          <c:xMode val="edge"/>
          <c:yMode val="edge"/>
          <c:x val="0.076410000000000006"/>
          <c:y val="0.11762"/>
          <c:w val="0.89837999999999996"/>
          <c:h val="0.782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2018 год</c:v>
                </c:pt>
                <c:pt idx="1">
                  <c:v xml:space="preserve">2019 год</c:v>
                </c:pt>
                <c:pt idx="2">
                  <c:v xml:space="preserve">2020 год</c:v>
                </c:pt>
                <c:pt idx="3">
                  <c:v xml:space="preserve">2021 год</c:v>
                </c:pt>
                <c:pt idx="4">
                  <c:v xml:space="preserve">2022 год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380</c:v>
                </c:pt>
                <c:pt idx="2">
                  <c:v>573</c:v>
                </c:pt>
                <c:pt idx="3">
                  <c:v>647</c:v>
                </c:pt>
                <c:pt idx="4">
                  <c:v>647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2018 год</c:v>
                </c:pt>
                <c:pt idx="1">
                  <c:v xml:space="preserve">2019 год</c:v>
                </c:pt>
                <c:pt idx="2">
                  <c:v xml:space="preserve">2020 год</c:v>
                </c:pt>
                <c:pt idx="3">
                  <c:v xml:space="preserve">2021 год</c:v>
                </c:pt>
                <c:pt idx="4">
                  <c:v xml:space="preserve">2022 год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2018 год</c:v>
                </c:pt>
                <c:pt idx="1">
                  <c:v xml:space="preserve">2019 год</c:v>
                </c:pt>
                <c:pt idx="2">
                  <c:v xml:space="preserve">2020 год</c:v>
                </c:pt>
                <c:pt idx="3">
                  <c:v xml:space="preserve">2021 год</c:v>
                </c:pt>
                <c:pt idx="4">
                  <c:v xml:space="preserve">2022 год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gapWidth val="182"/>
        <c:axId val="1866169499"/>
        <c:axId val="1866169500"/>
      </c:barChart>
      <c:catAx>
        <c:axId val="18661694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1866169500"/>
        <c:crosses val="autoZero"/>
        <c:auto val="1"/>
        <c:lblAlgn val="ctr"/>
        <c:lblOffset val="100"/>
        <c:noMultiLvlLbl val="0"/>
      </c:catAx>
      <c:valAx>
        <c:axId val="1866169500"/>
        <c:scaling>
          <c:orientation val="minMax"/>
        </c:scaling>
        <c:delete val="0"/>
        <c:axPos val="b"/>
        <c:majorGridlines>
          <c:spPr bwMode="auto">
            <a:prstGeom prst="rect">
              <a:avLst/>
            </a:prstGeom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1866169499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plotVisOnly val="1"/>
    <c:dispBlanksAs val="gap"/>
    <c:showDLblsOverMax val="0"/>
  </c:chart>
  <c:spPr bwMode="auto">
    <a:xfrm>
      <a:off x="107502" y="1356669"/>
      <a:ext cx="8724062" cy="3779708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3229999999999995"/>
          <c:y val="0.014160000000000001"/>
          <c:w val="0.81767999999999996"/>
          <c:h val="0.89254999999999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 xml:space="preserve">Подано заявок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2018 год</c:v>
                </c:pt>
                <c:pt idx="1">
                  <c:v xml:space="preserve">2019 год</c:v>
                </c:pt>
                <c:pt idx="2">
                  <c:v xml:space="preserve">2020 год</c:v>
                </c:pt>
                <c:pt idx="3">
                  <c:v xml:space="preserve">2021 год</c:v>
                </c:pt>
                <c:pt idx="4">
                  <c:v xml:space="preserve">2022 год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79</c:v>
                </c:pt>
                <c:pt idx="1">
                  <c:v>311</c:v>
                </c:pt>
                <c:pt idx="2">
                  <c:v>473</c:v>
                </c:pt>
                <c:pt idx="3">
                  <c:v>426</c:v>
                </c:pt>
                <c:pt idx="4">
                  <c:v>408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Победители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2018 год</c:v>
                </c:pt>
                <c:pt idx="1">
                  <c:v xml:space="preserve">2019 год</c:v>
                </c:pt>
                <c:pt idx="2">
                  <c:v xml:space="preserve">2020 год</c:v>
                </c:pt>
                <c:pt idx="3">
                  <c:v xml:space="preserve">2021 год</c:v>
                </c:pt>
                <c:pt idx="4">
                  <c:v xml:space="preserve">2022 год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</c:v>
                </c:pt>
                <c:pt idx="1">
                  <c:v>35</c:v>
                </c:pt>
                <c:pt idx="2">
                  <c:v>41</c:v>
                </c:pt>
                <c:pt idx="3">
                  <c:v>51</c:v>
                </c:pt>
                <c:pt idx="4">
                  <c:v>101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2018 год</c:v>
                </c:pt>
                <c:pt idx="1">
                  <c:v xml:space="preserve">2019 год</c:v>
                </c:pt>
                <c:pt idx="2">
                  <c:v xml:space="preserve">2020 год</c:v>
                </c:pt>
                <c:pt idx="3">
                  <c:v xml:space="preserve">2021 год</c:v>
                </c:pt>
                <c:pt idx="4">
                  <c:v xml:space="preserve">2022 год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gapWidth val="182"/>
        <c:axId val="1866169521"/>
        <c:axId val="1866169522"/>
      </c:barChart>
      <c:catAx>
        <c:axId val="186616952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1866169522"/>
        <c:crosses val="autoZero"/>
        <c:auto val="1"/>
        <c:lblAlgn val="ctr"/>
        <c:lblOffset val="100"/>
        <c:noMultiLvlLbl val="0"/>
      </c:catAx>
      <c:valAx>
        <c:axId val="1866169522"/>
        <c:scaling>
          <c:orientation val="minMax"/>
        </c:scaling>
        <c:delete val="0"/>
        <c:axPos val="b"/>
        <c:majorGridlines>
          <c:spPr bwMode="auto">
            <a:prstGeom prst="rect">
              <a:avLst/>
            </a:prstGeom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1866169521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plotVisOnly val="1"/>
    <c:dispBlanksAs val="gap"/>
    <c:showDLblsOverMax val="0"/>
  </c:chart>
  <c:spPr bwMode="auto">
    <a:xfrm>
      <a:off x="50611" y="3455599"/>
      <a:ext cx="8585110" cy="3023022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4259999999999998"/>
          <c:y val="-0.25085000000000002"/>
          <c:w val="0.81767999999999996"/>
          <c:h val="1.163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 xml:space="preserve">Подано заявок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2019 год</c:v>
                </c:pt>
                <c:pt idx="1">
                  <c:v xml:space="preserve">2020 год</c:v>
                </c:pt>
                <c:pt idx="2">
                  <c:v xml:space="preserve">2021 год</c:v>
                </c:pt>
                <c:pt idx="3">
                  <c:v xml:space="preserve">2022 год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139</c:v>
                </c:pt>
                <c:pt idx="1">
                  <c:v>227</c:v>
                </c:pt>
                <c:pt idx="2">
                  <c:v>174</c:v>
                </c:pt>
                <c:pt idx="3">
                  <c:v>175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Победители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2019 год</c:v>
                </c:pt>
                <c:pt idx="1">
                  <c:v xml:space="preserve">2020 год</c:v>
                </c:pt>
                <c:pt idx="2">
                  <c:v xml:space="preserve">2021 год</c:v>
                </c:pt>
                <c:pt idx="3">
                  <c:v xml:space="preserve">2022 год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</c:v>
                </c:pt>
                <c:pt idx="1">
                  <c:v>62</c:v>
                </c:pt>
                <c:pt idx="2">
                  <c:v>43</c:v>
                </c:pt>
                <c:pt idx="3">
                  <c:v>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2019 год</c:v>
                </c:pt>
                <c:pt idx="1">
                  <c:v xml:space="preserve">2020 год</c:v>
                </c:pt>
                <c:pt idx="2">
                  <c:v xml:space="preserve">2021 год</c:v>
                </c:pt>
                <c:pt idx="3">
                  <c:v xml:space="preserve">2022 год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gapWidth val="182"/>
        <c:axId val="1866169523"/>
        <c:axId val="1866169524"/>
      </c:barChart>
      <c:catAx>
        <c:axId val="18661695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1866169524"/>
        <c:crosses val="autoZero"/>
        <c:auto val="1"/>
        <c:lblAlgn val="ctr"/>
        <c:lblOffset val="100"/>
        <c:noMultiLvlLbl val="0"/>
      </c:catAx>
      <c:valAx>
        <c:axId val="1866169524"/>
        <c:scaling>
          <c:orientation val="minMax"/>
        </c:scaling>
        <c:delete val="0"/>
        <c:axPos val="b"/>
        <c:majorGridlines>
          <c:spPr bwMode="auto">
            <a:prstGeom prst="rect">
              <a:avLst/>
            </a:prstGeom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1866169523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plotVisOnly val="1"/>
    <c:dispBlanksAs val="gap"/>
    <c:showDLblsOverMax val="0"/>
  </c:chart>
  <c:spPr bwMode="auto">
    <a:xfrm>
      <a:off x="167346" y="2617094"/>
      <a:ext cx="8585109" cy="3023019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694"/>
          <c:y val="0"/>
          <c:w val="0.81767999999999996"/>
          <c:h val="0.91261000000000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 xml:space="preserve">Подано заявок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2019 год 263 заявки</c:v>
                </c:pt>
                <c:pt idx="1">
                  <c:v xml:space="preserve">2020 год 271 заявка</c:v>
                </c:pt>
                <c:pt idx="2">
                  <c:v xml:space="preserve">2021 год 199 заявок</c:v>
                </c:pt>
                <c:pt idx="3">
                  <c:v xml:space="preserve">2022 год 307 заявок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263</c:v>
                </c:pt>
                <c:pt idx="1">
                  <c:v>271</c:v>
                </c:pt>
                <c:pt idx="2">
                  <c:v>199</c:v>
                </c:pt>
                <c:pt idx="3">
                  <c:v>307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2019 год 263 заявки</c:v>
                </c:pt>
                <c:pt idx="1">
                  <c:v xml:space="preserve">2020 год 271 заявка</c:v>
                </c:pt>
                <c:pt idx="2">
                  <c:v xml:space="preserve">2021 год 199 заявок</c:v>
                </c:pt>
                <c:pt idx="3">
                  <c:v xml:space="preserve">2022 год 307 заявок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2019 год 263 заявки</c:v>
                </c:pt>
                <c:pt idx="1">
                  <c:v xml:space="preserve">2020 год 271 заявка</c:v>
                </c:pt>
                <c:pt idx="2">
                  <c:v xml:space="preserve">2021 год 199 заявок</c:v>
                </c:pt>
                <c:pt idx="3">
                  <c:v xml:space="preserve">2022 год 307 заявок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gapWidth val="182"/>
        <c:axId val="1866169529"/>
        <c:axId val="1866169530"/>
      </c:barChart>
      <c:catAx>
        <c:axId val="186616952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1866169530"/>
        <c:crosses val="autoZero"/>
        <c:auto val="1"/>
        <c:lblAlgn val="ctr"/>
        <c:lblOffset val="100"/>
        <c:noMultiLvlLbl val="0"/>
      </c:catAx>
      <c:valAx>
        <c:axId val="1866169530"/>
        <c:scaling>
          <c:orientation val="minMax"/>
        </c:scaling>
        <c:delete val="0"/>
        <c:axPos val="b"/>
        <c:majorGridlines>
          <c:spPr bwMode="auto">
            <a:prstGeom prst="rect">
              <a:avLst/>
            </a:prstGeom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1866169529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plotVisOnly val="1"/>
    <c:dispBlanksAs val="gap"/>
    <c:showDLblsOverMax val="0"/>
  </c:chart>
  <c:spPr bwMode="auto">
    <a:xfrm>
      <a:off x="167346" y="2617094"/>
      <a:ext cx="9004206" cy="3023019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F63D3A-948C-449D-AFED-B23529E012A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F35457-FFE6-4105-8DE7-2011C3DF899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F63D3A-948C-449D-AFED-B23529E012A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F35457-FFE6-4105-8DE7-2011C3DF899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F63D3A-948C-449D-AFED-B23529E012A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F35457-FFE6-4105-8DE7-2011C3DF899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F63D3A-948C-449D-AFED-B23529E012A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F35457-FFE6-4105-8DE7-2011C3DF899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F63D3A-948C-449D-AFED-B23529E012A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F35457-FFE6-4105-8DE7-2011C3DF899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F63D3A-948C-449D-AFED-B23529E012A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F35457-FFE6-4105-8DE7-2011C3DF899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F63D3A-948C-449D-AFED-B23529E012A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F35457-FFE6-4105-8DE7-2011C3DF899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F63D3A-948C-449D-AFED-B23529E012A4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F35457-FFE6-4105-8DE7-2011C3DF899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F63D3A-948C-449D-AFED-B23529E012A4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F35457-FFE6-4105-8DE7-2011C3DF899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F63D3A-948C-449D-AFED-B23529E012A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F35457-FFE6-4105-8DE7-2011C3DF899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6F63D3A-948C-449D-AFED-B23529E012A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F35457-FFE6-4105-8DE7-2011C3DF899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F63D3A-948C-449D-AFED-B23529E012A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F35457-FFE6-4105-8DE7-2011C3DF899C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 /><Relationship Id="rId3" Type="http://schemas.openxmlformats.org/officeDocument/2006/relationships/image" Target="../media/image3.png"/><Relationship Id="rId4" Type="http://schemas.openxmlformats.org/officeDocument/2006/relationships/chart" Target="../charts/chart2.xml" 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 /><Relationship Id="rId3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chart" Target="../charts/chart4.xml" 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chart" Target="../charts/chart5.xml" 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chart" Target="../charts/chart6.xml" 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Picture 6" descr="C:\Users\Дизайнер ДВиКП\Desktop\43278224_Subscription_S.jpg" hidden="0"/>
          <p:cNvPicPr>
            <a:picLocks noChangeAspect="1" noChangeArrowheads="1"/>
          </p:cNvPicPr>
          <p:nvPr isPhoto="0" userDrawn="0"/>
        </p:nvPicPr>
        <p:blipFill>
          <a:blip r:embed="rId2"/>
          <a:srcRect l="0" t="25902" r="0" b="-1"/>
          <a:stretch/>
        </p:blipFill>
        <p:spPr bwMode="auto">
          <a:xfrm>
            <a:off x="-11404" y="1"/>
            <a:ext cx="9155404" cy="6595907"/>
          </a:xfrm>
          <a:prstGeom prst="rect">
            <a:avLst/>
          </a:prstGeom>
          <a:noFill/>
        </p:spPr>
      </p:pic>
      <p:pic>
        <p:nvPicPr>
          <p:cNvPr id="1027" name="Picture 3" descr="C:\Users\Дизайнер ДВиКП\Desktop\ыве.png" hidden="0"/>
          <p:cNvPicPr>
            <a:picLocks noChangeAspect="1" noChangeArrowheads="1"/>
          </p:cNvPicPr>
          <p:nvPr isPhoto="0" userDrawn="0"/>
        </p:nvPicPr>
        <p:blipFill>
          <a:blip r:embed="rId3"/>
          <a:srcRect l="0" t="0" r="0" b="41321"/>
          <a:stretch/>
        </p:blipFill>
        <p:spPr bwMode="auto">
          <a:xfrm>
            <a:off x="-39291" y="5157192"/>
            <a:ext cx="9184205" cy="1700808"/>
          </a:xfrm>
          <a:prstGeom prst="rect">
            <a:avLst/>
          </a:prstGeom>
          <a:noFill/>
        </p:spPr>
      </p:pic>
      <p:sp>
        <p:nvSpPr>
          <p:cNvPr id="19" name="Трапеция 14" hidden="0"/>
          <p:cNvSpPr/>
          <p:nvPr isPhoto="0" userDrawn="0"/>
        </p:nvSpPr>
        <p:spPr bwMode="auto">
          <a:xfrm>
            <a:off x="6233134" y="2294056"/>
            <a:ext cx="1639803" cy="2938555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  <a:gd name="connsiteX0" fmla="*/ 0 w 6806373"/>
              <a:gd name="connsiteY0" fmla="*/ 2945510 h 2945510"/>
              <a:gd name="connsiteX1" fmla="*/ 4174532 w 6806373"/>
              <a:gd name="connsiteY1" fmla="*/ 15903 h 2945510"/>
              <a:gd name="connsiteX2" fmla="*/ 6076181 w 6806373"/>
              <a:gd name="connsiteY2" fmla="*/ 0 h 2945510"/>
              <a:gd name="connsiteX3" fmla="*/ 6806373 w 6806373"/>
              <a:gd name="connsiteY3" fmla="*/ 2945510 h 2945510"/>
              <a:gd name="connsiteX4" fmla="*/ 0 w 6806373"/>
              <a:gd name="connsiteY4" fmla="*/ 2945510 h 2945510"/>
              <a:gd name="connsiteX0" fmla="*/ 716645 w 2631841"/>
              <a:gd name="connsiteY0" fmla="*/ 2922541 h 2945510"/>
              <a:gd name="connsiteX1" fmla="*/ 0 w 2631841"/>
              <a:gd name="connsiteY1" fmla="*/ 15903 h 2945510"/>
              <a:gd name="connsiteX2" fmla="*/ 1901649 w 2631841"/>
              <a:gd name="connsiteY2" fmla="*/ 0 h 2945510"/>
              <a:gd name="connsiteX3" fmla="*/ 2631841 w 2631841"/>
              <a:gd name="connsiteY3" fmla="*/ 2945510 h 2945510"/>
              <a:gd name="connsiteX4" fmla="*/ 716645 w 2631841"/>
              <a:gd name="connsiteY4" fmla="*/ 2922541 h 2945510"/>
              <a:gd name="connsiteX0" fmla="*/ 716645 w 2631841"/>
              <a:gd name="connsiteY0" fmla="*/ 2922541 h 2945510"/>
              <a:gd name="connsiteX1" fmla="*/ 0 w 2631841"/>
              <a:gd name="connsiteY1" fmla="*/ 15903 h 2945510"/>
              <a:gd name="connsiteX2" fmla="*/ 935490 w 2631841"/>
              <a:gd name="connsiteY2" fmla="*/ 0 h 2945510"/>
              <a:gd name="connsiteX3" fmla="*/ 2631841 w 2631841"/>
              <a:gd name="connsiteY3" fmla="*/ 2945510 h 2945510"/>
              <a:gd name="connsiteX4" fmla="*/ 716645 w 2631841"/>
              <a:gd name="connsiteY4" fmla="*/ 2922541 h 2945510"/>
              <a:gd name="connsiteX0" fmla="*/ 716645 w 1708814"/>
              <a:gd name="connsiteY0" fmla="*/ 2922541 h 2956995"/>
              <a:gd name="connsiteX1" fmla="*/ 0 w 1708814"/>
              <a:gd name="connsiteY1" fmla="*/ 15903 h 2956995"/>
              <a:gd name="connsiteX2" fmla="*/ 935490 w 1708814"/>
              <a:gd name="connsiteY2" fmla="*/ 0 h 2956995"/>
              <a:gd name="connsiteX3" fmla="*/ 1708814 w 1708814"/>
              <a:gd name="connsiteY3" fmla="*/ 2956995 h 2956995"/>
              <a:gd name="connsiteX4" fmla="*/ 716645 w 1708814"/>
              <a:gd name="connsiteY4" fmla="*/ 2922541 h 2956995"/>
              <a:gd name="connsiteX0" fmla="*/ 716645 w 1717441"/>
              <a:gd name="connsiteY0" fmla="*/ 2922541 h 2934026"/>
              <a:gd name="connsiteX1" fmla="*/ 0 w 1717441"/>
              <a:gd name="connsiteY1" fmla="*/ 15903 h 2934026"/>
              <a:gd name="connsiteX2" fmla="*/ 935490 w 1717441"/>
              <a:gd name="connsiteY2" fmla="*/ 0 h 2934026"/>
              <a:gd name="connsiteX3" fmla="*/ 1717441 w 1717441"/>
              <a:gd name="connsiteY3" fmla="*/ 2934026 h 2934026"/>
              <a:gd name="connsiteX4" fmla="*/ 716645 w 1717441"/>
              <a:gd name="connsiteY4" fmla="*/ 2922541 h 2934026"/>
              <a:gd name="connsiteX0" fmla="*/ 716645 w 1717441"/>
              <a:gd name="connsiteY0" fmla="*/ 2911057 h 2922542"/>
              <a:gd name="connsiteX1" fmla="*/ 0 w 1717441"/>
              <a:gd name="connsiteY1" fmla="*/ 4419 h 2922542"/>
              <a:gd name="connsiteX2" fmla="*/ 831973 w 1717441"/>
              <a:gd name="connsiteY2" fmla="*/ 0 h 2922542"/>
              <a:gd name="connsiteX3" fmla="*/ 1717441 w 1717441"/>
              <a:gd name="connsiteY3" fmla="*/ 2922542 h 2922542"/>
              <a:gd name="connsiteX4" fmla="*/ 716645 w 1717441"/>
              <a:gd name="connsiteY4" fmla="*/ 2911057 h 2922542"/>
              <a:gd name="connsiteX0" fmla="*/ 716645 w 1674309"/>
              <a:gd name="connsiteY0" fmla="*/ 2911057 h 2922542"/>
              <a:gd name="connsiteX1" fmla="*/ 0 w 1674309"/>
              <a:gd name="connsiteY1" fmla="*/ 4419 h 2922542"/>
              <a:gd name="connsiteX2" fmla="*/ 831973 w 1674309"/>
              <a:gd name="connsiteY2" fmla="*/ 0 h 2922542"/>
              <a:gd name="connsiteX3" fmla="*/ 1674309 w 1674309"/>
              <a:gd name="connsiteY3" fmla="*/ 2922542 h 2922542"/>
              <a:gd name="connsiteX4" fmla="*/ 716645 w 1674309"/>
              <a:gd name="connsiteY4" fmla="*/ 2911057 h 2922542"/>
              <a:gd name="connsiteX0" fmla="*/ 716645 w 1674309"/>
              <a:gd name="connsiteY0" fmla="*/ 2922541 h 2934026"/>
              <a:gd name="connsiteX1" fmla="*/ 0 w 1674309"/>
              <a:gd name="connsiteY1" fmla="*/ 15903 h 2934026"/>
              <a:gd name="connsiteX2" fmla="*/ 780215 w 1674309"/>
              <a:gd name="connsiteY2" fmla="*/ 0 h 2934026"/>
              <a:gd name="connsiteX3" fmla="*/ 1674309 w 1674309"/>
              <a:gd name="connsiteY3" fmla="*/ 2934026 h 2934026"/>
              <a:gd name="connsiteX4" fmla="*/ 716645 w 1674309"/>
              <a:gd name="connsiteY4" fmla="*/ 2922541 h 2934026"/>
              <a:gd name="connsiteX0" fmla="*/ 785656 w 1674309"/>
              <a:gd name="connsiteY0" fmla="*/ 2922541 h 2934026"/>
              <a:gd name="connsiteX1" fmla="*/ 0 w 1674309"/>
              <a:gd name="connsiteY1" fmla="*/ 15903 h 2934026"/>
              <a:gd name="connsiteX2" fmla="*/ 780215 w 1674309"/>
              <a:gd name="connsiteY2" fmla="*/ 0 h 2934026"/>
              <a:gd name="connsiteX3" fmla="*/ 1674309 w 1674309"/>
              <a:gd name="connsiteY3" fmla="*/ 2934026 h 2934026"/>
              <a:gd name="connsiteX4" fmla="*/ 785656 w 1674309"/>
              <a:gd name="connsiteY4" fmla="*/ 2922541 h 2934026"/>
              <a:gd name="connsiteX0" fmla="*/ 751150 w 1639803"/>
              <a:gd name="connsiteY0" fmla="*/ 2922541 h 2934026"/>
              <a:gd name="connsiteX1" fmla="*/ 0 w 1639803"/>
              <a:gd name="connsiteY1" fmla="*/ 4419 h 2934026"/>
              <a:gd name="connsiteX2" fmla="*/ 745709 w 1639803"/>
              <a:gd name="connsiteY2" fmla="*/ 0 h 2934026"/>
              <a:gd name="connsiteX3" fmla="*/ 1639803 w 1639803"/>
              <a:gd name="connsiteY3" fmla="*/ 2934026 h 2934026"/>
              <a:gd name="connsiteX4" fmla="*/ 751150 w 1639803"/>
              <a:gd name="connsiteY4" fmla="*/ 2922541 h 293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803" h="2934026" fill="norm" stroke="1" extrusionOk="0">
                <a:moveTo>
                  <a:pt x="751150" y="2922541"/>
                </a:moveTo>
                <a:lnTo>
                  <a:pt x="0" y="4419"/>
                </a:lnTo>
                <a:lnTo>
                  <a:pt x="745709" y="0"/>
                </a:lnTo>
                <a:lnTo>
                  <a:pt x="1639803" y="2934026"/>
                </a:lnTo>
                <a:lnTo>
                  <a:pt x="751150" y="2922541"/>
                </a:lnTo>
                <a:close/>
              </a:path>
            </a:pathLst>
          </a:cu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Трапеция 3" hidden="0"/>
          <p:cNvSpPr/>
          <p:nvPr isPhoto="0" userDrawn="0"/>
        </p:nvSpPr>
        <p:spPr bwMode="auto">
          <a:xfrm>
            <a:off x="-36512" y="1967641"/>
            <a:ext cx="6175528" cy="3073273"/>
          </a:xfrm>
          <a:custGeom>
            <a:avLst/>
            <a:gdLst>
              <a:gd name="connsiteX0" fmla="*/ 0 w 7272808"/>
              <a:gd name="connsiteY0" fmla="*/ 3153150 h 3153150"/>
              <a:gd name="connsiteX1" fmla="*/ 781666 w 7272808"/>
              <a:gd name="connsiteY1" fmla="*/ 0 h 3153150"/>
              <a:gd name="connsiteX2" fmla="*/ 6491142 w 7272808"/>
              <a:gd name="connsiteY2" fmla="*/ 0 h 3153150"/>
              <a:gd name="connsiteX3" fmla="*/ 7272808 w 7272808"/>
              <a:gd name="connsiteY3" fmla="*/ 3153150 h 3153150"/>
              <a:gd name="connsiteX4" fmla="*/ 0 w 7272808"/>
              <a:gd name="connsiteY4" fmla="*/ 3153150 h 3153150"/>
              <a:gd name="connsiteX0" fmla="*/ 315614 w 6491142"/>
              <a:gd name="connsiteY0" fmla="*/ 3169052 h 3169052"/>
              <a:gd name="connsiteX1" fmla="*/ 0 w 6491142"/>
              <a:gd name="connsiteY1" fmla="*/ 0 h 3169052"/>
              <a:gd name="connsiteX2" fmla="*/ 5709476 w 6491142"/>
              <a:gd name="connsiteY2" fmla="*/ 0 h 3169052"/>
              <a:gd name="connsiteX3" fmla="*/ 6491142 w 6491142"/>
              <a:gd name="connsiteY3" fmla="*/ 3153150 h 3169052"/>
              <a:gd name="connsiteX4" fmla="*/ 315614 w 6491142"/>
              <a:gd name="connsiteY4" fmla="*/ 3169052 h 3169052"/>
              <a:gd name="connsiteX0" fmla="*/ 0 w 6175528"/>
              <a:gd name="connsiteY0" fmla="*/ 3177003 h 3177003"/>
              <a:gd name="connsiteX1" fmla="*/ 18341 w 6175528"/>
              <a:gd name="connsiteY1" fmla="*/ 0 h 3177003"/>
              <a:gd name="connsiteX2" fmla="*/ 5393862 w 6175528"/>
              <a:gd name="connsiteY2" fmla="*/ 7951 h 3177003"/>
              <a:gd name="connsiteX3" fmla="*/ 6175528 w 6175528"/>
              <a:gd name="connsiteY3" fmla="*/ 3161101 h 3177003"/>
              <a:gd name="connsiteX4" fmla="*/ 0 w 6175528"/>
              <a:gd name="connsiteY4" fmla="*/ 3177003 h 317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5528" h="3177003" fill="norm" stroke="1" extrusionOk="0">
                <a:moveTo>
                  <a:pt x="0" y="3177003"/>
                </a:moveTo>
                <a:lnTo>
                  <a:pt x="18341" y="0"/>
                </a:lnTo>
                <a:lnTo>
                  <a:pt x="5393862" y="7951"/>
                </a:lnTo>
                <a:lnTo>
                  <a:pt x="6175528" y="3161101"/>
                </a:lnTo>
                <a:lnTo>
                  <a:pt x="0" y="3177003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Трапеция 14" hidden="0"/>
          <p:cNvSpPr/>
          <p:nvPr isPhoto="0" userDrawn="0"/>
        </p:nvSpPr>
        <p:spPr bwMode="auto">
          <a:xfrm>
            <a:off x="-39291" y="2197001"/>
            <a:ext cx="6012159" cy="2950056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652" h="2945510" fill="norm" stroke="1" extrusionOk="0">
                <a:moveTo>
                  <a:pt x="9279" y="2945510"/>
                </a:moveTo>
                <a:lnTo>
                  <a:pt x="0" y="15903"/>
                </a:lnTo>
                <a:lnTo>
                  <a:pt x="6085460" y="0"/>
                </a:lnTo>
                <a:lnTo>
                  <a:pt x="6815652" y="2945510"/>
                </a:lnTo>
                <a:lnTo>
                  <a:pt x="9279" y="2945510"/>
                </a:lnTo>
                <a:close/>
              </a:path>
            </a:pathLst>
          </a:cu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1">
                    <a:lumMod val="75000"/>
                  </a:schemeClr>
                </a:solidFill>
              </a:rPr>
              <a:t> Развитие общественного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accent1">
                    <a:lumMod val="75000"/>
                  </a:schemeClr>
                </a:solidFill>
              </a:rPr>
              <a:t>самоуправления  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</a:rPr>
              <a:t>как часть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accent1">
                    <a:lumMod val="75000"/>
                  </a:schemeClr>
                </a:solidFill>
              </a:rPr>
              <a:t>формирования солидарного общества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accent1">
                    <a:lumMod val="75000"/>
                  </a:schemeClr>
                </a:solidFill>
              </a:rPr>
              <a:t>на территории Белгородской области</a:t>
            </a:r>
            <a:endParaRPr lang="ru-RU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1" hidden="0"/>
          <p:cNvSpPr txBox="1"/>
          <p:nvPr isPhoto="0" userDrawn="0"/>
        </p:nvSpPr>
        <p:spPr bwMode="auto">
          <a:xfrm>
            <a:off x="467543" y="2564904"/>
            <a:ext cx="5832648" cy="226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3000" b="1" cap="all">
              <a:solidFill>
                <a:srgbClr val="00B0F0"/>
              </a:solidFill>
              <a:latin typeface="Franklin Gothic Medium"/>
              <a:cs typeface="Times New Roman"/>
            </a:endParaRPr>
          </a:p>
        </p:txBody>
      </p:sp>
      <p:sp>
        <p:nvSpPr>
          <p:cNvPr id="11" name="Прямоугольник 10" hidden="0"/>
          <p:cNvSpPr/>
          <p:nvPr isPhoto="0" userDrawn="0"/>
        </p:nvSpPr>
        <p:spPr bwMode="auto">
          <a:xfrm flipV="1">
            <a:off x="-39290" y="5040913"/>
            <a:ext cx="9183290" cy="2122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7" descr="C:\Users\Дизайнер ДВиКП\Desktop\46654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467544" y="507537"/>
            <a:ext cx="1296144" cy="15533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Picture 6" descr="C:\Users\Дизайнер ДВиКП\Desktop\43278224_Subscription_S.jpg" hidden="0"/>
          <p:cNvPicPr>
            <a:picLocks noChangeAspect="1" noChangeArrowheads="1"/>
          </p:cNvPicPr>
          <p:nvPr isPhoto="0" userDrawn="0"/>
        </p:nvPicPr>
        <p:blipFill>
          <a:blip r:embed="rId2"/>
          <a:srcRect l="0" t="25902" r="0" b="-1"/>
          <a:stretch/>
        </p:blipFill>
        <p:spPr bwMode="auto">
          <a:xfrm>
            <a:off x="-11404" y="1"/>
            <a:ext cx="9155404" cy="6595907"/>
          </a:xfrm>
          <a:prstGeom prst="rect">
            <a:avLst/>
          </a:prstGeom>
          <a:noFill/>
        </p:spPr>
      </p:pic>
      <p:pic>
        <p:nvPicPr>
          <p:cNvPr id="1027" name="Picture 3" descr="C:\Users\Дизайнер ДВиКП\Desktop\ыве.png" hidden="0"/>
          <p:cNvPicPr>
            <a:picLocks noChangeAspect="1" noChangeArrowheads="1"/>
          </p:cNvPicPr>
          <p:nvPr isPhoto="0" userDrawn="0"/>
        </p:nvPicPr>
        <p:blipFill>
          <a:blip r:embed="rId3"/>
          <a:srcRect l="0" t="0" r="0" b="41321"/>
          <a:stretch/>
        </p:blipFill>
        <p:spPr bwMode="auto">
          <a:xfrm>
            <a:off x="-39291" y="5157192"/>
            <a:ext cx="9184205" cy="1700808"/>
          </a:xfrm>
          <a:prstGeom prst="rect">
            <a:avLst/>
          </a:prstGeom>
          <a:noFill/>
        </p:spPr>
      </p:pic>
      <p:sp>
        <p:nvSpPr>
          <p:cNvPr id="19" name="Трапеция 14" hidden="0"/>
          <p:cNvSpPr/>
          <p:nvPr isPhoto="0" userDrawn="0"/>
        </p:nvSpPr>
        <p:spPr bwMode="auto">
          <a:xfrm>
            <a:off x="6233134" y="2294056"/>
            <a:ext cx="1639803" cy="2938555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  <a:gd name="connsiteX0" fmla="*/ 0 w 6806373"/>
              <a:gd name="connsiteY0" fmla="*/ 2945510 h 2945510"/>
              <a:gd name="connsiteX1" fmla="*/ 4174532 w 6806373"/>
              <a:gd name="connsiteY1" fmla="*/ 15903 h 2945510"/>
              <a:gd name="connsiteX2" fmla="*/ 6076181 w 6806373"/>
              <a:gd name="connsiteY2" fmla="*/ 0 h 2945510"/>
              <a:gd name="connsiteX3" fmla="*/ 6806373 w 6806373"/>
              <a:gd name="connsiteY3" fmla="*/ 2945510 h 2945510"/>
              <a:gd name="connsiteX4" fmla="*/ 0 w 6806373"/>
              <a:gd name="connsiteY4" fmla="*/ 2945510 h 2945510"/>
              <a:gd name="connsiteX0" fmla="*/ 716645 w 2631841"/>
              <a:gd name="connsiteY0" fmla="*/ 2922541 h 2945510"/>
              <a:gd name="connsiteX1" fmla="*/ 0 w 2631841"/>
              <a:gd name="connsiteY1" fmla="*/ 15903 h 2945510"/>
              <a:gd name="connsiteX2" fmla="*/ 1901649 w 2631841"/>
              <a:gd name="connsiteY2" fmla="*/ 0 h 2945510"/>
              <a:gd name="connsiteX3" fmla="*/ 2631841 w 2631841"/>
              <a:gd name="connsiteY3" fmla="*/ 2945510 h 2945510"/>
              <a:gd name="connsiteX4" fmla="*/ 716645 w 2631841"/>
              <a:gd name="connsiteY4" fmla="*/ 2922541 h 2945510"/>
              <a:gd name="connsiteX0" fmla="*/ 716645 w 2631841"/>
              <a:gd name="connsiteY0" fmla="*/ 2922541 h 2945510"/>
              <a:gd name="connsiteX1" fmla="*/ 0 w 2631841"/>
              <a:gd name="connsiteY1" fmla="*/ 15903 h 2945510"/>
              <a:gd name="connsiteX2" fmla="*/ 935490 w 2631841"/>
              <a:gd name="connsiteY2" fmla="*/ 0 h 2945510"/>
              <a:gd name="connsiteX3" fmla="*/ 2631841 w 2631841"/>
              <a:gd name="connsiteY3" fmla="*/ 2945510 h 2945510"/>
              <a:gd name="connsiteX4" fmla="*/ 716645 w 2631841"/>
              <a:gd name="connsiteY4" fmla="*/ 2922541 h 2945510"/>
              <a:gd name="connsiteX0" fmla="*/ 716645 w 1708814"/>
              <a:gd name="connsiteY0" fmla="*/ 2922541 h 2956995"/>
              <a:gd name="connsiteX1" fmla="*/ 0 w 1708814"/>
              <a:gd name="connsiteY1" fmla="*/ 15903 h 2956995"/>
              <a:gd name="connsiteX2" fmla="*/ 935490 w 1708814"/>
              <a:gd name="connsiteY2" fmla="*/ 0 h 2956995"/>
              <a:gd name="connsiteX3" fmla="*/ 1708814 w 1708814"/>
              <a:gd name="connsiteY3" fmla="*/ 2956995 h 2956995"/>
              <a:gd name="connsiteX4" fmla="*/ 716645 w 1708814"/>
              <a:gd name="connsiteY4" fmla="*/ 2922541 h 2956995"/>
              <a:gd name="connsiteX0" fmla="*/ 716645 w 1717441"/>
              <a:gd name="connsiteY0" fmla="*/ 2922541 h 2934026"/>
              <a:gd name="connsiteX1" fmla="*/ 0 w 1717441"/>
              <a:gd name="connsiteY1" fmla="*/ 15903 h 2934026"/>
              <a:gd name="connsiteX2" fmla="*/ 935490 w 1717441"/>
              <a:gd name="connsiteY2" fmla="*/ 0 h 2934026"/>
              <a:gd name="connsiteX3" fmla="*/ 1717441 w 1717441"/>
              <a:gd name="connsiteY3" fmla="*/ 2934026 h 2934026"/>
              <a:gd name="connsiteX4" fmla="*/ 716645 w 1717441"/>
              <a:gd name="connsiteY4" fmla="*/ 2922541 h 2934026"/>
              <a:gd name="connsiteX0" fmla="*/ 716645 w 1717441"/>
              <a:gd name="connsiteY0" fmla="*/ 2911057 h 2922542"/>
              <a:gd name="connsiteX1" fmla="*/ 0 w 1717441"/>
              <a:gd name="connsiteY1" fmla="*/ 4419 h 2922542"/>
              <a:gd name="connsiteX2" fmla="*/ 831973 w 1717441"/>
              <a:gd name="connsiteY2" fmla="*/ 0 h 2922542"/>
              <a:gd name="connsiteX3" fmla="*/ 1717441 w 1717441"/>
              <a:gd name="connsiteY3" fmla="*/ 2922542 h 2922542"/>
              <a:gd name="connsiteX4" fmla="*/ 716645 w 1717441"/>
              <a:gd name="connsiteY4" fmla="*/ 2911057 h 2922542"/>
              <a:gd name="connsiteX0" fmla="*/ 716645 w 1674309"/>
              <a:gd name="connsiteY0" fmla="*/ 2911057 h 2922542"/>
              <a:gd name="connsiteX1" fmla="*/ 0 w 1674309"/>
              <a:gd name="connsiteY1" fmla="*/ 4419 h 2922542"/>
              <a:gd name="connsiteX2" fmla="*/ 831973 w 1674309"/>
              <a:gd name="connsiteY2" fmla="*/ 0 h 2922542"/>
              <a:gd name="connsiteX3" fmla="*/ 1674309 w 1674309"/>
              <a:gd name="connsiteY3" fmla="*/ 2922542 h 2922542"/>
              <a:gd name="connsiteX4" fmla="*/ 716645 w 1674309"/>
              <a:gd name="connsiteY4" fmla="*/ 2911057 h 2922542"/>
              <a:gd name="connsiteX0" fmla="*/ 716645 w 1674309"/>
              <a:gd name="connsiteY0" fmla="*/ 2922541 h 2934026"/>
              <a:gd name="connsiteX1" fmla="*/ 0 w 1674309"/>
              <a:gd name="connsiteY1" fmla="*/ 15903 h 2934026"/>
              <a:gd name="connsiteX2" fmla="*/ 780215 w 1674309"/>
              <a:gd name="connsiteY2" fmla="*/ 0 h 2934026"/>
              <a:gd name="connsiteX3" fmla="*/ 1674309 w 1674309"/>
              <a:gd name="connsiteY3" fmla="*/ 2934026 h 2934026"/>
              <a:gd name="connsiteX4" fmla="*/ 716645 w 1674309"/>
              <a:gd name="connsiteY4" fmla="*/ 2922541 h 2934026"/>
              <a:gd name="connsiteX0" fmla="*/ 785656 w 1674309"/>
              <a:gd name="connsiteY0" fmla="*/ 2922541 h 2934026"/>
              <a:gd name="connsiteX1" fmla="*/ 0 w 1674309"/>
              <a:gd name="connsiteY1" fmla="*/ 15903 h 2934026"/>
              <a:gd name="connsiteX2" fmla="*/ 780215 w 1674309"/>
              <a:gd name="connsiteY2" fmla="*/ 0 h 2934026"/>
              <a:gd name="connsiteX3" fmla="*/ 1674309 w 1674309"/>
              <a:gd name="connsiteY3" fmla="*/ 2934026 h 2934026"/>
              <a:gd name="connsiteX4" fmla="*/ 785656 w 1674309"/>
              <a:gd name="connsiteY4" fmla="*/ 2922541 h 2934026"/>
              <a:gd name="connsiteX0" fmla="*/ 751150 w 1639803"/>
              <a:gd name="connsiteY0" fmla="*/ 2922541 h 2934026"/>
              <a:gd name="connsiteX1" fmla="*/ 0 w 1639803"/>
              <a:gd name="connsiteY1" fmla="*/ 4419 h 2934026"/>
              <a:gd name="connsiteX2" fmla="*/ 745709 w 1639803"/>
              <a:gd name="connsiteY2" fmla="*/ 0 h 2934026"/>
              <a:gd name="connsiteX3" fmla="*/ 1639803 w 1639803"/>
              <a:gd name="connsiteY3" fmla="*/ 2934026 h 2934026"/>
              <a:gd name="connsiteX4" fmla="*/ 751150 w 1639803"/>
              <a:gd name="connsiteY4" fmla="*/ 2922541 h 293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803" h="2934026" fill="norm" stroke="1" extrusionOk="0">
                <a:moveTo>
                  <a:pt x="751150" y="2922541"/>
                </a:moveTo>
                <a:lnTo>
                  <a:pt x="0" y="4419"/>
                </a:lnTo>
                <a:lnTo>
                  <a:pt x="745709" y="0"/>
                </a:lnTo>
                <a:lnTo>
                  <a:pt x="1639803" y="2934026"/>
                </a:lnTo>
                <a:lnTo>
                  <a:pt x="751150" y="2922541"/>
                </a:lnTo>
                <a:close/>
              </a:path>
            </a:pathLst>
          </a:cu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Трапеция 3" hidden="0"/>
          <p:cNvSpPr/>
          <p:nvPr isPhoto="0" userDrawn="0"/>
        </p:nvSpPr>
        <p:spPr bwMode="auto">
          <a:xfrm>
            <a:off x="-36512" y="1967641"/>
            <a:ext cx="6175528" cy="3073273"/>
          </a:xfrm>
          <a:custGeom>
            <a:avLst/>
            <a:gdLst>
              <a:gd name="connsiteX0" fmla="*/ 0 w 7272808"/>
              <a:gd name="connsiteY0" fmla="*/ 3153150 h 3153150"/>
              <a:gd name="connsiteX1" fmla="*/ 781666 w 7272808"/>
              <a:gd name="connsiteY1" fmla="*/ 0 h 3153150"/>
              <a:gd name="connsiteX2" fmla="*/ 6491142 w 7272808"/>
              <a:gd name="connsiteY2" fmla="*/ 0 h 3153150"/>
              <a:gd name="connsiteX3" fmla="*/ 7272808 w 7272808"/>
              <a:gd name="connsiteY3" fmla="*/ 3153150 h 3153150"/>
              <a:gd name="connsiteX4" fmla="*/ 0 w 7272808"/>
              <a:gd name="connsiteY4" fmla="*/ 3153150 h 3153150"/>
              <a:gd name="connsiteX0" fmla="*/ 315614 w 6491142"/>
              <a:gd name="connsiteY0" fmla="*/ 3169052 h 3169052"/>
              <a:gd name="connsiteX1" fmla="*/ 0 w 6491142"/>
              <a:gd name="connsiteY1" fmla="*/ 0 h 3169052"/>
              <a:gd name="connsiteX2" fmla="*/ 5709476 w 6491142"/>
              <a:gd name="connsiteY2" fmla="*/ 0 h 3169052"/>
              <a:gd name="connsiteX3" fmla="*/ 6491142 w 6491142"/>
              <a:gd name="connsiteY3" fmla="*/ 3153150 h 3169052"/>
              <a:gd name="connsiteX4" fmla="*/ 315614 w 6491142"/>
              <a:gd name="connsiteY4" fmla="*/ 3169052 h 3169052"/>
              <a:gd name="connsiteX0" fmla="*/ 0 w 6175528"/>
              <a:gd name="connsiteY0" fmla="*/ 3177003 h 3177003"/>
              <a:gd name="connsiteX1" fmla="*/ 18341 w 6175528"/>
              <a:gd name="connsiteY1" fmla="*/ 0 h 3177003"/>
              <a:gd name="connsiteX2" fmla="*/ 5393862 w 6175528"/>
              <a:gd name="connsiteY2" fmla="*/ 7951 h 3177003"/>
              <a:gd name="connsiteX3" fmla="*/ 6175528 w 6175528"/>
              <a:gd name="connsiteY3" fmla="*/ 3161101 h 3177003"/>
              <a:gd name="connsiteX4" fmla="*/ 0 w 6175528"/>
              <a:gd name="connsiteY4" fmla="*/ 3177003 h 317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5528" h="3177003" fill="norm" stroke="1" extrusionOk="0">
                <a:moveTo>
                  <a:pt x="0" y="3177003"/>
                </a:moveTo>
                <a:lnTo>
                  <a:pt x="18341" y="0"/>
                </a:lnTo>
                <a:lnTo>
                  <a:pt x="5393862" y="7951"/>
                </a:lnTo>
                <a:lnTo>
                  <a:pt x="6175528" y="3161101"/>
                </a:lnTo>
                <a:lnTo>
                  <a:pt x="0" y="3177003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Трапеция 14" hidden="0"/>
          <p:cNvSpPr/>
          <p:nvPr isPhoto="0" userDrawn="0"/>
        </p:nvSpPr>
        <p:spPr bwMode="auto">
          <a:xfrm>
            <a:off x="-39291" y="2197001"/>
            <a:ext cx="6012159" cy="2950056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652" h="2945510" fill="norm" stroke="1" extrusionOk="0">
                <a:moveTo>
                  <a:pt x="9279" y="2945510"/>
                </a:moveTo>
                <a:lnTo>
                  <a:pt x="0" y="15903"/>
                </a:lnTo>
                <a:lnTo>
                  <a:pt x="6085460" y="0"/>
                </a:lnTo>
                <a:lnTo>
                  <a:pt x="6815652" y="2945510"/>
                </a:lnTo>
                <a:lnTo>
                  <a:pt x="9279" y="2945510"/>
                </a:lnTo>
                <a:close/>
              </a:path>
            </a:pathLst>
          </a:cu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1" hidden="0"/>
          <p:cNvSpPr txBox="1"/>
          <p:nvPr isPhoto="0" userDrawn="0"/>
        </p:nvSpPr>
        <p:spPr bwMode="auto">
          <a:xfrm>
            <a:off x="467544" y="2564904"/>
            <a:ext cx="5832648" cy="226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3000" b="1" cap="all">
              <a:solidFill>
                <a:srgbClr val="00B0F0"/>
              </a:solidFill>
              <a:latin typeface="Franklin Gothic Medium"/>
              <a:cs typeface="Times New Roman"/>
            </a:endParaRPr>
          </a:p>
        </p:txBody>
      </p:sp>
      <p:sp>
        <p:nvSpPr>
          <p:cNvPr id="11" name="Прямоугольник 10" hidden="0"/>
          <p:cNvSpPr/>
          <p:nvPr isPhoto="0" userDrawn="0"/>
        </p:nvSpPr>
        <p:spPr bwMode="auto">
          <a:xfrm flipV="1">
            <a:off x="-39290" y="5040913"/>
            <a:ext cx="9183290" cy="2122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7" descr="C:\Users\Дизайнер ДВиКП\Desktop\46654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467544" y="507537"/>
            <a:ext cx="1296144" cy="15533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рапеция 14" hidden="0"/>
          <p:cNvSpPr/>
          <p:nvPr isPhoto="0" userDrawn="0"/>
        </p:nvSpPr>
        <p:spPr bwMode="auto">
          <a:xfrm>
            <a:off x="107503" y="141523"/>
            <a:ext cx="7586195" cy="979755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  <a:gd name="connsiteX0" fmla="*/ 1860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1860 w 6815652"/>
              <a:gd name="connsiteY4" fmla="*/ 2945510 h 294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652" h="2945510" fill="norm" stroke="1" extrusionOk="0">
                <a:moveTo>
                  <a:pt x="1860" y="2945510"/>
                </a:moveTo>
                <a:lnTo>
                  <a:pt x="0" y="15903"/>
                </a:lnTo>
                <a:lnTo>
                  <a:pt x="6085460" y="0"/>
                </a:lnTo>
                <a:lnTo>
                  <a:pt x="6815652" y="2945510"/>
                </a:lnTo>
                <a:lnTo>
                  <a:pt x="1860" y="29455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CentSchbkCyrill BT"/>
              </a:rPr>
              <a:t>Зарегистрировано ТОС</a:t>
            </a:r>
            <a:endParaRPr/>
          </a:p>
        </p:txBody>
      </p:sp>
      <p:graphicFrame>
        <p:nvGraphicFramePr>
          <p:cNvPr id="1552485557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318147" y="1121277"/>
          <a:ext cx="8549024" cy="274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C:\Users\Дизайнер ДВиКП\Desktop\46654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812360" y="147057"/>
            <a:ext cx="1186078" cy="1265718"/>
          </a:xfrm>
          <a:prstGeom prst="rect">
            <a:avLst/>
          </a:prstGeom>
          <a:noFill/>
        </p:spPr>
      </p:pic>
      <p:graphicFrame>
        <p:nvGraphicFramePr>
          <p:cNvPr id="830346089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318147" y="3979135"/>
          <a:ext cx="8549024" cy="274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8729967" name="" hidden="0"/>
          <p:cNvSpPr txBox="1"/>
          <p:nvPr isPhoto="0" userDrawn="0"/>
        </p:nvSpPr>
        <p:spPr bwMode="auto">
          <a:xfrm flipH="0" flipV="0">
            <a:off x="7425069" y="1896098"/>
            <a:ext cx="646399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2312</a:t>
            </a:r>
            <a:endParaRPr/>
          </a:p>
        </p:txBody>
      </p:sp>
      <p:sp>
        <p:nvSpPr>
          <p:cNvPr id="1287277665" name="" hidden="0"/>
          <p:cNvSpPr txBox="1"/>
          <p:nvPr isPhoto="0" userDrawn="0"/>
        </p:nvSpPr>
        <p:spPr bwMode="auto">
          <a:xfrm flipH="0" flipV="0">
            <a:off x="6196611" y="2229508"/>
            <a:ext cx="646399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2212</a:t>
            </a:r>
            <a:endParaRPr/>
          </a:p>
        </p:txBody>
      </p:sp>
      <p:sp>
        <p:nvSpPr>
          <p:cNvPr id="1540550677" name="" hidden="0"/>
          <p:cNvSpPr txBox="1"/>
          <p:nvPr isPhoto="0" userDrawn="0"/>
        </p:nvSpPr>
        <p:spPr bwMode="auto">
          <a:xfrm flipH="0" flipV="0">
            <a:off x="5550212" y="2595304"/>
            <a:ext cx="646399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2156</a:t>
            </a:r>
            <a:endParaRPr/>
          </a:p>
        </p:txBody>
      </p:sp>
      <p:sp>
        <p:nvSpPr>
          <p:cNvPr id="708149626" name="" hidden="0"/>
          <p:cNvSpPr txBox="1"/>
          <p:nvPr isPhoto="0" userDrawn="0"/>
        </p:nvSpPr>
        <p:spPr bwMode="auto">
          <a:xfrm flipH="0" flipV="0">
            <a:off x="4269460" y="2906050"/>
            <a:ext cx="646399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2044</a:t>
            </a:r>
            <a:endParaRPr/>
          </a:p>
        </p:txBody>
      </p:sp>
      <p:sp>
        <p:nvSpPr>
          <p:cNvPr id="703313328" name="" hidden="0"/>
          <p:cNvSpPr txBox="1"/>
          <p:nvPr isPhoto="0" userDrawn="0"/>
        </p:nvSpPr>
        <p:spPr bwMode="auto">
          <a:xfrm flipH="0" flipV="0">
            <a:off x="3772571" y="3191729"/>
            <a:ext cx="646399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2024</a:t>
            </a:r>
            <a:endParaRPr/>
          </a:p>
        </p:txBody>
      </p:sp>
      <p:sp>
        <p:nvSpPr>
          <p:cNvPr id="1648806595" name="" hidden="0"/>
          <p:cNvSpPr txBox="1"/>
          <p:nvPr isPhoto="0" userDrawn="0"/>
        </p:nvSpPr>
        <p:spPr bwMode="auto">
          <a:xfrm flipH="0" flipV="0">
            <a:off x="7540931" y="4739835"/>
            <a:ext cx="414675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86</a:t>
            </a:r>
            <a:endParaRPr/>
          </a:p>
        </p:txBody>
      </p:sp>
      <p:sp>
        <p:nvSpPr>
          <p:cNvPr id="2063069026" name="" hidden="0"/>
          <p:cNvSpPr txBox="1"/>
          <p:nvPr isPhoto="0" userDrawn="0"/>
        </p:nvSpPr>
        <p:spPr bwMode="auto">
          <a:xfrm flipH="0" flipV="0">
            <a:off x="5066074" y="5056261"/>
            <a:ext cx="414675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53</a:t>
            </a:r>
            <a:endParaRPr/>
          </a:p>
        </p:txBody>
      </p:sp>
      <p:sp>
        <p:nvSpPr>
          <p:cNvPr id="1633085427" name="" hidden="0"/>
          <p:cNvSpPr txBox="1"/>
          <p:nvPr isPhoto="0" userDrawn="0"/>
        </p:nvSpPr>
        <p:spPr bwMode="auto">
          <a:xfrm flipH="0" flipV="0">
            <a:off x="3772571" y="5296611"/>
            <a:ext cx="414675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30</a:t>
            </a:r>
            <a:endParaRPr/>
          </a:p>
        </p:txBody>
      </p:sp>
      <p:sp>
        <p:nvSpPr>
          <p:cNvPr id="201636911" name="" hidden="0"/>
          <p:cNvSpPr txBox="1"/>
          <p:nvPr isPhoto="0" userDrawn="0"/>
        </p:nvSpPr>
        <p:spPr bwMode="auto">
          <a:xfrm flipH="0" flipV="0">
            <a:off x="3045350" y="5505396"/>
            <a:ext cx="414675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26</a:t>
            </a:r>
            <a:endParaRPr/>
          </a:p>
        </p:txBody>
      </p:sp>
      <p:sp>
        <p:nvSpPr>
          <p:cNvPr id="1943033917" name="" hidden="0"/>
          <p:cNvSpPr txBox="1"/>
          <p:nvPr isPhoto="0" userDrawn="0"/>
        </p:nvSpPr>
        <p:spPr bwMode="auto">
          <a:xfrm flipH="0" flipV="0">
            <a:off x="1307561" y="5763550"/>
            <a:ext cx="298813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1559083" name="Трапеция 14" hidden="0"/>
          <p:cNvSpPr/>
          <p:nvPr isPhoto="0" userDrawn="0"/>
        </p:nvSpPr>
        <p:spPr bwMode="auto">
          <a:xfrm>
            <a:off x="107502" y="141522"/>
            <a:ext cx="7586194" cy="979754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  <a:gd name="connsiteX0" fmla="*/ 1860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1860 w 6815652"/>
              <a:gd name="connsiteY4" fmla="*/ 2945510 h 294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652" h="2945510" fill="norm" stroke="1" extrusionOk="0">
                <a:moveTo>
                  <a:pt x="1860" y="2945510"/>
                </a:moveTo>
                <a:lnTo>
                  <a:pt x="0" y="15903"/>
                </a:lnTo>
                <a:lnTo>
                  <a:pt x="6085460" y="0"/>
                </a:lnTo>
                <a:lnTo>
                  <a:pt x="6815652" y="2945510"/>
                </a:lnTo>
                <a:lnTo>
                  <a:pt x="1860" y="29455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CentSchbkCyrill BT"/>
              </a:rPr>
              <a:t>Зарегистрировано старост </a:t>
            </a:r>
            <a:endParaRPr/>
          </a:p>
        </p:txBody>
      </p:sp>
      <p:graphicFrame>
        <p:nvGraphicFramePr>
          <p:cNvPr id="536970450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107502" y="1356669"/>
          <a:ext cx="8724062" cy="3779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1639574" name="Picture 7" descr="C:\Users\Дизайнер ДВиКП\Desktop\46654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812360" y="147056"/>
            <a:ext cx="1186077" cy="1265718"/>
          </a:xfrm>
          <a:prstGeom prst="rect">
            <a:avLst/>
          </a:prstGeom>
          <a:noFill/>
        </p:spPr>
      </p:pic>
      <p:sp>
        <p:nvSpPr>
          <p:cNvPr id="235464163" name="" hidden="0"/>
          <p:cNvSpPr txBox="1"/>
          <p:nvPr isPhoto="0" userDrawn="0"/>
        </p:nvSpPr>
        <p:spPr bwMode="auto">
          <a:xfrm flipH="0" flipV="0">
            <a:off x="8226237" y="2501425"/>
            <a:ext cx="914400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583456958" name="" hidden="0"/>
          <p:cNvSpPr txBox="1"/>
          <p:nvPr isPhoto="0" userDrawn="0"/>
        </p:nvSpPr>
        <p:spPr bwMode="auto">
          <a:xfrm flipH="0" flipV="0">
            <a:off x="8083808" y="2421308"/>
            <a:ext cx="530537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647</a:t>
            </a:r>
            <a:endParaRPr/>
          </a:p>
        </p:txBody>
      </p:sp>
      <p:sp>
        <p:nvSpPr>
          <p:cNvPr id="1043847461" name="" hidden="0"/>
          <p:cNvSpPr txBox="1"/>
          <p:nvPr isPhoto="0" userDrawn="0"/>
        </p:nvSpPr>
        <p:spPr bwMode="auto">
          <a:xfrm flipH="0" flipV="0">
            <a:off x="8083808" y="2964322"/>
            <a:ext cx="530537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647</a:t>
            </a:r>
            <a:endParaRPr/>
          </a:p>
        </p:txBody>
      </p:sp>
      <p:sp>
        <p:nvSpPr>
          <p:cNvPr id="943500873" name="" hidden="0"/>
          <p:cNvSpPr txBox="1"/>
          <p:nvPr isPhoto="0" userDrawn="0"/>
        </p:nvSpPr>
        <p:spPr bwMode="auto">
          <a:xfrm flipH="0" flipV="0">
            <a:off x="7496285" y="3368947"/>
            <a:ext cx="530537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573</a:t>
            </a:r>
            <a:endParaRPr/>
          </a:p>
        </p:txBody>
      </p:sp>
      <p:sp>
        <p:nvSpPr>
          <p:cNvPr id="1938760683" name="" hidden="0"/>
          <p:cNvSpPr txBox="1"/>
          <p:nvPr isPhoto="0" userDrawn="0"/>
        </p:nvSpPr>
        <p:spPr bwMode="auto">
          <a:xfrm flipH="0" flipV="0">
            <a:off x="5244112" y="3916822"/>
            <a:ext cx="530537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380</a:t>
            </a:r>
            <a:endParaRPr/>
          </a:p>
        </p:txBody>
      </p:sp>
      <p:sp>
        <p:nvSpPr>
          <p:cNvPr id="915680250" name="" hidden="0"/>
          <p:cNvSpPr txBox="1"/>
          <p:nvPr isPhoto="0" userDrawn="0"/>
        </p:nvSpPr>
        <p:spPr bwMode="auto">
          <a:xfrm flipH="0" flipV="0">
            <a:off x="759494" y="4353833"/>
            <a:ext cx="298813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8559268" name="Picture 2" descr="C:\Documents and Settings\akinshina\Рабочий стол\Рязань\цветочек в кривых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2177970" y="3987975"/>
            <a:ext cx="4298640" cy="2596263"/>
          </a:xfrm>
          <a:prstGeom prst="rect">
            <a:avLst/>
          </a:prstGeom>
          <a:noFill/>
        </p:spPr>
      </p:pic>
      <p:sp>
        <p:nvSpPr>
          <p:cNvPr id="1991821180" name="Трапеция 14" hidden="0"/>
          <p:cNvSpPr/>
          <p:nvPr isPhoto="0" userDrawn="0"/>
        </p:nvSpPr>
        <p:spPr bwMode="auto">
          <a:xfrm>
            <a:off x="107502" y="141522"/>
            <a:ext cx="7586194" cy="979754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  <a:gd name="connsiteX0" fmla="*/ 1860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1860 w 6815652"/>
              <a:gd name="connsiteY4" fmla="*/ 2945510 h 294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652" h="2945510" fill="norm" stroke="1" extrusionOk="0">
                <a:moveTo>
                  <a:pt x="1860" y="2945510"/>
                </a:moveTo>
                <a:lnTo>
                  <a:pt x="0" y="15903"/>
                </a:lnTo>
                <a:lnTo>
                  <a:pt x="6085460" y="0"/>
                </a:lnTo>
                <a:lnTo>
                  <a:pt x="6815652" y="2945510"/>
                </a:lnTo>
                <a:lnTo>
                  <a:pt x="1860" y="29455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CentSchbkCyrill BT"/>
              </a:rPr>
              <a:t>Направления поддержки 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CentSchbkCyrill BT"/>
              </a:rPr>
              <a:t>гражданского общества</a:t>
            </a:r>
            <a:endParaRPr/>
          </a:p>
        </p:txBody>
      </p:sp>
      <p:pic>
        <p:nvPicPr>
          <p:cNvPr id="1237753143" name="Picture 7" descr="C:\Users\Дизайнер ДВиКП\Desktop\46654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812360" y="147056"/>
            <a:ext cx="1186077" cy="1265718"/>
          </a:xfrm>
          <a:prstGeom prst="rect">
            <a:avLst/>
          </a:prstGeom>
          <a:noFill/>
        </p:spPr>
      </p:pic>
      <p:sp>
        <p:nvSpPr>
          <p:cNvPr id="402834689" name="TextBox 6" hidden="0"/>
          <p:cNvSpPr txBox="1"/>
          <p:nvPr isPhoto="0" userDrawn="0"/>
        </p:nvSpPr>
        <p:spPr bwMode="auto">
          <a:xfrm>
            <a:off x="611559" y="1268759"/>
            <a:ext cx="7200799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Постановление Правительства Белгородской области № 511-пп                      от 16 декабря 2013 года «Об утверждении государственной программы Белгородской области «Обеспечение населения Белгородской области информацией о приоритетных направлениях региональной политики».</a:t>
            </a:r>
            <a:endParaRPr lang="ru-RU"/>
          </a:p>
        </p:txBody>
      </p:sp>
      <p:sp>
        <p:nvSpPr>
          <p:cNvPr id="1762042956" name="Прямоугольник 13" hidden="0"/>
          <p:cNvSpPr/>
          <p:nvPr isPhoto="0" userDrawn="0"/>
        </p:nvSpPr>
        <p:spPr bwMode="auto">
          <a:xfrm flipH="0" flipV="0">
            <a:off x="1273878" y="3073539"/>
            <a:ext cx="6106826" cy="91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/>
              <a:t>Подпрограмма 5 </a:t>
            </a:r>
            <a:endParaRPr lang="ru-RU"/>
          </a:p>
          <a:p>
            <a:pPr algn="ctr">
              <a:defRPr/>
            </a:pPr>
            <a:r>
              <a:rPr lang="ru-RU"/>
              <a:t>«Развитие общественного самоуправления в Белгородской области</a:t>
            </a:r>
            <a:r>
              <a:rPr lang="ru-RU"/>
              <a:t>».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07504" y="1412776"/>
            <a:ext cx="8136904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>
                <a:latin typeface="Times New Roman"/>
                <a:cs typeface="Times New Roman"/>
              </a:rPr>
              <a:t>  </a:t>
            </a: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D6E4D72-9C23-42C8-BF86-21E221CB86C5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C:\Users\Дизайнер ДВиКП\Desktop\46654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7812360" y="147057"/>
            <a:ext cx="1186078" cy="1265718"/>
          </a:xfrm>
          <a:prstGeom prst="rect">
            <a:avLst/>
          </a:prstGeom>
          <a:noFill/>
        </p:spPr>
      </p:pic>
      <p:sp>
        <p:nvSpPr>
          <p:cNvPr id="8" name="Трапеция 14" hidden="0"/>
          <p:cNvSpPr/>
          <p:nvPr isPhoto="0" userDrawn="0"/>
        </p:nvSpPr>
        <p:spPr bwMode="auto">
          <a:xfrm>
            <a:off x="10142" y="119623"/>
            <a:ext cx="7802219" cy="872911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145881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652" h="2945510" fill="norm" stroke="1" extrusionOk="0">
                <a:moveTo>
                  <a:pt x="9279" y="2945510"/>
                </a:moveTo>
                <a:lnTo>
                  <a:pt x="0" y="15903"/>
                </a:lnTo>
                <a:lnTo>
                  <a:pt x="6145881" y="0"/>
                </a:lnTo>
                <a:lnTo>
                  <a:pt x="6815652" y="2945510"/>
                </a:lnTo>
                <a:lnTo>
                  <a:pt x="9279" y="2945510"/>
                </a:ln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Трапеция 14" hidden="0"/>
          <p:cNvSpPr/>
          <p:nvPr isPhoto="0" userDrawn="0"/>
        </p:nvSpPr>
        <p:spPr bwMode="auto">
          <a:xfrm>
            <a:off x="10142" y="241000"/>
            <a:ext cx="7586195" cy="979755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  <a:gd name="connsiteX0" fmla="*/ 1860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1860 w 6815652"/>
              <a:gd name="connsiteY4" fmla="*/ 2945510 h 294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652" h="2945510" fill="norm" stroke="1" extrusionOk="0">
                <a:moveTo>
                  <a:pt x="1860" y="2945510"/>
                </a:moveTo>
                <a:lnTo>
                  <a:pt x="0" y="15903"/>
                </a:lnTo>
                <a:lnTo>
                  <a:pt x="6085460" y="0"/>
                </a:lnTo>
                <a:lnTo>
                  <a:pt x="6815652" y="2945510"/>
                </a:lnTo>
                <a:lnTo>
                  <a:pt x="1860" y="29455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5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3102" y="274533"/>
            <a:ext cx="7355160" cy="85010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entSchbkCyrill BT"/>
                <a:ea typeface="+mn-ea"/>
                <a:cs typeface="+mn-cs"/>
              </a:rPr>
              <a:t>Ежегодный областной конкурс</a:t>
            </a:r>
            <a:br>
              <a:rPr lang="ru-RU" sz="2800" b="1">
                <a:solidFill>
                  <a:schemeClr val="bg1"/>
                </a:solidFill>
                <a:latin typeface="CentSchbkCyrill BT"/>
                <a:ea typeface="+mn-ea"/>
                <a:cs typeface="+mn-cs"/>
              </a:rPr>
            </a:br>
            <a:r>
              <a:rPr lang="ru-RU" sz="2800" b="1">
                <a:solidFill>
                  <a:schemeClr val="bg1"/>
                </a:solidFill>
                <a:latin typeface="CentSchbkCyrill BT"/>
                <a:ea typeface="+mn-ea"/>
                <a:cs typeface="+mn-cs"/>
              </a:rPr>
              <a:t> проектов ТОС</a:t>
            </a:r>
            <a:endParaRPr/>
          </a:p>
        </p:txBody>
      </p:sp>
      <p:sp>
        <p:nvSpPr>
          <p:cNvPr id="10" name="Прямоугольник 9" hidden="0"/>
          <p:cNvSpPr/>
          <p:nvPr isPhoto="0" userDrawn="0"/>
        </p:nvSpPr>
        <p:spPr bwMode="auto">
          <a:xfrm>
            <a:off x="1135528" y="2843643"/>
            <a:ext cx="6909737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Количество победителей, поданных заявок и объемы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субсидий. 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 hidden="0"/>
          <p:cNvSpPr txBox="1"/>
          <p:nvPr isPhoto="0" userDrawn="0"/>
        </p:nvSpPr>
        <p:spPr bwMode="auto">
          <a:xfrm>
            <a:off x="827584" y="1472072"/>
            <a:ext cx="8170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Постановление Правительства Белгородской области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от 2 июля 2018 года </a:t>
            </a:r>
            <a:endParaRPr/>
          </a:p>
          <a:p>
            <a:pPr algn="ctr">
              <a:defRPr/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№ 253-пп «О внесении изменений в постановление Правительства </a:t>
            </a:r>
            <a:endParaRPr/>
          </a:p>
          <a:p>
            <a:pPr algn="ctr">
              <a:defRPr/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Белгородской области от 16 декабря 2013 года № 511-пп».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Рисунок 15" hidden="0"/>
          <p:cNvPicPr>
            <a:picLocks noChangeAspect="1"/>
          </p:cNvPicPr>
          <p:nvPr isPhoto="0" userDrawn="0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67346" y="1481142"/>
            <a:ext cx="888428" cy="888428"/>
          </a:xfrm>
          <a:prstGeom prst="rect">
            <a:avLst/>
          </a:prstGeom>
        </p:spPr>
      </p:pic>
      <p:graphicFrame>
        <p:nvGraphicFramePr>
          <p:cNvPr id="1379148317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50611" y="3455599"/>
          <a:ext cx="8585110" cy="3023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96142135" name="" hidden="0"/>
          <p:cNvSpPr txBox="1"/>
          <p:nvPr isPhoto="0" userDrawn="0"/>
        </p:nvSpPr>
        <p:spPr bwMode="auto">
          <a:xfrm flipH="0" flipV="0">
            <a:off x="1999789" y="5823014"/>
            <a:ext cx="1256401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 млн. руб.</a:t>
            </a:r>
            <a:endParaRPr/>
          </a:p>
        </p:txBody>
      </p:sp>
      <p:sp>
        <p:nvSpPr>
          <p:cNvPr id="1147986976" name="" hidden="0"/>
          <p:cNvSpPr txBox="1"/>
          <p:nvPr isPhoto="0" userDrawn="0"/>
        </p:nvSpPr>
        <p:spPr bwMode="auto">
          <a:xfrm flipH="0" flipV="0">
            <a:off x="4981915" y="5457218"/>
            <a:ext cx="1204722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7 млн.руб.</a:t>
            </a:r>
            <a:endParaRPr/>
          </a:p>
        </p:txBody>
      </p:sp>
      <p:sp>
        <p:nvSpPr>
          <p:cNvPr id="2066904244" name="" hidden="0"/>
          <p:cNvSpPr txBox="1"/>
          <p:nvPr isPhoto="0" userDrawn="0"/>
        </p:nvSpPr>
        <p:spPr bwMode="auto">
          <a:xfrm flipH="0" flipV="0">
            <a:off x="7263460" y="5021342"/>
            <a:ext cx="1372263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12 млн. руб.</a:t>
            </a:r>
            <a:endParaRPr/>
          </a:p>
        </p:txBody>
      </p:sp>
      <p:sp>
        <p:nvSpPr>
          <p:cNvPr id="1134681337" name="" hidden="0"/>
          <p:cNvSpPr txBox="1"/>
          <p:nvPr isPhoto="0" userDrawn="0"/>
        </p:nvSpPr>
        <p:spPr bwMode="auto">
          <a:xfrm flipH="0" flipV="0">
            <a:off x="6603168" y="4548723"/>
            <a:ext cx="1320584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16 млн.руб.</a:t>
            </a:r>
            <a:endParaRPr/>
          </a:p>
        </p:txBody>
      </p:sp>
      <p:sp>
        <p:nvSpPr>
          <p:cNvPr id="523389519" name="" hidden="0"/>
          <p:cNvSpPr txBox="1"/>
          <p:nvPr isPhoto="0" userDrawn="0"/>
        </p:nvSpPr>
        <p:spPr bwMode="auto">
          <a:xfrm flipH="0" flipV="0">
            <a:off x="6410256" y="3992078"/>
            <a:ext cx="1320584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40 млн.руб.</a:t>
            </a:r>
            <a:endParaRPr/>
          </a:p>
        </p:txBody>
      </p:sp>
      <p:sp>
        <p:nvSpPr>
          <p:cNvPr id="3332915" name="" hidden="0"/>
          <p:cNvSpPr txBox="1"/>
          <p:nvPr isPhoto="0" userDrawn="0"/>
        </p:nvSpPr>
        <p:spPr bwMode="auto">
          <a:xfrm flipH="0" flipV="0">
            <a:off x="735306" y="5823014"/>
            <a:ext cx="2235412" cy="4724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000"/>
              <a:t>11 победителей</a:t>
            </a:r>
            <a:endParaRPr sz="1000"/>
          </a:p>
          <a:p>
            <a:pPr>
              <a:defRPr/>
            </a:pPr>
            <a:endParaRPr sz="500"/>
          </a:p>
          <a:p>
            <a:pPr>
              <a:defRPr/>
            </a:pPr>
            <a:r>
              <a:rPr sz="1000"/>
              <a:t>79  заявок</a:t>
            </a:r>
            <a:endParaRPr sz="1000"/>
          </a:p>
        </p:txBody>
      </p:sp>
      <p:sp>
        <p:nvSpPr>
          <p:cNvPr id="555430298" name="" hidden="0"/>
          <p:cNvSpPr txBox="1"/>
          <p:nvPr isPhoto="0" userDrawn="0"/>
        </p:nvSpPr>
        <p:spPr bwMode="auto">
          <a:xfrm flipH="0" flipV="0">
            <a:off x="1055773" y="5386995"/>
            <a:ext cx="2235699" cy="4724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000"/>
              <a:t>35  победителей</a:t>
            </a:r>
            <a:endParaRPr sz="1000"/>
          </a:p>
          <a:p>
            <a:pPr>
              <a:defRPr/>
            </a:pPr>
            <a:endParaRPr sz="500"/>
          </a:p>
          <a:p>
            <a:pPr>
              <a:defRPr/>
            </a:pPr>
            <a:r>
              <a:rPr sz="1000"/>
              <a:t>311  заявок</a:t>
            </a:r>
            <a:endParaRPr sz="1000"/>
          </a:p>
        </p:txBody>
      </p:sp>
      <p:sp>
        <p:nvSpPr>
          <p:cNvPr id="1738294451" name="" hidden="0"/>
          <p:cNvSpPr txBox="1"/>
          <p:nvPr isPhoto="0" userDrawn="0"/>
        </p:nvSpPr>
        <p:spPr bwMode="auto">
          <a:xfrm flipH="0" flipV="0">
            <a:off x="1331370" y="4914519"/>
            <a:ext cx="2236094" cy="4724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000"/>
              <a:t>41 победитель</a:t>
            </a:r>
            <a:endParaRPr sz="1000"/>
          </a:p>
          <a:p>
            <a:pPr>
              <a:defRPr/>
            </a:pPr>
            <a:endParaRPr sz="500"/>
          </a:p>
          <a:p>
            <a:pPr>
              <a:defRPr/>
            </a:pPr>
            <a:r>
              <a:rPr sz="1000"/>
              <a:t>473  заявки</a:t>
            </a:r>
            <a:endParaRPr sz="1000"/>
          </a:p>
        </p:txBody>
      </p:sp>
      <p:sp>
        <p:nvSpPr>
          <p:cNvPr id="31212637" name="" hidden="0"/>
          <p:cNvSpPr txBox="1"/>
          <p:nvPr isPhoto="0" userDrawn="0"/>
        </p:nvSpPr>
        <p:spPr bwMode="auto">
          <a:xfrm flipH="0" flipV="0">
            <a:off x="1790107" y="4464554"/>
            <a:ext cx="2236597" cy="4724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000"/>
              <a:t>51 победитель</a:t>
            </a:r>
            <a:endParaRPr sz="1000"/>
          </a:p>
          <a:p>
            <a:pPr>
              <a:defRPr/>
            </a:pPr>
            <a:endParaRPr sz="500"/>
          </a:p>
          <a:p>
            <a:pPr>
              <a:defRPr/>
            </a:pPr>
            <a:r>
              <a:rPr sz="1000"/>
              <a:t>426 заявок</a:t>
            </a:r>
            <a:endParaRPr sz="1000"/>
          </a:p>
        </p:txBody>
      </p:sp>
      <p:sp>
        <p:nvSpPr>
          <p:cNvPr id="1640559536" name="" hidden="0"/>
          <p:cNvSpPr txBox="1"/>
          <p:nvPr isPhoto="0" userDrawn="0"/>
        </p:nvSpPr>
        <p:spPr bwMode="auto">
          <a:xfrm flipH="0" flipV="0">
            <a:off x="2627990" y="3992078"/>
            <a:ext cx="2236884" cy="4724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000"/>
              <a:t>101 победитель</a:t>
            </a:r>
            <a:endParaRPr sz="1000"/>
          </a:p>
          <a:p>
            <a:pPr>
              <a:defRPr/>
            </a:pPr>
            <a:endParaRPr sz="500"/>
          </a:p>
          <a:p>
            <a:pPr>
              <a:defRPr/>
            </a:pPr>
            <a:r>
              <a:rPr sz="1000"/>
              <a:t>408  заявок</a:t>
            </a:r>
            <a:endParaRPr sz="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227498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07503" y="1412775"/>
            <a:ext cx="8136903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>
                <a:latin typeface="Times New Roman"/>
                <a:cs typeface="Times New Roman"/>
              </a:rPr>
              <a:t>  </a:t>
            </a:r>
            <a:endParaRPr lang="ru-RU"/>
          </a:p>
        </p:txBody>
      </p:sp>
      <p:sp>
        <p:nvSpPr>
          <p:cNvPr id="25044536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2DF78AA-037F-9AFC-FB20-459C4C3EEA6F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225955" name="Picture 7" descr="C:\Users\Дизайнер ДВиКП\Desktop\46654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7812360" y="147056"/>
            <a:ext cx="1186077" cy="1265718"/>
          </a:xfrm>
          <a:prstGeom prst="rect">
            <a:avLst/>
          </a:prstGeom>
          <a:noFill/>
        </p:spPr>
      </p:pic>
      <p:sp>
        <p:nvSpPr>
          <p:cNvPr id="496356144" name="Трапеция 14" hidden="0"/>
          <p:cNvSpPr/>
          <p:nvPr isPhoto="0" userDrawn="0"/>
        </p:nvSpPr>
        <p:spPr bwMode="auto">
          <a:xfrm>
            <a:off x="10141" y="119622"/>
            <a:ext cx="7802218" cy="872910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145881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652" h="2945510" fill="norm" stroke="1" extrusionOk="0">
                <a:moveTo>
                  <a:pt x="9279" y="2945510"/>
                </a:moveTo>
                <a:lnTo>
                  <a:pt x="0" y="15903"/>
                </a:lnTo>
                <a:lnTo>
                  <a:pt x="6145881" y="0"/>
                </a:lnTo>
                <a:lnTo>
                  <a:pt x="6815652" y="2945510"/>
                </a:lnTo>
                <a:lnTo>
                  <a:pt x="9279" y="2945510"/>
                </a:ln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6121871" name="Трапеция 14" hidden="0"/>
          <p:cNvSpPr/>
          <p:nvPr isPhoto="0" userDrawn="0"/>
        </p:nvSpPr>
        <p:spPr bwMode="auto">
          <a:xfrm>
            <a:off x="10141" y="240999"/>
            <a:ext cx="7586194" cy="979754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  <a:gd name="connsiteX0" fmla="*/ 1860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1860 w 6815652"/>
              <a:gd name="connsiteY4" fmla="*/ 2945510 h 294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652" h="2945510" fill="norm" stroke="1" extrusionOk="0">
                <a:moveTo>
                  <a:pt x="1860" y="2945510"/>
                </a:moveTo>
                <a:lnTo>
                  <a:pt x="0" y="15903"/>
                </a:lnTo>
                <a:lnTo>
                  <a:pt x="6085460" y="0"/>
                </a:lnTo>
                <a:lnTo>
                  <a:pt x="6815652" y="2945510"/>
                </a:lnTo>
                <a:lnTo>
                  <a:pt x="1860" y="29455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3181364" name="Заголовок 5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3101" y="274532"/>
            <a:ext cx="7355160" cy="850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entSchbkCyrill BT"/>
                <a:ea typeface="Arial"/>
                <a:cs typeface="Arial"/>
              </a:rPr>
              <a:t>Ежегодный областной конкурс проектов старост </a:t>
            </a:r>
            <a:endParaRPr/>
          </a:p>
        </p:txBody>
      </p:sp>
      <p:sp>
        <p:nvSpPr>
          <p:cNvPr id="1659358559" name="TextBox 14" hidden="0"/>
          <p:cNvSpPr txBox="1"/>
          <p:nvPr isPhoto="0" userDrawn="0"/>
        </p:nvSpPr>
        <p:spPr bwMode="auto">
          <a:xfrm>
            <a:off x="827583" y="1472071"/>
            <a:ext cx="8171285" cy="9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Постановление Правительства Белгородской области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от 18 марта 2019 года </a:t>
            </a:r>
            <a:endParaRPr/>
          </a:p>
          <a:p>
            <a:pPr algn="ctr">
              <a:defRPr/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№ 111-пп «О внесении изменений в постановление Правительства </a:t>
            </a:r>
            <a:endParaRPr/>
          </a:p>
          <a:p>
            <a:pPr algn="ctr">
              <a:defRPr/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Белгородской области от 16 декабря 2013 года № 511-пп».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84158890" name="Рисунок 15" hidden="0"/>
          <p:cNvPicPr>
            <a:picLocks noChangeAspect="1"/>
          </p:cNvPicPr>
          <p:nvPr isPhoto="0" userDrawn="0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67346" y="1481141"/>
            <a:ext cx="888427" cy="888427"/>
          </a:xfrm>
          <a:prstGeom prst="rect">
            <a:avLst/>
          </a:prstGeom>
        </p:spPr>
      </p:pic>
      <p:graphicFrame>
        <p:nvGraphicFramePr>
          <p:cNvPr id="600387207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167346" y="2617094"/>
          <a:ext cx="8585109" cy="302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75956531" name="" hidden="0"/>
          <p:cNvSpPr txBox="1"/>
          <p:nvPr isPhoto="0" userDrawn="0"/>
        </p:nvSpPr>
        <p:spPr bwMode="auto">
          <a:xfrm flipH="0" flipV="0">
            <a:off x="4803878" y="5030748"/>
            <a:ext cx="1256401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 млн. руб.</a:t>
            </a:r>
            <a:endParaRPr/>
          </a:p>
        </p:txBody>
      </p:sp>
      <p:sp>
        <p:nvSpPr>
          <p:cNvPr id="2121110832" name="" hidden="0"/>
          <p:cNvSpPr txBox="1"/>
          <p:nvPr isPhoto="0" userDrawn="0"/>
        </p:nvSpPr>
        <p:spPr bwMode="auto">
          <a:xfrm flipH="0" flipV="0">
            <a:off x="7200676" y="4558129"/>
            <a:ext cx="1204722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5 млн.руб.</a:t>
            </a:r>
            <a:endParaRPr/>
          </a:p>
        </p:txBody>
      </p:sp>
      <p:sp>
        <p:nvSpPr>
          <p:cNvPr id="834672969" name="" hidden="0"/>
          <p:cNvSpPr txBox="1"/>
          <p:nvPr isPhoto="0" userDrawn="0"/>
        </p:nvSpPr>
        <p:spPr bwMode="auto">
          <a:xfrm flipH="0" flipV="0">
            <a:off x="5756787" y="4085653"/>
            <a:ext cx="1256401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4 млн. руб.</a:t>
            </a:r>
            <a:endParaRPr/>
          </a:p>
        </p:txBody>
      </p:sp>
      <p:sp>
        <p:nvSpPr>
          <p:cNvPr id="1621246786" name="" hidden="0"/>
          <p:cNvSpPr txBox="1"/>
          <p:nvPr isPhoto="0" userDrawn="0"/>
        </p:nvSpPr>
        <p:spPr bwMode="auto">
          <a:xfrm flipH="0" flipV="0">
            <a:off x="5756787" y="3613177"/>
            <a:ext cx="1320584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10 млн.руб.</a:t>
            </a:r>
            <a:endParaRPr/>
          </a:p>
        </p:txBody>
      </p:sp>
      <p:sp>
        <p:nvSpPr>
          <p:cNvPr id="2096426626" name="Прямоугольник 9" hidden="0"/>
          <p:cNvSpPr/>
          <p:nvPr isPhoto="0" userDrawn="0"/>
        </p:nvSpPr>
        <p:spPr bwMode="auto">
          <a:xfrm>
            <a:off x="1206743" y="2696568"/>
            <a:ext cx="6909773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Количество победителей, поданных  заявок и объемы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субсидий. 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15579590" name="" hidden="0"/>
          <p:cNvSpPr txBox="1"/>
          <p:nvPr isPhoto="0" userDrawn="0"/>
        </p:nvSpPr>
        <p:spPr bwMode="auto">
          <a:xfrm flipH="0" flipV="0">
            <a:off x="1055773" y="5015508"/>
            <a:ext cx="2235016" cy="4724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000"/>
              <a:t>14 победителей</a:t>
            </a:r>
            <a:endParaRPr sz="1000"/>
          </a:p>
          <a:p>
            <a:pPr>
              <a:defRPr/>
            </a:pPr>
            <a:endParaRPr sz="500"/>
          </a:p>
          <a:p>
            <a:pPr>
              <a:defRPr/>
            </a:pPr>
            <a:r>
              <a:rPr sz="1000"/>
              <a:t>139 заявок</a:t>
            </a:r>
            <a:endParaRPr sz="1000"/>
          </a:p>
        </p:txBody>
      </p:sp>
      <p:sp>
        <p:nvSpPr>
          <p:cNvPr id="590126562" name="" hidden="0"/>
          <p:cNvSpPr txBox="1"/>
          <p:nvPr isPhoto="0" userDrawn="0"/>
        </p:nvSpPr>
        <p:spPr bwMode="auto">
          <a:xfrm flipH="0" flipV="0">
            <a:off x="2426577" y="4543032"/>
            <a:ext cx="2235304" cy="4724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000"/>
              <a:t>62 победителя</a:t>
            </a:r>
            <a:endParaRPr sz="1000"/>
          </a:p>
          <a:p>
            <a:pPr>
              <a:defRPr/>
            </a:pPr>
            <a:endParaRPr sz="500"/>
          </a:p>
          <a:p>
            <a:pPr>
              <a:defRPr/>
            </a:pPr>
            <a:r>
              <a:rPr sz="1000"/>
              <a:t>227 заявок</a:t>
            </a:r>
            <a:endParaRPr sz="1000"/>
          </a:p>
        </p:txBody>
      </p:sp>
      <p:sp>
        <p:nvSpPr>
          <p:cNvPr id="874169430" name="" hidden="0"/>
          <p:cNvSpPr txBox="1"/>
          <p:nvPr isPhoto="0" userDrawn="0"/>
        </p:nvSpPr>
        <p:spPr bwMode="auto">
          <a:xfrm flipH="0" flipV="0">
            <a:off x="1887204" y="4085653"/>
            <a:ext cx="2235699" cy="4724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000"/>
              <a:t>43 победителя</a:t>
            </a:r>
            <a:endParaRPr sz="1000"/>
          </a:p>
          <a:p>
            <a:pPr>
              <a:defRPr/>
            </a:pPr>
            <a:endParaRPr sz="500"/>
          </a:p>
          <a:p>
            <a:pPr>
              <a:defRPr/>
            </a:pPr>
            <a:r>
              <a:rPr sz="1000"/>
              <a:t>174 заявки</a:t>
            </a:r>
            <a:endParaRPr sz="1000"/>
          </a:p>
        </p:txBody>
      </p:sp>
      <p:sp>
        <p:nvSpPr>
          <p:cNvPr id="336698291" name="" hidden="0"/>
          <p:cNvSpPr txBox="1"/>
          <p:nvPr isPhoto="0" userDrawn="0"/>
        </p:nvSpPr>
        <p:spPr bwMode="auto">
          <a:xfrm flipH="0" flipV="0">
            <a:off x="2020731" y="3613177"/>
            <a:ext cx="2236274" cy="4724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000"/>
              <a:t>47 победителей</a:t>
            </a:r>
            <a:endParaRPr sz="1000"/>
          </a:p>
          <a:p>
            <a:pPr>
              <a:defRPr/>
            </a:pPr>
            <a:endParaRPr sz="500"/>
          </a:p>
          <a:p>
            <a:pPr>
              <a:defRPr/>
            </a:pPr>
            <a:r>
              <a:rPr sz="1000"/>
              <a:t>175 заявок</a:t>
            </a:r>
            <a:endParaRPr sz="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591703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07503" y="1412775"/>
            <a:ext cx="8136903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>
                <a:latin typeface="Times New Roman"/>
                <a:cs typeface="Times New Roman"/>
              </a:rPr>
              <a:t>  </a:t>
            </a:r>
            <a:endParaRPr lang="ru-RU"/>
          </a:p>
        </p:txBody>
      </p:sp>
      <p:sp>
        <p:nvSpPr>
          <p:cNvPr id="1842580739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F7159B4-706C-E512-4BEF-C8FA858EEA14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65542435" name="Picture 7" descr="C:\Users\Дизайнер ДВиКП\Desktop\46654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7812360" y="147056"/>
            <a:ext cx="1186077" cy="1265718"/>
          </a:xfrm>
          <a:prstGeom prst="rect">
            <a:avLst/>
          </a:prstGeom>
          <a:noFill/>
        </p:spPr>
      </p:pic>
      <p:sp>
        <p:nvSpPr>
          <p:cNvPr id="1524209439" name="Трапеция 14" hidden="0"/>
          <p:cNvSpPr/>
          <p:nvPr isPhoto="0" userDrawn="0"/>
        </p:nvSpPr>
        <p:spPr bwMode="auto">
          <a:xfrm>
            <a:off x="10141" y="119622"/>
            <a:ext cx="7802218" cy="872910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145881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652" h="2945510" fill="norm" stroke="1" extrusionOk="0">
                <a:moveTo>
                  <a:pt x="9279" y="2945510"/>
                </a:moveTo>
                <a:lnTo>
                  <a:pt x="0" y="15903"/>
                </a:lnTo>
                <a:lnTo>
                  <a:pt x="6145881" y="0"/>
                </a:lnTo>
                <a:lnTo>
                  <a:pt x="6815652" y="2945510"/>
                </a:lnTo>
                <a:lnTo>
                  <a:pt x="9279" y="2945510"/>
                </a:ln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16222333" name="Трапеция 14" hidden="0"/>
          <p:cNvSpPr/>
          <p:nvPr isPhoto="0" userDrawn="0"/>
        </p:nvSpPr>
        <p:spPr bwMode="auto">
          <a:xfrm>
            <a:off x="10141" y="240999"/>
            <a:ext cx="7586194" cy="979754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  <a:gd name="connsiteX0" fmla="*/ 1860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1860 w 6815652"/>
              <a:gd name="connsiteY4" fmla="*/ 2945510 h 294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652" h="2945510" fill="norm" stroke="1" extrusionOk="0">
                <a:moveTo>
                  <a:pt x="1860" y="2945510"/>
                </a:moveTo>
                <a:lnTo>
                  <a:pt x="0" y="15903"/>
                </a:lnTo>
                <a:lnTo>
                  <a:pt x="6085460" y="0"/>
                </a:lnTo>
                <a:lnTo>
                  <a:pt x="6815652" y="2945510"/>
                </a:lnTo>
                <a:lnTo>
                  <a:pt x="1860" y="29455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492929" name="Заголовок 5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3101" y="274532"/>
            <a:ext cx="7355160" cy="850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500" b="1">
                <a:solidFill>
                  <a:schemeClr val="bg1"/>
                </a:solidFill>
                <a:latin typeface="CentSchbkCyrill BT"/>
                <a:ea typeface="Arial"/>
                <a:cs typeface="Arial"/>
              </a:rPr>
              <a:t>Ежегодный областной конкурс </a:t>
            </a:r>
            <a:br>
              <a:rPr lang="ru-RU" sz="2500" b="1">
                <a:solidFill>
                  <a:schemeClr val="bg1"/>
                </a:solidFill>
                <a:latin typeface="CentSchbkCyrill BT"/>
                <a:ea typeface="Arial"/>
                <a:cs typeface="Arial"/>
              </a:rPr>
            </a:br>
            <a:r>
              <a:rPr lang="ru-RU" sz="2500" b="1">
                <a:solidFill>
                  <a:schemeClr val="bg1"/>
                </a:solidFill>
                <a:latin typeface="CentSchbkCyrill BT"/>
                <a:ea typeface="Arial"/>
                <a:cs typeface="Arial"/>
              </a:rPr>
              <a:t>«Лидер общественного самоуправления» </a:t>
            </a:r>
            <a:endParaRPr/>
          </a:p>
        </p:txBody>
      </p:sp>
      <p:sp>
        <p:nvSpPr>
          <p:cNvPr id="730100402" name="TextBox 14" hidden="0"/>
          <p:cNvSpPr txBox="1"/>
          <p:nvPr isPhoto="0" userDrawn="0"/>
        </p:nvSpPr>
        <p:spPr bwMode="auto">
          <a:xfrm>
            <a:off x="827583" y="1330977"/>
            <a:ext cx="8175353" cy="118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Распоряжение Правительства Белгородской области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от 22 июля 2019 года №299-рп</a:t>
            </a:r>
            <a:endParaRPr/>
          </a:p>
          <a:p>
            <a:pPr algn="ctr">
              <a:defRPr/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«О проведении ежегодного областного конкурса «Лидер общественного самоуправления Белгородской области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».</a:t>
            </a:r>
            <a:endParaRPr/>
          </a:p>
        </p:txBody>
      </p:sp>
      <p:pic>
        <p:nvPicPr>
          <p:cNvPr id="1968332725" name="Рисунок 15" hidden="0"/>
          <p:cNvPicPr>
            <a:picLocks noChangeAspect="1"/>
          </p:cNvPicPr>
          <p:nvPr isPhoto="0" userDrawn="0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67346" y="1481141"/>
            <a:ext cx="888427" cy="888427"/>
          </a:xfrm>
          <a:prstGeom prst="rect">
            <a:avLst/>
          </a:prstGeom>
        </p:spPr>
      </p:pic>
      <p:graphicFrame>
        <p:nvGraphicFramePr>
          <p:cNvPr id="247415103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167346" y="2617094"/>
          <a:ext cx="9004206" cy="302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11409850" name="" hidden="0"/>
          <p:cNvSpPr txBox="1"/>
          <p:nvPr isPhoto="0" userDrawn="0"/>
        </p:nvSpPr>
        <p:spPr bwMode="auto">
          <a:xfrm flipH="0" flipV="0">
            <a:off x="6906132" y="5084159"/>
            <a:ext cx="1264547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60 тыс.руб.</a:t>
            </a:r>
            <a:endParaRPr/>
          </a:p>
        </p:txBody>
      </p:sp>
      <p:sp>
        <p:nvSpPr>
          <p:cNvPr id="2096920430" name="" hidden="0"/>
          <p:cNvSpPr txBox="1"/>
          <p:nvPr isPhoto="0" userDrawn="0"/>
        </p:nvSpPr>
        <p:spPr bwMode="auto">
          <a:xfrm flipH="0" flipV="0">
            <a:off x="6993975" y="4558129"/>
            <a:ext cx="1432088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 180 тыс.руб.</a:t>
            </a:r>
            <a:endParaRPr/>
          </a:p>
        </p:txBody>
      </p:sp>
      <p:sp>
        <p:nvSpPr>
          <p:cNvPr id="524799238" name="" hidden="0"/>
          <p:cNvSpPr txBox="1"/>
          <p:nvPr isPhoto="0" userDrawn="0"/>
        </p:nvSpPr>
        <p:spPr bwMode="auto">
          <a:xfrm flipH="0" flipV="0">
            <a:off x="5484976" y="4113482"/>
            <a:ext cx="1483768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 232 тыс. руб.</a:t>
            </a:r>
            <a:endParaRPr/>
          </a:p>
        </p:txBody>
      </p:sp>
      <p:sp>
        <p:nvSpPr>
          <p:cNvPr id="1650989277" name="" hidden="0"/>
          <p:cNvSpPr txBox="1"/>
          <p:nvPr isPhoto="0" userDrawn="0"/>
        </p:nvSpPr>
        <p:spPr bwMode="auto">
          <a:xfrm flipH="0" flipV="0">
            <a:off x="7739463" y="3675757"/>
            <a:ext cx="1432088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232 тыс. руб.</a:t>
            </a:r>
            <a:endParaRPr/>
          </a:p>
        </p:txBody>
      </p:sp>
      <p:sp>
        <p:nvSpPr>
          <p:cNvPr id="1912797296" name="Прямоугольник 9" hidden="0"/>
          <p:cNvSpPr/>
          <p:nvPr isPhoto="0" userDrawn="0"/>
        </p:nvSpPr>
        <p:spPr bwMode="auto">
          <a:xfrm>
            <a:off x="1206743" y="2696568"/>
            <a:ext cx="6911753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Количество поданных  заявок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премиальный фонд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60876997" name="" hidden="0"/>
          <p:cNvSpPr txBox="1"/>
          <p:nvPr isPhoto="0" userDrawn="0"/>
        </p:nvSpPr>
        <p:spPr bwMode="auto">
          <a:xfrm flipH="0" flipV="0">
            <a:off x="971214" y="3747686"/>
            <a:ext cx="914400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07504" y="1412776"/>
            <a:ext cx="8136904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>
                <a:latin typeface="Times New Roman"/>
                <a:cs typeface="Times New Roman"/>
              </a:rPr>
              <a:t>  </a:t>
            </a: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D6E4D72-9C23-42C8-BF86-21E221CB86C5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рапеция 14" hidden="0"/>
          <p:cNvSpPr/>
          <p:nvPr isPhoto="0" userDrawn="0"/>
        </p:nvSpPr>
        <p:spPr bwMode="auto">
          <a:xfrm>
            <a:off x="10142" y="119623"/>
            <a:ext cx="7802219" cy="872911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145881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652" h="2945510" fill="norm" stroke="1" extrusionOk="0">
                <a:moveTo>
                  <a:pt x="9279" y="2945510"/>
                </a:moveTo>
                <a:lnTo>
                  <a:pt x="0" y="15903"/>
                </a:lnTo>
                <a:lnTo>
                  <a:pt x="6145881" y="0"/>
                </a:lnTo>
                <a:lnTo>
                  <a:pt x="6815652" y="2945510"/>
                </a:lnTo>
                <a:lnTo>
                  <a:pt x="9279" y="2945510"/>
                </a:ln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Трапеция 14" hidden="0"/>
          <p:cNvSpPr/>
          <p:nvPr isPhoto="0" userDrawn="0"/>
        </p:nvSpPr>
        <p:spPr bwMode="auto">
          <a:xfrm>
            <a:off x="27991" y="66200"/>
            <a:ext cx="7586195" cy="979755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  <a:gd name="connsiteX0" fmla="*/ 1860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1860 w 6815652"/>
              <a:gd name="connsiteY4" fmla="*/ 2945510 h 294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652" h="2945510" fill="norm" stroke="1" extrusionOk="0">
                <a:moveTo>
                  <a:pt x="1860" y="2945510"/>
                </a:moveTo>
                <a:lnTo>
                  <a:pt x="0" y="15903"/>
                </a:lnTo>
                <a:lnTo>
                  <a:pt x="6085460" y="0"/>
                </a:lnTo>
                <a:lnTo>
                  <a:pt x="6815652" y="2945510"/>
                </a:lnTo>
                <a:lnTo>
                  <a:pt x="1860" y="29455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5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7991" y="119623"/>
            <a:ext cx="7355160" cy="85010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entSchbkCyrill BT"/>
                <a:ea typeface="+mn-ea"/>
                <a:cs typeface="+mn-cs"/>
              </a:rPr>
              <a:t>Деятельность ТОС</a:t>
            </a:r>
            <a:endParaRPr/>
          </a:p>
        </p:txBody>
      </p:sp>
      <p:pic>
        <p:nvPicPr>
          <p:cNvPr id="2052" name="Picture 4" descr="C:\Documents and Settings\akinshina\Рабочий стол\Рязань\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755576" y="1196752"/>
            <a:ext cx="3384376" cy="2441986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  <p:sp>
        <p:nvSpPr>
          <p:cNvPr id="11" name="TextBox 10" hidden="0"/>
          <p:cNvSpPr txBox="1"/>
          <p:nvPr isPhoto="0" userDrawn="0"/>
        </p:nvSpPr>
        <p:spPr bwMode="auto">
          <a:xfrm>
            <a:off x="179512" y="3717032"/>
            <a:ext cx="4268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>
                <a:latin typeface="Times New Roman"/>
                <a:cs typeface="Times New Roman"/>
              </a:rPr>
              <a:t>Открытие детской площадки на территории </a:t>
            </a:r>
            <a:endParaRPr/>
          </a:p>
          <a:p>
            <a:pPr algn="ctr">
              <a:defRPr/>
            </a:pPr>
            <a:r>
              <a:rPr lang="ru-RU" sz="1300">
                <a:latin typeface="Times New Roman"/>
                <a:cs typeface="Times New Roman"/>
              </a:rPr>
              <a:t>ТОС «Панская слобода» Валуйского городского округа</a:t>
            </a:r>
            <a:endParaRPr lang="ru-RU" sz="1300">
              <a:latin typeface="Times New Roman"/>
              <a:cs typeface="Times New Roman"/>
            </a:endParaRPr>
          </a:p>
        </p:txBody>
      </p:sp>
      <p:pic>
        <p:nvPicPr>
          <p:cNvPr id="2053" name="Picture 5" descr="\\172.16.161.34\сетевая 2\ФОТО ВИДЕО\проект Мост с. Репенка 2018-2019\IMG-20190626-WA0037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4572000" y="1205081"/>
            <a:ext cx="3664802" cy="2433657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  <p:pic>
        <p:nvPicPr>
          <p:cNvPr id="7" name="Picture 7" descr="C:\Users\Дизайнер ДВиКП\Desktop\46654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7812361" y="147057"/>
            <a:ext cx="1186077" cy="1265718"/>
          </a:xfrm>
          <a:prstGeom prst="rect">
            <a:avLst/>
          </a:prstGeom>
          <a:noFill/>
        </p:spPr>
      </p:pic>
      <p:sp>
        <p:nvSpPr>
          <p:cNvPr id="16" name="TextBox 15" hidden="0"/>
          <p:cNvSpPr txBox="1"/>
          <p:nvPr isPhoto="0" userDrawn="0"/>
        </p:nvSpPr>
        <p:spPr bwMode="auto">
          <a:xfrm>
            <a:off x="4387154" y="3712014"/>
            <a:ext cx="4268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>
                <a:latin typeface="Times New Roman"/>
                <a:cs typeface="Times New Roman"/>
              </a:rPr>
              <a:t>Силами членов ТОС «с. </a:t>
            </a:r>
            <a:r>
              <a:rPr lang="ru-RU" sz="1300">
                <a:latin typeface="Times New Roman"/>
                <a:cs typeface="Times New Roman"/>
              </a:rPr>
              <a:t>Репинка</a:t>
            </a:r>
            <a:r>
              <a:rPr lang="ru-RU" sz="1300">
                <a:latin typeface="Times New Roman"/>
                <a:cs typeface="Times New Roman"/>
              </a:rPr>
              <a:t>» Алексеевского городского округа построен мост через овраг</a:t>
            </a:r>
            <a:endParaRPr/>
          </a:p>
        </p:txBody>
      </p:sp>
      <p:pic>
        <p:nvPicPr>
          <p:cNvPr id="2054" name="Picture 6" descr="\\172.16.161.34\сетевая 2\ФОТО ВИДЕО\Для Кривцуновой Н.А\DSC_9562.JP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773577" y="4204846"/>
            <a:ext cx="3366375" cy="2232248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  <p:sp>
        <p:nvSpPr>
          <p:cNvPr id="18" name="TextBox 17" hidden="0"/>
          <p:cNvSpPr txBox="1"/>
          <p:nvPr isPhoto="0" userDrawn="0"/>
        </p:nvSpPr>
        <p:spPr bwMode="auto">
          <a:xfrm>
            <a:off x="298466" y="6365557"/>
            <a:ext cx="4268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>
                <a:latin typeface="Times New Roman"/>
                <a:cs typeface="Times New Roman"/>
              </a:rPr>
              <a:t>Открытие летней площадки на территории </a:t>
            </a:r>
            <a:endParaRPr/>
          </a:p>
          <a:p>
            <a:pPr algn="ctr">
              <a:defRPr/>
            </a:pPr>
            <a:r>
              <a:rPr lang="ru-RU" sz="1300">
                <a:latin typeface="Times New Roman"/>
                <a:cs typeface="Times New Roman"/>
              </a:rPr>
              <a:t>ТОС «Содружество» </a:t>
            </a:r>
            <a:r>
              <a:rPr lang="ru-RU" sz="1300">
                <a:latin typeface="Times New Roman"/>
                <a:cs typeface="Times New Roman"/>
              </a:rPr>
              <a:t>Корочанского</a:t>
            </a:r>
            <a:r>
              <a:rPr lang="ru-RU" sz="1300">
                <a:latin typeface="Times New Roman"/>
                <a:cs typeface="Times New Roman"/>
              </a:rPr>
              <a:t> района</a:t>
            </a:r>
            <a:endParaRPr lang="ru-RU" sz="1300">
              <a:latin typeface="Times New Roman"/>
              <a:cs typeface="Times New Roman"/>
            </a:endParaRPr>
          </a:p>
        </p:txBody>
      </p:sp>
      <p:sp>
        <p:nvSpPr>
          <p:cNvPr id="20" name="TextBox 19" hidden="0"/>
          <p:cNvSpPr txBox="1"/>
          <p:nvPr isPhoto="0" userDrawn="0"/>
        </p:nvSpPr>
        <p:spPr bwMode="auto">
          <a:xfrm>
            <a:off x="4150982" y="6400427"/>
            <a:ext cx="4268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>
                <a:latin typeface="Times New Roman"/>
                <a:cs typeface="Times New Roman"/>
              </a:rPr>
              <a:t>Проведение шахматно-шашечного турнира среди </a:t>
            </a:r>
            <a:endParaRPr/>
          </a:p>
          <a:p>
            <a:pPr algn="ctr">
              <a:defRPr/>
            </a:pPr>
            <a:r>
              <a:rPr lang="ru-RU" sz="1300">
                <a:latin typeface="Times New Roman"/>
                <a:cs typeface="Times New Roman"/>
              </a:rPr>
              <a:t>ТОС </a:t>
            </a:r>
            <a:r>
              <a:rPr lang="ru-RU" sz="1300">
                <a:latin typeface="Times New Roman"/>
                <a:cs typeface="Times New Roman"/>
              </a:rPr>
              <a:t>Яковлевского</a:t>
            </a:r>
            <a:r>
              <a:rPr lang="ru-RU" sz="1300">
                <a:latin typeface="Times New Roman"/>
                <a:cs typeface="Times New Roman"/>
              </a:rPr>
              <a:t> городского округа</a:t>
            </a:r>
            <a:endParaRPr lang="ru-RU" sz="1300">
              <a:latin typeface="Times New Roman"/>
              <a:cs typeface="Times New Roman"/>
            </a:endParaRPr>
          </a:p>
        </p:txBody>
      </p:sp>
      <p:pic>
        <p:nvPicPr>
          <p:cNvPr id="21" name="Рисунок 20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4572000" y="4204457"/>
            <a:ext cx="3664802" cy="2258760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рапеция 14" hidden="0"/>
          <p:cNvSpPr/>
          <p:nvPr isPhoto="0" userDrawn="0"/>
        </p:nvSpPr>
        <p:spPr bwMode="auto">
          <a:xfrm>
            <a:off x="46662" y="97561"/>
            <a:ext cx="7693690" cy="979755"/>
          </a:xfrm>
          <a:custGeom>
            <a:avLst/>
            <a:gdLst>
              <a:gd name="connsiteX0" fmla="*/ 0 w 7768480"/>
              <a:gd name="connsiteY0" fmla="*/ 2945510 h 2945510"/>
              <a:gd name="connsiteX1" fmla="*/ 730192 w 7768480"/>
              <a:gd name="connsiteY1" fmla="*/ 0 h 2945510"/>
              <a:gd name="connsiteX2" fmla="*/ 7038288 w 7768480"/>
              <a:gd name="connsiteY2" fmla="*/ 0 h 2945510"/>
              <a:gd name="connsiteX3" fmla="*/ 7768480 w 7768480"/>
              <a:gd name="connsiteY3" fmla="*/ 2945510 h 2945510"/>
              <a:gd name="connsiteX4" fmla="*/ 0 w 7768480"/>
              <a:gd name="connsiteY4" fmla="*/ 2945510 h 2945510"/>
              <a:gd name="connsiteX0" fmla="*/ 231915 w 7038288"/>
              <a:gd name="connsiteY0" fmla="*/ 2945510 h 2945510"/>
              <a:gd name="connsiteX1" fmla="*/ 0 w 7038288"/>
              <a:gd name="connsiteY1" fmla="*/ 0 h 2945510"/>
              <a:gd name="connsiteX2" fmla="*/ 6308096 w 7038288"/>
              <a:gd name="connsiteY2" fmla="*/ 0 h 2945510"/>
              <a:gd name="connsiteX3" fmla="*/ 7038288 w 7038288"/>
              <a:gd name="connsiteY3" fmla="*/ 2945510 h 2945510"/>
              <a:gd name="connsiteX4" fmla="*/ 231915 w 7038288"/>
              <a:gd name="connsiteY4" fmla="*/ 2945510 h 2945510"/>
              <a:gd name="connsiteX0" fmla="*/ 9279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9279 w 6815652"/>
              <a:gd name="connsiteY4" fmla="*/ 2945510 h 2945510"/>
              <a:gd name="connsiteX0" fmla="*/ 1860 w 6815652"/>
              <a:gd name="connsiteY0" fmla="*/ 2945510 h 2945510"/>
              <a:gd name="connsiteX1" fmla="*/ 0 w 6815652"/>
              <a:gd name="connsiteY1" fmla="*/ 15903 h 2945510"/>
              <a:gd name="connsiteX2" fmla="*/ 6085460 w 6815652"/>
              <a:gd name="connsiteY2" fmla="*/ 0 h 2945510"/>
              <a:gd name="connsiteX3" fmla="*/ 6815652 w 6815652"/>
              <a:gd name="connsiteY3" fmla="*/ 2945510 h 2945510"/>
              <a:gd name="connsiteX4" fmla="*/ 1860 w 6815652"/>
              <a:gd name="connsiteY4" fmla="*/ 2945510 h 294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652" h="2945510" fill="norm" stroke="1" extrusionOk="0">
                <a:moveTo>
                  <a:pt x="1860" y="2945510"/>
                </a:moveTo>
                <a:lnTo>
                  <a:pt x="0" y="15903"/>
                </a:lnTo>
                <a:lnTo>
                  <a:pt x="6085460" y="0"/>
                </a:lnTo>
                <a:lnTo>
                  <a:pt x="6815652" y="2945510"/>
                </a:lnTo>
                <a:lnTo>
                  <a:pt x="1860" y="29455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200" b="1">
                <a:solidFill>
                  <a:schemeClr val="bg1"/>
                </a:solidFill>
                <a:latin typeface="Times New Roman"/>
                <a:cs typeface="Times New Roman"/>
              </a:rPr>
              <a:t>  Деятельность старост сельских населенных пунктов</a:t>
            </a:r>
            <a:endParaRPr/>
          </a:p>
          <a:p>
            <a:pPr>
              <a:defRPr/>
            </a:pPr>
            <a:r>
              <a:rPr lang="ru-RU" sz="2200" b="1">
                <a:solidFill>
                  <a:schemeClr val="bg1"/>
                </a:solidFill>
                <a:latin typeface="Times New Roman"/>
                <a:cs typeface="Times New Roman"/>
              </a:rPr>
              <a:t>              на территории Белгородской </a:t>
            </a:r>
            <a:r>
              <a:rPr lang="ru-RU" sz="2200" b="1">
                <a:solidFill>
                  <a:schemeClr val="bg1"/>
                </a:solidFill>
                <a:latin typeface="Times New Roman"/>
                <a:cs typeface="Times New Roman"/>
              </a:rPr>
              <a:t>области</a:t>
            </a:r>
            <a:endParaRPr lang="ru-RU" sz="2200"/>
          </a:p>
        </p:txBody>
      </p:sp>
      <p:pic>
        <p:nvPicPr>
          <p:cNvPr id="12" name="Picture 5" descr="Z:\УПР Орг Контр и кадровой работы\отд Орг Контр работы\Пьяникова С\старосты\Мандрово\Говоров на сходе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11560" y="1276811"/>
            <a:ext cx="3384375" cy="2244425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  <p:sp>
        <p:nvSpPr>
          <p:cNvPr id="2" name="TextBox 1" hidden="0"/>
          <p:cNvSpPr txBox="1"/>
          <p:nvPr isPhoto="0" userDrawn="0"/>
        </p:nvSpPr>
        <p:spPr bwMode="auto">
          <a:xfrm>
            <a:off x="372185" y="3513185"/>
            <a:ext cx="373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>
                <a:latin typeface="Times New Roman"/>
                <a:cs typeface="Times New Roman"/>
              </a:rPr>
              <a:t>Собрание </a:t>
            </a:r>
            <a:r>
              <a:rPr lang="ru-RU" sz="1200">
                <a:latin typeface="Times New Roman"/>
                <a:cs typeface="Times New Roman"/>
              </a:rPr>
              <a:t>жителей </a:t>
            </a:r>
            <a:r>
              <a:rPr lang="ru-RU" sz="1200">
                <a:latin typeface="Times New Roman"/>
                <a:cs typeface="Times New Roman"/>
              </a:rPr>
              <a:t>села </a:t>
            </a:r>
            <a:r>
              <a:rPr lang="ru-RU" sz="1200">
                <a:latin typeface="Times New Roman"/>
                <a:cs typeface="Times New Roman"/>
              </a:rPr>
              <a:t>Ситнянка</a:t>
            </a:r>
            <a:r>
              <a:rPr lang="ru-RU" sz="1200">
                <a:latin typeface="Times New Roman"/>
                <a:cs typeface="Times New Roman"/>
              </a:rPr>
              <a:t> Валуйского </a:t>
            </a:r>
            <a:r>
              <a:rPr lang="ru-RU" sz="1200">
                <a:latin typeface="Times New Roman"/>
                <a:cs typeface="Times New Roman"/>
              </a:rPr>
              <a:t>городского округа</a:t>
            </a:r>
            <a:r>
              <a:rPr lang="ru-RU" sz="1200">
                <a:latin typeface="Times New Roman"/>
                <a:cs typeface="Times New Roman"/>
              </a:rPr>
              <a:t> по вопросу избрания</a:t>
            </a:r>
            <a:r>
              <a:rPr lang="ru-RU" sz="1200">
                <a:latin typeface="Times New Roman"/>
                <a:cs typeface="Times New Roman"/>
              </a:rPr>
              <a:t>  старосты </a:t>
            </a:r>
            <a:endParaRPr lang="ru-RU" sz="1200">
              <a:latin typeface="Times New Roman"/>
              <a:cs typeface="Times New Roman"/>
            </a:endParaRPr>
          </a:p>
        </p:txBody>
      </p:sp>
      <p:pic>
        <p:nvPicPr>
          <p:cNvPr id="15" name="Picture 15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4748696" y="1268760"/>
            <a:ext cx="3240360" cy="2244425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  <p:sp>
        <p:nvSpPr>
          <p:cNvPr id="16" name="TextBox 15" hidden="0"/>
          <p:cNvSpPr txBox="1"/>
          <p:nvPr isPhoto="0" userDrawn="0"/>
        </p:nvSpPr>
        <p:spPr bwMode="auto">
          <a:xfrm>
            <a:off x="4503479" y="3522595"/>
            <a:ext cx="373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>
                <a:latin typeface="Times New Roman"/>
                <a:cs typeface="Times New Roman"/>
              </a:rPr>
              <a:t>Проведение праздника села, организованное старостой села Береговое </a:t>
            </a:r>
            <a:r>
              <a:rPr lang="ru-RU" sz="1200">
                <a:latin typeface="Times New Roman"/>
                <a:cs typeface="Times New Roman"/>
              </a:rPr>
              <a:t>Прохоровского</a:t>
            </a:r>
            <a:r>
              <a:rPr lang="ru-RU" sz="1200">
                <a:latin typeface="Times New Roman"/>
                <a:cs typeface="Times New Roman"/>
              </a:rPr>
              <a:t> района</a:t>
            </a:r>
            <a:endParaRPr lang="ru-RU" sz="1200">
              <a:latin typeface="Times New Roman"/>
              <a:cs typeface="Times New Roman"/>
            </a:endParaRPr>
          </a:p>
        </p:txBody>
      </p:sp>
      <p:sp>
        <p:nvSpPr>
          <p:cNvPr id="18" name="TextBox 17" hidden="0"/>
          <p:cNvSpPr txBox="1"/>
          <p:nvPr isPhoto="0" userDrawn="0"/>
        </p:nvSpPr>
        <p:spPr bwMode="auto">
          <a:xfrm>
            <a:off x="438350" y="6309320"/>
            <a:ext cx="373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>
                <a:latin typeface="Times New Roman"/>
                <a:cs typeface="Times New Roman"/>
              </a:rPr>
              <a:t>День села, </a:t>
            </a:r>
            <a:r>
              <a:rPr lang="ru-RU" sz="1200">
                <a:latin typeface="Times New Roman"/>
                <a:cs typeface="Times New Roman"/>
              </a:rPr>
              <a:t>организованное старостой в </a:t>
            </a:r>
            <a:endParaRPr lang="ru-RU" sz="12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200">
                <a:latin typeface="Times New Roman"/>
                <a:cs typeface="Times New Roman"/>
              </a:rPr>
              <a:t>с</a:t>
            </a:r>
            <a:r>
              <a:rPr lang="ru-RU" sz="1200">
                <a:latin typeface="Times New Roman"/>
                <a:cs typeface="Times New Roman"/>
              </a:rPr>
              <a:t>. </a:t>
            </a:r>
            <a:r>
              <a:rPr lang="ru-RU" sz="1200">
                <a:latin typeface="Times New Roman"/>
                <a:cs typeface="Times New Roman"/>
              </a:rPr>
              <a:t>Можайское  </a:t>
            </a:r>
            <a:r>
              <a:rPr lang="ru-RU" sz="1200">
                <a:latin typeface="Times New Roman"/>
                <a:cs typeface="Times New Roman"/>
              </a:rPr>
              <a:t>Новооскольского</a:t>
            </a:r>
            <a:r>
              <a:rPr lang="ru-RU" sz="1200">
                <a:latin typeface="Times New Roman"/>
                <a:cs typeface="Times New Roman"/>
              </a:rPr>
              <a:t> городского округа</a:t>
            </a:r>
            <a:endParaRPr lang="ru-RU" sz="1200">
              <a:latin typeface="Times New Roman"/>
              <a:cs typeface="Times New Roman"/>
            </a:endParaRPr>
          </a:p>
        </p:txBody>
      </p:sp>
      <p:pic>
        <p:nvPicPr>
          <p:cNvPr id="21" name="Рисунок 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11560" y="4077072"/>
            <a:ext cx="3384375" cy="2255628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uhcQT_f1vjQ.jp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798837" y="4077072"/>
            <a:ext cx="3190219" cy="2232249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  <p:sp>
        <p:nvSpPr>
          <p:cNvPr id="24" name="TextBox 23" hidden="0"/>
          <p:cNvSpPr txBox="1"/>
          <p:nvPr isPhoto="0" userDrawn="0"/>
        </p:nvSpPr>
        <p:spPr bwMode="auto">
          <a:xfrm>
            <a:off x="4572000" y="6309319"/>
            <a:ext cx="373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>
                <a:latin typeface="Times New Roman"/>
                <a:cs typeface="Times New Roman"/>
              </a:rPr>
              <a:t>Проведение субботника, </a:t>
            </a:r>
            <a:r>
              <a:rPr lang="ru-RU" sz="1200">
                <a:latin typeface="Times New Roman"/>
                <a:cs typeface="Times New Roman"/>
              </a:rPr>
              <a:t>организованное старостой в </a:t>
            </a:r>
            <a:endParaRPr lang="ru-RU" sz="12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200">
                <a:latin typeface="Times New Roman"/>
                <a:cs typeface="Times New Roman"/>
              </a:rPr>
              <a:t>с</a:t>
            </a:r>
            <a:r>
              <a:rPr lang="ru-RU" sz="1200">
                <a:latin typeface="Times New Roman"/>
                <a:cs typeface="Times New Roman"/>
              </a:rPr>
              <a:t>. </a:t>
            </a:r>
            <a:r>
              <a:rPr lang="ru-RU" sz="1200">
                <a:latin typeface="Times New Roman"/>
                <a:cs typeface="Times New Roman"/>
              </a:rPr>
              <a:t>Солдатка  Красногвардейского района</a:t>
            </a:r>
            <a:endParaRPr lang="ru-RU" sz="1200">
              <a:latin typeface="Times New Roman"/>
              <a:cs typeface="Times New Roman"/>
            </a:endParaRPr>
          </a:p>
        </p:txBody>
      </p:sp>
      <p:pic>
        <p:nvPicPr>
          <p:cNvPr id="5" name="Picture 7" descr="C:\Users\Дизайнер ДВиКП\Desktop\46654.jpg" hidden="0"/>
          <p:cNvPicPr>
            <a:picLocks noChangeAspect="1" noChangeArrowheads="1"/>
          </p:cNvPicPr>
          <p:nvPr isPhoto="0" userDrawn="0"/>
        </p:nvPicPr>
        <p:blipFill>
          <a:blip r:embed="rId6"/>
          <a:stretch/>
        </p:blipFill>
        <p:spPr bwMode="auto">
          <a:xfrm>
            <a:off x="7812361" y="147057"/>
            <a:ext cx="1186077" cy="12657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Р7-Офис/7.0.2.5</Application>
  <DocSecurity>0</DocSecurity>
  <PresentationFormat>Экран (4:3)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>Администрация Губернатора Белгородской области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Скопенко Олег Романович</dc:creator>
  <cp:keywords/>
  <dc:description/>
  <dc:identifier/>
  <dc:language/>
  <cp:lastModifiedBy/>
  <cp:revision>35</cp:revision>
  <dcterms:created xsi:type="dcterms:W3CDTF">2019-07-26T06:57:17Z</dcterms:created>
  <dcterms:modified xsi:type="dcterms:W3CDTF">2022-06-01T13:00:27Z</dcterms:modified>
  <cp:category/>
  <cp:contentStatus/>
  <cp:version/>
</cp:coreProperties>
</file>