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65" r:id="rId3"/>
    <p:sldId id="260" r:id="rId4"/>
    <p:sldId id="300" r:id="rId5"/>
    <p:sldId id="293" r:id="rId6"/>
    <p:sldId id="283" r:id="rId7"/>
    <p:sldId id="299" r:id="rId8"/>
    <p:sldId id="292" r:id="rId9"/>
    <p:sldId id="285" r:id="rId10"/>
    <p:sldId id="295" r:id="rId11"/>
    <p:sldId id="289" r:id="rId12"/>
    <p:sldId id="296" r:id="rId13"/>
    <p:sldId id="306" r:id="rId14"/>
    <p:sldId id="262" r:id="rId15"/>
    <p:sldId id="305" r:id="rId16"/>
    <p:sldId id="274" r:id="rId17"/>
    <p:sldId id="302" r:id="rId18"/>
    <p:sldId id="307" r:id="rId19"/>
    <p:sldId id="303" r:id="rId20"/>
    <p:sldId id="304" r:id="rId21"/>
    <p:sldId id="309" r:id="rId22"/>
    <p:sldId id="30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B566CA-4DA6-4459-BE7F-DB1A39D40A84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7F535-0C56-4931-8B5A-B51EACA5A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123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F4C4-E36D-4D59-89B9-0466A21BC90D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639-6149-4447-8C76-9910EA85BE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131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F4C4-E36D-4D59-89B9-0466A21BC90D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639-6149-4447-8C76-9910EA85BE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410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F4C4-E36D-4D59-89B9-0466A21BC90D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639-6149-4447-8C76-9910EA85BE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15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F4C4-E36D-4D59-89B9-0466A21BC90D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639-6149-4447-8C76-9910EA85BE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120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F4C4-E36D-4D59-89B9-0466A21BC90D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639-6149-4447-8C76-9910EA85BE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470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F4C4-E36D-4D59-89B9-0466A21BC90D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639-6149-4447-8C76-9910EA85BE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600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F4C4-E36D-4D59-89B9-0466A21BC90D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639-6149-4447-8C76-9910EA85BE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845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F4C4-E36D-4D59-89B9-0466A21BC90D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639-6149-4447-8C76-9910EA85BE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0779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F4C4-E36D-4D59-89B9-0466A21BC90D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639-6149-4447-8C76-9910EA85BE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235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F4C4-E36D-4D59-89B9-0466A21BC90D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639-6149-4447-8C76-9910EA85BE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966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F4C4-E36D-4D59-89B9-0466A21BC90D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639-6149-4447-8C76-9910EA85BE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412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DF4C4-E36D-4D59-89B9-0466A21BC90D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30639-6149-4447-8C76-9910EA85BE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740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atrokl.info/encyclopedia/%d1%82%d0%be%d1%81/" TargetMode="External"/><Relationship Id="rId2" Type="http://schemas.openxmlformats.org/officeDocument/2006/relationships/hyperlink" Target="http://vhuvl.ru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556793"/>
            <a:ext cx="7918648" cy="20436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 </a:t>
            </a:r>
            <a:r>
              <a:rPr lang="ru-RU" b="1" dirty="0" smtClean="0"/>
              <a:t>             </a:t>
            </a:r>
            <a:r>
              <a:rPr lang="ru-RU" b="1" dirty="0" smtClean="0"/>
              <a:t>Молодежь </a:t>
            </a:r>
            <a:r>
              <a:rPr lang="ru-RU" b="1" dirty="0"/>
              <a:t>и  </a:t>
            </a:r>
            <a:r>
              <a:rPr lang="ru-RU" b="1" dirty="0" err="1" smtClean="0"/>
              <a:t>ТОСы</a:t>
            </a:r>
            <a:r>
              <a:rPr lang="ru-RU" b="1" dirty="0" smtClean="0"/>
              <a:t>						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Шомина</a:t>
            </a:r>
            <a:r>
              <a:rPr lang="ru-RU" dirty="0" smtClean="0">
                <a:solidFill>
                  <a:schemeClr val="tx1"/>
                </a:solidFill>
              </a:rPr>
              <a:t> Елена Сергеевна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Профессор НИУ-ВШЭ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Член правления ОАТОС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09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Сегодняшние заголовки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Молодежь </a:t>
            </a:r>
            <a:r>
              <a:rPr lang="ru-RU" b="1" dirty="0"/>
              <a:t>в ТОС - это не миф, а реальность</a:t>
            </a:r>
          </a:p>
          <a:p>
            <a:r>
              <a:rPr lang="ru-RU" dirty="0" smtClean="0"/>
              <a:t>Проект </a:t>
            </a:r>
            <a:r>
              <a:rPr lang="ru-RU" dirty="0"/>
              <a:t>«Территория </a:t>
            </a:r>
            <a:r>
              <a:rPr lang="ru-RU" dirty="0" err="1"/>
              <a:t>МолоДАЁШЬ</a:t>
            </a:r>
            <a:r>
              <a:rPr lang="ru-RU" dirty="0"/>
              <a:t>»</a:t>
            </a:r>
            <a:r>
              <a:rPr lang="ru-RU" cap="all" dirty="0"/>
              <a:t> </a:t>
            </a:r>
          </a:p>
          <a:p>
            <a:r>
              <a:rPr lang="ru-RU" cap="all" dirty="0" smtClean="0"/>
              <a:t>ТОС  </a:t>
            </a:r>
            <a:r>
              <a:rPr lang="ru-RU" cap="all" dirty="0"/>
              <a:t>ДЛЯ МОЛОДЫХ И </a:t>
            </a:r>
            <a:r>
              <a:rPr lang="ru-RU" cap="all" dirty="0" smtClean="0"/>
              <a:t>АКТИВНЫХ</a:t>
            </a:r>
          </a:p>
          <a:p>
            <a:r>
              <a:rPr lang="ru-RU" dirty="0"/>
              <a:t>Молодежный слет в Первомайском </a:t>
            </a:r>
            <a:r>
              <a:rPr lang="ru-RU" dirty="0" smtClean="0"/>
              <a:t>районе</a:t>
            </a:r>
          </a:p>
          <a:p>
            <a:r>
              <a:rPr lang="ru-RU" dirty="0"/>
              <a:t>Портрет молодых </a:t>
            </a:r>
            <a:r>
              <a:rPr lang="ru-RU" dirty="0" err="1"/>
              <a:t>ТОСовцев</a:t>
            </a:r>
            <a:r>
              <a:rPr lang="ru-RU" dirty="0"/>
              <a:t> села </a:t>
            </a:r>
            <a:r>
              <a:rPr lang="ru-RU" dirty="0" err="1"/>
              <a:t>Козловка</a:t>
            </a:r>
            <a:r>
              <a:rPr lang="ru-RU" dirty="0"/>
              <a:t> занесён на Доску почёта</a:t>
            </a:r>
          </a:p>
          <a:p>
            <a:endParaRPr lang="ru-RU" cap="all" dirty="0"/>
          </a:p>
        </p:txBody>
      </p:sp>
    </p:spTree>
    <p:extLst>
      <p:ext uri="{BB962C8B-B14F-4D97-AF65-F5344CB8AC3E}">
        <p14:creationId xmlns:p14="http://schemas.microsoft.com/office/powerpoint/2010/main" val="86239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ТОС «</a:t>
            </a:r>
            <a:r>
              <a:rPr lang="ru-RU" dirty="0" err="1"/>
              <a:t>Хетовская</a:t>
            </a:r>
            <a:r>
              <a:rPr lang="ru-RU" dirty="0"/>
              <a:t> молодежь» Архангельская область; </a:t>
            </a:r>
          </a:p>
          <a:p>
            <a:r>
              <a:rPr lang="ru-RU" dirty="0" smtClean="0"/>
              <a:t>ТОС </a:t>
            </a:r>
            <a:r>
              <a:rPr lang="ru-RU" dirty="0"/>
              <a:t>«</a:t>
            </a:r>
            <a:r>
              <a:rPr lang="ru-RU" dirty="0" err="1"/>
              <a:t>Молодежь.Ru</a:t>
            </a:r>
            <a:r>
              <a:rPr lang="ru-RU" dirty="0"/>
              <a:t>» г. Гаврилов-Ям; </a:t>
            </a:r>
            <a:endParaRPr lang="ru-RU" dirty="0" smtClean="0"/>
          </a:p>
          <a:p>
            <a:r>
              <a:rPr lang="ru-RU" dirty="0"/>
              <a:t>ТОС «Студенческий </a:t>
            </a:r>
            <a:r>
              <a:rPr lang="ru-RU" dirty="0" smtClean="0"/>
              <a:t>городок» в Костроме</a:t>
            </a:r>
            <a:endParaRPr lang="ru-RU" dirty="0"/>
          </a:p>
          <a:p>
            <a:r>
              <a:rPr lang="ru-RU" dirty="0"/>
              <a:t> </a:t>
            </a:r>
            <a:r>
              <a:rPr lang="ru-RU" dirty="0" err="1"/>
              <a:t>Гор.Com</a:t>
            </a:r>
            <a:r>
              <a:rPr lang="ru-RU" dirty="0"/>
              <a:t> -Молодежные территориальные сообщества в Вологде; </a:t>
            </a:r>
          </a:p>
          <a:p>
            <a:r>
              <a:rPr lang="ru-RU" dirty="0" smtClean="0"/>
              <a:t>ТОС </a:t>
            </a:r>
            <a:r>
              <a:rPr lang="ru-RU" dirty="0"/>
              <a:t>«Ветер», </a:t>
            </a:r>
            <a:r>
              <a:rPr lang="ru-RU" dirty="0" smtClean="0"/>
              <a:t>председатель </a:t>
            </a:r>
            <a:r>
              <a:rPr lang="ru-RU" dirty="0"/>
              <a:t>– </a:t>
            </a:r>
            <a:r>
              <a:rPr lang="ru-RU" dirty="0" smtClean="0"/>
              <a:t>студент г</a:t>
            </a:r>
            <a:r>
              <a:rPr lang="ru-RU" dirty="0"/>
              <a:t>. Иркутска; </a:t>
            </a:r>
          </a:p>
        </p:txBody>
      </p:sp>
    </p:spTree>
    <p:extLst>
      <p:ext uri="{BB962C8B-B14F-4D97-AF65-F5344CB8AC3E}">
        <p14:creationId xmlns:p14="http://schemas.microsoft.com/office/powerpoint/2010/main" val="140277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Молодежь – </a:t>
            </a:r>
            <a:r>
              <a:rPr lang="ru-RU" dirty="0" err="1" smtClean="0"/>
              <a:t>ТОСы</a:t>
            </a:r>
            <a:r>
              <a:rPr lang="ru-RU" dirty="0" smtClean="0"/>
              <a:t> - дети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/>
              <a:t>Студенты </a:t>
            </a:r>
            <a:r>
              <a:rPr lang="ru-RU" b="1" dirty="0" err="1"/>
              <a:t>УлГПУ</a:t>
            </a:r>
            <a:r>
              <a:rPr lang="ru-RU" b="1" dirty="0"/>
              <a:t> — «Волонтеры лета» играют с детьми во дворах </a:t>
            </a:r>
            <a:r>
              <a:rPr lang="ru-RU" b="1" dirty="0" smtClean="0"/>
              <a:t> МКД  - 98 человек</a:t>
            </a:r>
          </a:p>
          <a:p>
            <a:r>
              <a:rPr lang="ru-RU" dirty="0" smtClean="0"/>
              <a:t>Студенты проходят практику на детских площадках ТОС – ТОМСК</a:t>
            </a:r>
          </a:p>
          <a:p>
            <a:r>
              <a:rPr lang="ru-RU" dirty="0"/>
              <a:t> студенты  Поликультурного колледжа в </a:t>
            </a:r>
            <a:r>
              <a:rPr lang="ru-RU" b="1" dirty="0"/>
              <a:t>Сочи</a:t>
            </a:r>
            <a:r>
              <a:rPr lang="ru-RU" dirty="0"/>
              <a:t> работают </a:t>
            </a:r>
            <a:r>
              <a:rPr lang="ru-RU" b="1" dirty="0"/>
              <a:t>вожатыми</a:t>
            </a:r>
            <a:r>
              <a:rPr lang="ru-RU" dirty="0"/>
              <a:t> на детских площадках в </a:t>
            </a:r>
            <a:r>
              <a:rPr lang="ru-RU" dirty="0" err="1" smtClean="0"/>
              <a:t>ТОСах</a:t>
            </a:r>
            <a:endParaRPr lang="ru-RU" dirty="0" smtClean="0"/>
          </a:p>
          <a:p>
            <a:r>
              <a:rPr lang="ru-RU" dirty="0"/>
              <a:t>«Дворовая практика» в </a:t>
            </a:r>
            <a:r>
              <a:rPr lang="ru-RU" dirty="0" err="1"/>
              <a:t>Приокском</a:t>
            </a:r>
            <a:r>
              <a:rPr lang="ru-RU" dirty="0"/>
              <a:t> районе </a:t>
            </a:r>
            <a:r>
              <a:rPr lang="ru-RU" b="1" dirty="0"/>
              <a:t>НН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lvl="0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429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Школа </a:t>
            </a:r>
            <a:r>
              <a:rPr lang="ru-RU" b="1" dirty="0" smtClean="0"/>
              <a:t>молодежного</a:t>
            </a:r>
            <a:r>
              <a:rPr lang="ru-RU" dirty="0" smtClean="0"/>
              <a:t> актива ТОС "Креатив« (Нижний Новгород)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 </a:t>
            </a:r>
            <a:r>
              <a:rPr lang="ru-RU" dirty="0"/>
              <a:t>это долгосрочный проект Совета ТОС "Березовский" Московского района </a:t>
            </a:r>
            <a:r>
              <a:rPr lang="ru-RU" dirty="0" err="1"/>
              <a:t>г.Нижнего</a:t>
            </a:r>
            <a:r>
              <a:rPr lang="ru-RU" dirty="0"/>
              <a:t> Новгорода для: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- создания условий активного </a:t>
            </a:r>
            <a:r>
              <a:rPr lang="ru-RU" b="1" dirty="0"/>
              <a:t>участия молодежи </a:t>
            </a:r>
            <a:r>
              <a:rPr lang="ru-RU" dirty="0"/>
              <a:t>в деятельности </a:t>
            </a:r>
            <a:r>
              <a:rPr lang="ru-RU" dirty="0" smtClean="0"/>
              <a:t>ТОС;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- взаимодействия и </a:t>
            </a:r>
            <a:r>
              <a:rPr lang="ru-RU" b="1" dirty="0"/>
              <a:t>обмена опытом между молодежью и старшим поколением;</a:t>
            </a:r>
            <a:br>
              <a:rPr lang="ru-RU" b="1" dirty="0"/>
            </a:br>
            <a:r>
              <a:rPr lang="ru-RU" dirty="0"/>
              <a:t>- </a:t>
            </a:r>
            <a:r>
              <a:rPr lang="ru-RU" b="1" dirty="0"/>
              <a:t>вовлечения молодежи в процесс развития городской среды</a:t>
            </a:r>
            <a:r>
              <a:rPr lang="ru-RU" dirty="0"/>
              <a:t> и создания новых возможностей для общения, творчества и повышения позитивного восприятия качества жизни;</a:t>
            </a:r>
            <a:br>
              <a:rPr lang="ru-RU" dirty="0"/>
            </a:br>
            <a:r>
              <a:rPr lang="ru-RU" dirty="0"/>
              <a:t>- совместного решения задач, создания новых идей, реализации социально-значимых проектов;</a:t>
            </a:r>
            <a:br>
              <a:rPr lang="ru-RU" dirty="0"/>
            </a:br>
            <a:r>
              <a:rPr lang="ru-RU" dirty="0"/>
              <a:t>- </a:t>
            </a:r>
            <a:r>
              <a:rPr lang="ru-RU" b="1" dirty="0"/>
              <a:t>формирования состава молодежных активов при Советах </a:t>
            </a:r>
            <a:r>
              <a:rPr lang="ru-RU" dirty="0"/>
              <a:t>ТОС.</a:t>
            </a:r>
          </a:p>
        </p:txBody>
      </p:sp>
    </p:spTree>
    <p:extLst>
      <p:ext uri="{BB962C8B-B14F-4D97-AF65-F5344CB8AC3E}">
        <p14:creationId xmlns:p14="http://schemas.microsoft.com/office/powerpoint/2010/main" val="3789811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dirty="0"/>
              <a:t>П</a:t>
            </a:r>
            <a:r>
              <a:rPr lang="ru-RU" sz="3200" dirty="0" smtClean="0"/>
              <a:t>рофессиональные </a:t>
            </a:r>
            <a:r>
              <a:rPr lang="ru-RU" sz="3200" dirty="0"/>
              <a:t>знания </a:t>
            </a:r>
            <a:r>
              <a:rPr lang="ru-RU" sz="3200" b="1" dirty="0" smtClean="0"/>
              <a:t>студентов для </a:t>
            </a:r>
            <a:r>
              <a:rPr lang="ru-RU" sz="3200" dirty="0"/>
              <a:t>помощи и консультаций в </a:t>
            </a:r>
            <a:r>
              <a:rPr lang="ru-RU" sz="3200" dirty="0" err="1"/>
              <a:t>ТОСах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Студенческий проект </a:t>
            </a:r>
            <a:r>
              <a:rPr lang="ru-RU" b="1" dirty="0" smtClean="0"/>
              <a:t>«Виртуальный дом» </a:t>
            </a:r>
            <a:r>
              <a:rPr lang="ru-RU" dirty="0" smtClean="0"/>
              <a:t>может быть использован в </a:t>
            </a:r>
            <a:r>
              <a:rPr lang="ru-RU" dirty="0" err="1" smtClean="0"/>
              <a:t>ТОСах</a:t>
            </a:r>
            <a:r>
              <a:rPr lang="ru-RU" dirty="0" smtClean="0"/>
              <a:t> для создания </a:t>
            </a:r>
            <a:r>
              <a:rPr lang="ru-RU" b="1" dirty="0" smtClean="0"/>
              <a:t>электронных паспортов МКД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студенты-</a:t>
            </a:r>
            <a:r>
              <a:rPr lang="ru-RU" b="1" dirty="0" smtClean="0"/>
              <a:t>юристы </a:t>
            </a:r>
            <a:r>
              <a:rPr lang="ru-RU" dirty="0" smtClean="0"/>
              <a:t> работают в </a:t>
            </a:r>
            <a:r>
              <a:rPr lang="ru-RU" dirty="0" err="1" smtClean="0"/>
              <a:t>ТОСах</a:t>
            </a:r>
            <a:r>
              <a:rPr lang="ru-RU" dirty="0" smtClean="0"/>
              <a:t> Нижнего Новгорода , Сургута </a:t>
            </a:r>
          </a:p>
          <a:p>
            <a:r>
              <a:rPr lang="ru-RU" dirty="0" smtClean="0"/>
              <a:t>В Перми студенты разработали нормативный </a:t>
            </a:r>
            <a:r>
              <a:rPr lang="ru-RU" b="1" dirty="0" smtClean="0"/>
              <a:t>правовой акт </a:t>
            </a:r>
            <a:r>
              <a:rPr lang="ru-RU" dirty="0" smtClean="0"/>
              <a:t>«О молодежных ячейках при </a:t>
            </a:r>
            <a:r>
              <a:rPr lang="ru-RU" dirty="0" err="1" smtClean="0"/>
              <a:t>ТОСах</a:t>
            </a:r>
            <a:r>
              <a:rPr lang="ru-RU" dirty="0" smtClean="0"/>
              <a:t> г. Перми»</a:t>
            </a:r>
          </a:p>
          <a:p>
            <a:r>
              <a:rPr lang="ru-RU" dirty="0"/>
              <a:t>Студенты </a:t>
            </a:r>
            <a:r>
              <a:rPr lang="ru-RU" dirty="0">
                <a:hlinkClick r:id="rId2"/>
              </a:rPr>
              <a:t>художественного колледжа</a:t>
            </a:r>
            <a:r>
              <a:rPr lang="ru-RU" dirty="0"/>
              <a:t> совместно с </a:t>
            </a:r>
            <a:r>
              <a:rPr lang="ru-RU" dirty="0">
                <a:hlinkClick r:id="rId3" tooltip="Территориальное общественное самоуправление — одна из форм реализации народом Российской Федерации своей власти через непосредственное осуществление самоуправления на части территории муниципального образования и участия в местном самоуправлении, предположительно, путём создания эффективного социального партнерства власти и населения. Федеральный закон  № 131-ФЗ «Об общих принципах организации местного самоуправления в Российской Федерации», Статья 27. Территориальное общественное самоуправление: 1. Под территориальным…"/>
              </a:rPr>
              <a:t>ТОС</a:t>
            </a:r>
            <a:r>
              <a:rPr lang="ru-RU" dirty="0"/>
              <a:t> “Юмашева” разработали дизайн-проект общественного </a:t>
            </a:r>
            <a:r>
              <a:rPr lang="ru-RU" dirty="0" smtClean="0"/>
              <a:t>пространства во Владивостоке.</a:t>
            </a:r>
            <a:endParaRPr lang="ru-RU" dirty="0"/>
          </a:p>
          <a:p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742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Новосибирск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65789"/>
            <a:ext cx="8229600" cy="3994785"/>
          </a:xfrm>
        </p:spPr>
      </p:pic>
    </p:spTree>
    <p:extLst>
      <p:ext uri="{BB962C8B-B14F-4D97-AF65-F5344CB8AC3E}">
        <p14:creationId xmlns:p14="http://schemas.microsoft.com/office/powerpoint/2010/main" val="914054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1066800" y="260350"/>
            <a:ext cx="7772400" cy="1008063"/>
          </a:xfrm>
        </p:spPr>
        <p:txBody>
          <a:bodyPr/>
          <a:lstStyle/>
          <a:p>
            <a:pPr eaLnBrk="1" hangingPunct="1"/>
            <a:r>
              <a:rPr lang="ru-RU" smtClean="0"/>
              <a:t>ТОС для молодых</a:t>
            </a:r>
          </a:p>
        </p:txBody>
      </p:sp>
      <p:sp>
        <p:nvSpPr>
          <p:cNvPr id="51203" name="Содержимое 2"/>
          <p:cNvSpPr>
            <a:spLocks noGrp="1"/>
          </p:cNvSpPr>
          <p:nvPr>
            <p:ph idx="1"/>
          </p:nvPr>
        </p:nvSpPr>
        <p:spPr>
          <a:xfrm>
            <a:off x="1066800" y="1268413"/>
            <a:ext cx="7772400" cy="4948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B0A09"/>
                </a:solidFill>
              </a:rPr>
              <a:t>Показ своих талантов и интересов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B0A09"/>
                </a:solidFill>
              </a:rPr>
              <a:t>Занятость (+ практика)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B0A09"/>
                </a:solidFill>
              </a:rPr>
              <a:t>Улучшение своего «места жительства»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B0A09"/>
                </a:solidFill>
              </a:rPr>
              <a:t>Опыт участия «в принятии решений» МСУ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B0A09"/>
                </a:solidFill>
              </a:rPr>
              <a:t>Компания, уважение, признание, самоопределение и профориентация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0B0A09"/>
                </a:solidFill>
              </a:rPr>
              <a:t>Социальный лифт </a:t>
            </a:r>
            <a:r>
              <a:rPr lang="ru-RU" dirty="0" smtClean="0">
                <a:solidFill>
                  <a:srgbClr val="0B0A09"/>
                </a:solidFill>
              </a:rPr>
              <a:t>: лидеры ТОС – в депутаты, мэры (Нижний Тагил, Углич),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>
              <a:solidFill>
                <a:srgbClr val="0B0A0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32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Школьники работают </a:t>
            </a:r>
            <a:r>
              <a:rPr lang="ru-RU" smtClean="0"/>
              <a:t>на благоустройство ТОС</a:t>
            </a:r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528" y="1600200"/>
            <a:ext cx="6788944" cy="4525963"/>
          </a:xfrm>
        </p:spPr>
      </p:pic>
    </p:spTree>
    <p:extLst>
      <p:ext uri="{BB962C8B-B14F-4D97-AF65-F5344CB8AC3E}">
        <p14:creationId xmlns:p14="http://schemas.microsoft.com/office/powerpoint/2010/main" val="278384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ТОС "</a:t>
            </a:r>
            <a:r>
              <a:rPr lang="ru-RU" dirty="0" smtClean="0"/>
              <a:t>Академический« Екатеринбург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</a:t>
            </a:r>
            <a:r>
              <a:rPr lang="ru-RU" dirty="0" err="1"/>
              <a:t>Ютубе</a:t>
            </a:r>
            <a:r>
              <a:rPr lang="ru-RU" dirty="0"/>
              <a:t> теперь выходят новости </a:t>
            </a:r>
            <a:r>
              <a:rPr lang="ru-RU" dirty="0" smtClean="0"/>
              <a:t>которые </a:t>
            </a:r>
            <a:r>
              <a:rPr lang="ru-RU" dirty="0"/>
              <a:t>рассказывают о деятельности </a:t>
            </a:r>
            <a:r>
              <a:rPr lang="ru-RU" dirty="0" smtClean="0"/>
              <a:t> ТОС и </a:t>
            </a:r>
            <a:r>
              <a:rPr lang="ru-RU" dirty="0"/>
              <a:t>жизни простых людей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Передачи готовят школьники 11 Б класса 181 школы</a:t>
            </a:r>
          </a:p>
          <a:p>
            <a:r>
              <a:rPr lang="ru-RU" dirty="0" smtClean="0"/>
              <a:t>Сами записывают интервью, сами ведут</a:t>
            </a:r>
          </a:p>
          <a:p>
            <a:r>
              <a:rPr lang="ru-RU" dirty="0" smtClean="0"/>
              <a:t>Организаторам нужна зарплата, а детям – хорошие организаторы и благодарность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21029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522" y="274638"/>
            <a:ext cx="6338838" cy="6828904"/>
          </a:xfrm>
        </p:spPr>
      </p:pic>
    </p:spTree>
    <p:extLst>
      <p:ext uri="{BB962C8B-B14F-4D97-AF65-F5344CB8AC3E}">
        <p14:creationId xmlns:p14="http://schemas.microsoft.com/office/powerpoint/2010/main" val="4285362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Еще совсем недавно говорили, что  «</a:t>
            </a:r>
            <a:r>
              <a:rPr lang="ru-RU" dirty="0" err="1" smtClean="0"/>
              <a:t>ТОСы</a:t>
            </a:r>
            <a:r>
              <a:rPr lang="ru-RU" dirty="0" smtClean="0"/>
              <a:t> </a:t>
            </a:r>
            <a:r>
              <a:rPr lang="ru-RU" dirty="0"/>
              <a:t>созданы исключительно для </a:t>
            </a:r>
            <a:r>
              <a:rPr lang="ru-RU" dirty="0" smtClean="0"/>
              <a:t>пенсионеров»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588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Хорошие пособия для молодых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«Молодежи о ТОС» - Омск 2015 //</a:t>
            </a:r>
            <a:r>
              <a:rPr lang="en-US" dirty="0" smtClean="0"/>
              <a:t>www.ktosomsk.ru</a:t>
            </a:r>
            <a:r>
              <a:rPr lang="ru-RU" dirty="0" smtClean="0"/>
              <a:t> </a:t>
            </a:r>
          </a:p>
          <a:p>
            <a:r>
              <a:rPr lang="ru-RU" dirty="0" smtClean="0"/>
              <a:t>Кожемякин В.К  Методическое пособие Молодежного Активиста ТОС, Новосибирск</a:t>
            </a:r>
          </a:p>
          <a:p>
            <a:endParaRPr lang="ru-RU" dirty="0" smtClean="0"/>
          </a:p>
          <a:p>
            <a:pPr>
              <a:buNone/>
            </a:pP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23661601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Важно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Анализ инфраструктуры работы с молодежью и по месту жительства</a:t>
            </a:r>
          </a:p>
          <a:p>
            <a:r>
              <a:rPr lang="ru-RU" dirty="0" smtClean="0"/>
              <a:t>Объединение ресурсов и согласованность действий </a:t>
            </a:r>
          </a:p>
          <a:p>
            <a:r>
              <a:rPr lang="ru-RU" dirty="0" smtClean="0"/>
              <a:t>От волонтерской работы </a:t>
            </a:r>
            <a:r>
              <a:rPr lang="ru-RU" smtClean="0"/>
              <a:t>к профессиональной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666614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Круглый стол  ОАТОС  «Молодежь в </a:t>
            </a:r>
            <a:r>
              <a:rPr lang="ru-RU" dirty="0" err="1" smtClean="0"/>
              <a:t>ТОСах</a:t>
            </a:r>
            <a:r>
              <a:rPr lang="ru-RU" dirty="0" smtClean="0"/>
              <a:t>»  декабре – январе (Наталья Починок, Денис </a:t>
            </a:r>
            <a:r>
              <a:rPr lang="ru-RU" dirty="0" err="1" smtClean="0"/>
              <a:t>Каракоз</a:t>
            </a:r>
            <a:r>
              <a:rPr lang="ru-RU" dirty="0" smtClean="0"/>
              <a:t>, Елена Шомина – готовят)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849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Вовлечение молодежи в </a:t>
            </a:r>
            <a:r>
              <a:rPr lang="ru-RU" b="1" dirty="0" err="1" smtClean="0"/>
              <a:t>ТОСы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    – </a:t>
            </a:r>
            <a:r>
              <a:rPr lang="ru-RU" dirty="0"/>
              <a:t>очень непростая задача. «Сегодня привлечь в ТОС </a:t>
            </a:r>
            <a:r>
              <a:rPr lang="ru-RU" dirty="0" smtClean="0"/>
              <a:t>взрослого молодого </a:t>
            </a:r>
            <a:r>
              <a:rPr lang="ru-RU" dirty="0"/>
              <a:t>человека достаточно </a:t>
            </a:r>
            <a:r>
              <a:rPr lang="ru-RU" dirty="0" smtClean="0"/>
              <a:t>трудно». </a:t>
            </a:r>
          </a:p>
          <a:p>
            <a:r>
              <a:rPr lang="ru-RU" dirty="0" smtClean="0"/>
              <a:t>акцент </a:t>
            </a:r>
            <a:r>
              <a:rPr lang="ru-RU" b="1" dirty="0" smtClean="0"/>
              <a:t>на </a:t>
            </a:r>
            <a:r>
              <a:rPr lang="ru-RU" b="1" dirty="0"/>
              <a:t>работе с </a:t>
            </a:r>
            <a:r>
              <a:rPr lang="ru-RU" b="1" dirty="0" smtClean="0"/>
              <a:t>подростками и детьми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Участвуя в делах  </a:t>
            </a:r>
            <a:r>
              <a:rPr lang="ru-RU" dirty="0"/>
              <a:t>ТОС, они становятся неравнодушными к своему дому, двору, улице. </a:t>
            </a:r>
            <a:endParaRPr lang="ru-RU" dirty="0" smtClean="0"/>
          </a:p>
          <a:p>
            <a:r>
              <a:rPr lang="ru-RU" dirty="0" smtClean="0"/>
              <a:t>мы </a:t>
            </a:r>
            <a:r>
              <a:rPr lang="ru-RU" b="1" dirty="0"/>
              <a:t>сегодняшних детей делаем завтрашними активистами ТОС</a:t>
            </a:r>
            <a:r>
              <a:rPr lang="ru-RU" dirty="0"/>
              <a:t>».</a:t>
            </a:r>
          </a:p>
          <a:p>
            <a:r>
              <a:rPr lang="ru-RU" dirty="0"/>
              <a:t>http://www.asdg.ru/sections/go/novosti.php?ELEMENT_ID=36829&amp;SECTION_ID=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8107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Регионы, в которых </a:t>
            </a:r>
            <a:r>
              <a:rPr lang="ru-RU" dirty="0" err="1" smtClean="0"/>
              <a:t>ТОСы</a:t>
            </a:r>
            <a:r>
              <a:rPr lang="ru-RU" dirty="0" smtClean="0"/>
              <a:t> работают с молодыми жителями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Новосибирск</a:t>
            </a:r>
          </a:p>
          <a:p>
            <a:r>
              <a:rPr lang="ru-RU" b="1" dirty="0" smtClean="0"/>
              <a:t>Омск</a:t>
            </a:r>
          </a:p>
          <a:p>
            <a:r>
              <a:rPr lang="ru-RU" b="1" dirty="0" smtClean="0"/>
              <a:t>Белгород</a:t>
            </a:r>
          </a:p>
          <a:p>
            <a:r>
              <a:rPr lang="ru-RU" b="1" dirty="0" smtClean="0"/>
              <a:t>Пермь</a:t>
            </a:r>
          </a:p>
          <a:p>
            <a:r>
              <a:rPr lang="ru-RU" b="1" dirty="0" smtClean="0"/>
              <a:t>Екатеринбург </a:t>
            </a:r>
          </a:p>
          <a:p>
            <a:r>
              <a:rPr lang="ru-RU" dirty="0" smtClean="0"/>
              <a:t>Рязань</a:t>
            </a:r>
          </a:p>
          <a:p>
            <a:r>
              <a:rPr lang="ru-RU" dirty="0" smtClean="0"/>
              <a:t>Кострома</a:t>
            </a:r>
          </a:p>
          <a:p>
            <a:r>
              <a:rPr lang="ru-RU" dirty="0" smtClean="0"/>
              <a:t>Нижний Новгород </a:t>
            </a:r>
          </a:p>
          <a:p>
            <a:r>
              <a:rPr lang="ru-RU" dirty="0" smtClean="0"/>
              <a:t>Майкоп  </a:t>
            </a:r>
          </a:p>
          <a:p>
            <a:r>
              <a:rPr lang="ru-RU" dirty="0" smtClean="0"/>
              <a:t>Брянск </a:t>
            </a:r>
          </a:p>
          <a:p>
            <a:r>
              <a:rPr lang="ru-RU" dirty="0" smtClean="0"/>
              <a:t>Краснодарский Край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828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несколько направлений этой 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1. </a:t>
            </a:r>
            <a:r>
              <a:rPr lang="ru-RU" dirty="0" smtClean="0"/>
              <a:t>Взаимодействие  муниципальных, общественных , частных и </a:t>
            </a:r>
            <a:r>
              <a:rPr lang="ru-RU" dirty="0" err="1" smtClean="0"/>
              <a:t>ТОСовских</a:t>
            </a:r>
            <a:r>
              <a:rPr lang="ru-RU" dirty="0" smtClean="0"/>
              <a:t> структур по</a:t>
            </a:r>
            <a:r>
              <a:rPr lang="ru-RU" b="1" dirty="0" smtClean="0"/>
              <a:t> «молодежным вопросам»</a:t>
            </a:r>
          </a:p>
          <a:p>
            <a:pPr marL="0" indent="0">
              <a:buNone/>
            </a:pPr>
            <a:r>
              <a:rPr lang="ru-RU" b="1" dirty="0" smtClean="0"/>
              <a:t>2. </a:t>
            </a:r>
            <a:r>
              <a:rPr lang="ru-RU" b="1" dirty="0" err="1" smtClean="0"/>
              <a:t>ТОСы</a:t>
            </a:r>
            <a:r>
              <a:rPr lang="ru-RU" b="1" dirty="0" smtClean="0"/>
              <a:t> и  ВУЗы </a:t>
            </a:r>
          </a:p>
          <a:p>
            <a:pPr marL="0" indent="0">
              <a:buNone/>
            </a:pPr>
            <a:r>
              <a:rPr lang="ru-RU" b="1" dirty="0" smtClean="0"/>
              <a:t>	</a:t>
            </a:r>
            <a:r>
              <a:rPr lang="ru-RU" dirty="0" smtClean="0"/>
              <a:t>Студенты приходят в </a:t>
            </a:r>
            <a:r>
              <a:rPr lang="ru-RU" dirty="0" err="1" smtClean="0"/>
              <a:t>ТОСы</a:t>
            </a:r>
            <a:r>
              <a:rPr lang="ru-RU" dirty="0" smtClean="0"/>
              <a:t> за практикой и работой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</a:t>
            </a:r>
            <a:r>
              <a:rPr lang="ru-RU" dirty="0" err="1" smtClean="0"/>
              <a:t>ТОСы</a:t>
            </a:r>
            <a:r>
              <a:rPr lang="ru-RU" dirty="0" smtClean="0"/>
              <a:t> приходят к студентам за идеями и помощью</a:t>
            </a:r>
          </a:p>
          <a:p>
            <a:pPr marL="0" indent="0">
              <a:buNone/>
            </a:pPr>
            <a:r>
              <a:rPr lang="ru-RU" dirty="0" smtClean="0"/>
              <a:t>3. </a:t>
            </a:r>
            <a:r>
              <a:rPr lang="ru-RU" b="1" dirty="0" err="1" smtClean="0"/>
              <a:t>ТОСы</a:t>
            </a:r>
            <a:r>
              <a:rPr lang="ru-RU" b="1" dirty="0" smtClean="0"/>
              <a:t> и школа  (Школа – центр местного сообщества)</a:t>
            </a:r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4. ТОС и «свои» дети и подростки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67207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Меняется наша жизнь, обстоятельства, условия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25000" lnSpcReduction="20000"/>
          </a:bodyPr>
          <a:lstStyle/>
          <a:p>
            <a:r>
              <a:rPr lang="ru-RU" sz="1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2018 начался Национальный </a:t>
            </a:r>
            <a:r>
              <a:rPr lang="ru-RU" sz="12800" b="1" dirty="0">
                <a:latin typeface="Arial" panose="020B0604020202020204" pitchFamily="34" charset="0"/>
                <a:cs typeface="Arial" panose="020B0604020202020204" pitchFamily="34" charset="0"/>
              </a:rPr>
              <a:t>проект "Цифровая </a:t>
            </a:r>
            <a:r>
              <a:rPr lang="ru-RU" sz="1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экономика</a:t>
            </a:r>
            <a:r>
              <a:rPr lang="ru-RU" sz="12800" dirty="0" smtClean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</a:p>
          <a:p>
            <a:r>
              <a:rPr lang="ru-RU" sz="12800" dirty="0" smtClean="0">
                <a:latin typeface="Arial" panose="020B0604020202020204" pitchFamily="34" charset="0"/>
                <a:cs typeface="Arial" panose="020B0604020202020204" pitchFamily="34" charset="0"/>
              </a:rPr>
              <a:t>это </a:t>
            </a:r>
            <a:r>
              <a:rPr lang="ru-RU" sz="12800" dirty="0">
                <a:latin typeface="Arial" panose="020B0604020202020204" pitchFamily="34" charset="0"/>
                <a:cs typeface="Arial" panose="020B0604020202020204" pitchFamily="34" charset="0"/>
              </a:rPr>
              <a:t>использование </a:t>
            </a:r>
            <a:r>
              <a:rPr lang="ru-RU" sz="1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интернет</a:t>
            </a:r>
            <a:r>
              <a:rPr lang="ru-RU" sz="1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800" dirty="0">
                <a:latin typeface="Arial" panose="020B0604020202020204" pitchFamily="34" charset="0"/>
                <a:cs typeface="Arial" panose="020B0604020202020204" pitchFamily="34" charset="0"/>
              </a:rPr>
              <a:t>в работе и </a:t>
            </a:r>
            <a:r>
              <a:rPr lang="ru-RU" sz="12800" b="1" dirty="0">
                <a:latin typeface="Arial" panose="020B0604020202020204" pitchFamily="34" charset="0"/>
                <a:cs typeface="Arial" panose="020B0604020202020204" pitchFamily="34" charset="0"/>
              </a:rPr>
              <a:t>повседневной жизни</a:t>
            </a:r>
            <a:endParaRPr lang="ru-RU" sz="1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800" dirty="0" smtClean="0">
                <a:latin typeface="Arial" panose="020B0604020202020204" pitchFamily="34" charset="0"/>
                <a:cs typeface="Arial" panose="020B0604020202020204" pitchFamily="34" charset="0"/>
              </a:rPr>
              <a:t>онлайн-услуги, электронные </a:t>
            </a:r>
            <a:r>
              <a:rPr lang="ru-RU" sz="12800" dirty="0">
                <a:latin typeface="Arial" panose="020B0604020202020204" pitchFamily="34" charset="0"/>
                <a:cs typeface="Arial" panose="020B0604020202020204" pitchFamily="34" charset="0"/>
              </a:rPr>
              <a:t>платежи, </a:t>
            </a:r>
            <a:r>
              <a:rPr lang="ru-RU" sz="1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интернет-торговля</a:t>
            </a:r>
            <a:r>
              <a:rPr lang="ru-RU" sz="12800" dirty="0" smtClean="0">
                <a:latin typeface="Arial" panose="020B0604020202020204" pitchFamily="34" charset="0"/>
                <a:cs typeface="Arial" panose="020B0604020202020204" pitchFamily="34" charset="0"/>
              </a:rPr>
              <a:t>,  интернет-банкинг, электронный документооборот,</a:t>
            </a:r>
          </a:p>
          <a:p>
            <a:r>
              <a:rPr lang="ru-RU" sz="12800" dirty="0" smtClean="0">
                <a:latin typeface="Arial" panose="020B0604020202020204" pitchFamily="34" charset="0"/>
                <a:cs typeface="Arial" panose="020B0604020202020204" pitchFamily="34" charset="0"/>
              </a:rPr>
              <a:t>многократно </a:t>
            </a:r>
            <a:r>
              <a:rPr lang="ru-RU" sz="12800" dirty="0">
                <a:latin typeface="Arial" panose="020B0604020202020204" pitchFamily="34" charset="0"/>
                <a:cs typeface="Arial" panose="020B0604020202020204" pitchFamily="34" charset="0"/>
              </a:rPr>
              <a:t>облегчен и ускорен поиск информации</a:t>
            </a:r>
          </a:p>
          <a:p>
            <a:r>
              <a:rPr lang="ru-RU" sz="12800" dirty="0">
                <a:latin typeface="Arial" panose="020B0604020202020204" pitchFamily="34" charset="0"/>
                <a:cs typeface="Arial" panose="020B0604020202020204" pitchFamily="34" charset="0"/>
              </a:rPr>
              <a:t>мгновенная связь через мессенджеры и социальные сети</a:t>
            </a:r>
          </a:p>
          <a:p>
            <a:endParaRPr lang="ru-RU" sz="12800" b="1" dirty="0"/>
          </a:p>
          <a:p>
            <a:pPr marL="0" indent="0">
              <a:buNone/>
            </a:pPr>
            <a:r>
              <a:rPr lang="ru-RU" sz="12800" dirty="0" smtClean="0"/>
              <a:t>    </a:t>
            </a:r>
          </a:p>
          <a:p>
            <a:pPr marL="0" indent="0">
              <a:buNone/>
            </a:pPr>
            <a:endParaRPr lang="ru-RU" sz="5700" dirty="0"/>
          </a:p>
          <a:p>
            <a:pPr marL="0" indent="0">
              <a:buNone/>
            </a:pPr>
            <a:r>
              <a:rPr lang="ru-RU" sz="1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</a:p>
        </p:txBody>
      </p:sp>
    </p:spTree>
    <p:extLst>
      <p:ext uri="{BB962C8B-B14F-4D97-AF65-F5344CB8AC3E}">
        <p14:creationId xmlns:p14="http://schemas.microsoft.com/office/powerpoint/2010/main" val="1086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r>
              <a:rPr lang="ru-RU" sz="11200" b="1" dirty="0">
                <a:latin typeface="Arial" panose="020B0604020202020204" pitchFamily="34" charset="0"/>
                <a:cs typeface="Arial" panose="020B0604020202020204" pitchFamily="34" charset="0"/>
              </a:rPr>
              <a:t>«цифровой разрыв» </a:t>
            </a:r>
            <a:r>
              <a:rPr lang="ru-RU" sz="11200" dirty="0">
                <a:latin typeface="Arial" panose="020B0604020202020204" pitchFamily="34" charset="0"/>
                <a:cs typeface="Arial" panose="020B0604020202020204" pitchFamily="34" charset="0"/>
              </a:rPr>
              <a:t>(разрыв в цифровом    образовании, в условиях доступа к цифровым услугам и продуктам</a:t>
            </a:r>
            <a:r>
              <a:rPr lang="ru-RU" sz="11200" dirty="0" smtClean="0">
                <a:latin typeface="Arial" panose="020B0604020202020204" pitchFamily="34" charset="0"/>
                <a:cs typeface="Arial" panose="020B0604020202020204" pitchFamily="34" charset="0"/>
              </a:rPr>
              <a:t>,-  </a:t>
            </a:r>
            <a:r>
              <a:rPr lang="ru-RU" sz="11200" dirty="0">
                <a:latin typeface="Arial" panose="020B0604020202020204" pitchFamily="34" charset="0"/>
                <a:cs typeface="Arial" panose="020B0604020202020204" pitchFamily="34" charset="0"/>
              </a:rPr>
              <a:t>разрыв в уровне благосостояния людей, их самочувствии, их востребованности </a:t>
            </a:r>
          </a:p>
          <a:p>
            <a:endParaRPr lang="ru-RU" sz="1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200" dirty="0" smtClean="0">
                <a:latin typeface="Arial" panose="020B0604020202020204" pitchFamily="34" charset="0"/>
                <a:cs typeface="Arial" panose="020B0604020202020204" pitchFamily="34" charset="0"/>
              </a:rPr>
              <a:t>именно </a:t>
            </a:r>
            <a:r>
              <a:rPr lang="ru-RU" sz="11200" dirty="0">
                <a:latin typeface="Arial" panose="020B0604020202020204" pitchFamily="34" charset="0"/>
                <a:cs typeface="Arial" panose="020B0604020202020204" pitchFamily="34" charset="0"/>
              </a:rPr>
              <a:t>эти процессы одновременно сделали востребованными молодые головы  </a:t>
            </a:r>
          </a:p>
          <a:p>
            <a:pPr marL="0" indent="0">
              <a:buNone/>
            </a:pPr>
            <a:r>
              <a:rPr lang="ru-RU" sz="11200" dirty="0">
                <a:latin typeface="Arial" panose="020B0604020202020204" pitchFamily="34" charset="0"/>
                <a:cs typeface="Arial" panose="020B0604020202020204" pitchFamily="34" charset="0"/>
              </a:rPr>
              <a:t>    НО  и затруднили участие серебряных активистов</a:t>
            </a:r>
          </a:p>
          <a:p>
            <a:pPr marL="0" indent="0">
              <a:buNone/>
            </a:pPr>
            <a:r>
              <a:rPr lang="ru-RU" sz="112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45438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КОВИД19, который в какой-то мере разделил общество на  ДО и после 65 +</a:t>
            </a:r>
          </a:p>
          <a:p>
            <a:pPr marL="0" indent="0">
              <a:buNone/>
            </a:pPr>
            <a:r>
              <a:rPr lang="ru-RU" dirty="0" smtClean="0"/>
              <a:t>Работа «по месту жительства» – это работа со всей системой  органов ТОС – от подъезда – главной соседской территории , до микрорайона</a:t>
            </a:r>
          </a:p>
          <a:p>
            <a:pPr marL="0" indent="0">
              <a:buNone/>
            </a:pPr>
            <a:r>
              <a:rPr lang="ru-RU" dirty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ЗНАЧИМОСТЬ </a:t>
            </a:r>
            <a:r>
              <a:rPr lang="ru-RU" dirty="0"/>
              <a:t>деятельности молодых   волонтеров – трудно </a:t>
            </a:r>
            <a:r>
              <a:rPr lang="ru-RU" dirty="0" smtClean="0"/>
              <a:t>переоценить!</a:t>
            </a:r>
          </a:p>
          <a:p>
            <a:pPr marL="0" indent="0">
              <a:buNone/>
            </a:pPr>
            <a:r>
              <a:rPr lang="ru-RU" dirty="0" smtClean="0"/>
              <a:t> их надо поощрять и поддерживать </a:t>
            </a:r>
            <a:endParaRPr lang="ru-RU" dirty="0"/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00231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/>
          </a:bodyPr>
          <a:lstStyle/>
          <a:p>
            <a:r>
              <a:rPr lang="ru-RU" b="1" dirty="0" smtClean="0"/>
              <a:t>-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</a:t>
            </a:r>
          </a:p>
          <a:p>
            <a:pPr marL="0" indent="0">
              <a:buNone/>
            </a:pPr>
            <a:r>
              <a:rPr lang="ru-RU" dirty="0" smtClean="0"/>
              <a:t>Тем важнее </a:t>
            </a:r>
            <a:r>
              <a:rPr lang="ru-RU" dirty="0" err="1" smtClean="0"/>
              <a:t>ТОСовские</a:t>
            </a:r>
            <a:r>
              <a:rPr lang="ru-RU" dirty="0" smtClean="0"/>
              <a:t> проекты, в которых молодые жители учат своих серебряных соседей, активистов не просто компьютерной грамотности, а пользованию всем арсеналом современных средств – и мы это видим по всей России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760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2191</TotalTime>
  <Words>837</Words>
  <Application>Microsoft Office PowerPoint</Application>
  <PresentationFormat>Экран (4:3)</PresentationFormat>
  <Paragraphs>117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5" baseType="lpstr">
      <vt:lpstr>Arial</vt:lpstr>
      <vt:lpstr>Calibri</vt:lpstr>
      <vt:lpstr>Тема Office</vt:lpstr>
      <vt:lpstr>               Молодежь и  ТОСы       </vt:lpstr>
      <vt:lpstr>Презентация PowerPoint</vt:lpstr>
      <vt:lpstr>Вовлечение молодежи в ТОСы</vt:lpstr>
      <vt:lpstr>Регионы, в которых ТОСы работают с молодыми жителями</vt:lpstr>
      <vt:lpstr>несколько направлений этой темы</vt:lpstr>
      <vt:lpstr>Меняется наша жизнь, обстоятельства, условия</vt:lpstr>
      <vt:lpstr>Презентация PowerPoint</vt:lpstr>
      <vt:lpstr>Презентация PowerPoint</vt:lpstr>
      <vt:lpstr>Презентация PowerPoint</vt:lpstr>
      <vt:lpstr>Сегодняшние заголовки </vt:lpstr>
      <vt:lpstr>Презентация PowerPoint</vt:lpstr>
      <vt:lpstr>Молодежь – ТОСы - дети</vt:lpstr>
      <vt:lpstr>Школа молодежного актива ТОС "Креатив« (Нижний Новгород)</vt:lpstr>
      <vt:lpstr>Профессиональные знания студентов для помощи и консультаций в ТОСах</vt:lpstr>
      <vt:lpstr>Новосибирск</vt:lpstr>
      <vt:lpstr>ТОС для молодых</vt:lpstr>
      <vt:lpstr>Школьники работают на благоустройство ТОС</vt:lpstr>
      <vt:lpstr>ТОС "Академический« Екатеринбург</vt:lpstr>
      <vt:lpstr>Презентация PowerPoint</vt:lpstr>
      <vt:lpstr>Хорошие пособия для молодых </vt:lpstr>
      <vt:lpstr>Важно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"О вовлечении молодежи и подготовке специалистов в систему ТОС"</dc:title>
  <dc:creator>user</dc:creator>
  <cp:lastModifiedBy>Администратор</cp:lastModifiedBy>
  <cp:revision>70</cp:revision>
  <dcterms:created xsi:type="dcterms:W3CDTF">2017-08-16T10:02:34Z</dcterms:created>
  <dcterms:modified xsi:type="dcterms:W3CDTF">2020-11-11T17:28:34Z</dcterms:modified>
</cp:coreProperties>
</file>