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312" r:id="rId3"/>
    <p:sldId id="337" r:id="rId4"/>
    <p:sldId id="316" r:id="rId5"/>
    <p:sldId id="310" r:id="rId6"/>
    <p:sldId id="336" r:id="rId7"/>
    <p:sldId id="335" r:id="rId8"/>
    <p:sldId id="334" r:id="rId9"/>
    <p:sldId id="333" r:id="rId10"/>
    <p:sldId id="338" r:id="rId11"/>
    <p:sldId id="314" r:id="rId12"/>
    <p:sldId id="339" r:id="rId13"/>
    <p:sldId id="340" r:id="rId14"/>
    <p:sldId id="341" r:id="rId15"/>
    <p:sldId id="342" r:id="rId16"/>
    <p:sldId id="344" r:id="rId17"/>
    <p:sldId id="345" r:id="rId18"/>
    <p:sldId id="343" r:id="rId19"/>
    <p:sldId id="346" r:id="rId20"/>
    <p:sldId id="347" r:id="rId2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Денис" initials="Д" lastIdx="1" clrIdx="0">
    <p:extLst>
      <p:ext uri="{19B8F6BF-5375-455C-9EA6-DF929625EA0E}">
        <p15:presenceInfo xmlns:p15="http://schemas.microsoft.com/office/powerpoint/2012/main" userId="Денис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77" d="100"/>
          <a:sy n="77" d="100"/>
        </p:scale>
        <p:origin x="642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ommentAuthors" Target="commentAuthor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4/21/2022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4/21/2022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4/21/2022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4/21/2022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4/21/2022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4/21/2022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4/21/2022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accent4"/>
            </a:gs>
          </a:gsLst>
          <a:lin ang="612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4/21/2022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68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g"/><Relationship Id="rId4" Type="http://schemas.openxmlformats.org/officeDocument/2006/relationships/image" Target="../media/image3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g"/><Relationship Id="rId4" Type="http://schemas.openxmlformats.org/officeDocument/2006/relationships/image" Target="../media/image38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jpg"/><Relationship Id="rId4" Type="http://schemas.openxmlformats.org/officeDocument/2006/relationships/image" Target="../media/image42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g"/><Relationship Id="rId5" Type="http://schemas.openxmlformats.org/officeDocument/2006/relationships/image" Target="../media/image50.jpg"/><Relationship Id="rId4" Type="http://schemas.openxmlformats.org/officeDocument/2006/relationships/image" Target="../media/image49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jpg"/><Relationship Id="rId4" Type="http://schemas.openxmlformats.org/officeDocument/2006/relationships/image" Target="../media/image54.jp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g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373851" y="4258851"/>
            <a:ext cx="5644889" cy="1555962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 smtClean="0">
                <a:solidFill>
                  <a:schemeClr val="bg2">
                    <a:lumMod val="75000"/>
                  </a:schemeClr>
                </a:solidFill>
              </a:rPr>
              <a:t>Международный день соседей</a:t>
            </a:r>
            <a:endParaRPr lang="ru-RU" sz="3200" b="1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0530" y="1"/>
            <a:ext cx="8255957" cy="5423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436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88099" y="4509370"/>
            <a:ext cx="11536471" cy="2254685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1800" b="1" dirty="0" smtClean="0"/>
              <a:t>В прошлом году сюжет о праздновании Дня соседей  в ТОС «Искорка» был показан на федеральном </a:t>
            </a:r>
            <a:r>
              <a:rPr lang="ru-RU" sz="1600" b="1" dirty="0" smtClean="0"/>
              <a:t>Первом</a:t>
            </a:r>
            <a:r>
              <a:rPr lang="ru-RU" sz="1800" b="1" dirty="0" smtClean="0"/>
              <a:t> канале. </a:t>
            </a:r>
            <a:r>
              <a:rPr lang="ru-RU" sz="1800" b="1" dirty="0"/>
              <a:t>Репортаж посвящён мастерицам </a:t>
            </a:r>
            <a:r>
              <a:rPr lang="ru-RU" sz="1800" b="1" dirty="0" smtClean="0"/>
              <a:t>вышивки. Выставка работ была представлена на празднике. </a:t>
            </a:r>
            <a:r>
              <a:rPr lang="ru-RU" sz="1800" b="1" dirty="0"/>
              <a:t>Об </a:t>
            </a:r>
            <a:r>
              <a:rPr lang="ru-RU" sz="1800" b="1" dirty="0" smtClean="0"/>
              <a:t>уникальных изделиях </a:t>
            </a:r>
            <a:r>
              <a:rPr lang="ru-RU" sz="1800" b="1" dirty="0"/>
              <a:t>рассказали всем жителям страны.</a:t>
            </a:r>
            <a:r>
              <a:rPr lang="ru-RU" sz="1800" b="1" dirty="0"/>
              <a:t/>
            </a:r>
            <a:br>
              <a:rPr lang="ru-RU" sz="1800" b="1" dirty="0"/>
            </a:br>
            <a:r>
              <a:rPr lang="ru-RU" sz="1800" b="1" dirty="0"/>
              <a:t>Жительницы  ТОС «Искорка</a:t>
            </a:r>
            <a:r>
              <a:rPr lang="ru-RU" sz="1800" b="1" dirty="0" smtClean="0"/>
              <a:t>» показали </a:t>
            </a:r>
            <a:r>
              <a:rPr lang="ru-RU" sz="1800" b="1" dirty="0"/>
              <a:t>журналистам уникальные работы местных народных умелиц - старинные вышивки, рушники, </a:t>
            </a:r>
            <a:r>
              <a:rPr lang="ru-RU" sz="1800" b="1" dirty="0" smtClean="0"/>
              <a:t>понёвы. </a:t>
            </a:r>
            <a:r>
              <a:rPr lang="ru-RU" sz="1800" b="1" dirty="0"/>
              <a:t>Некоторым продемонстрированным вещам около ста лет. Также общественницы рассказали о совместной </a:t>
            </a:r>
            <a:r>
              <a:rPr lang="ru-RU" sz="1800" b="1" dirty="0" smtClean="0"/>
              <a:t>работе </a:t>
            </a:r>
            <a:r>
              <a:rPr lang="ru-RU" sz="1800" b="1" dirty="0"/>
              <a:t>с соседями </a:t>
            </a:r>
            <a:r>
              <a:rPr lang="ru-RU" sz="1800" b="1" dirty="0" smtClean="0"/>
              <a:t>и о праздновании </a:t>
            </a:r>
            <a:r>
              <a:rPr lang="ru-RU" sz="1800" b="1" dirty="0"/>
              <a:t>Дня соседей.</a:t>
            </a:r>
            <a:endParaRPr lang="ru-RU" sz="1800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212" y="472489"/>
            <a:ext cx="5880385" cy="370937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" r="11546"/>
          <a:stretch/>
        </p:blipFill>
        <p:spPr>
          <a:xfrm>
            <a:off x="6187858" y="472489"/>
            <a:ext cx="5837130" cy="3709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86070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idx="1"/>
          </p:nvPr>
        </p:nvSpPr>
        <p:spPr>
          <a:xfrm>
            <a:off x="137786" y="5123144"/>
            <a:ext cx="11924777" cy="1302707"/>
          </a:xfrm>
        </p:spPr>
        <p:txBody>
          <a:bodyPr>
            <a:normAutofit/>
          </a:bodyPr>
          <a:lstStyle/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b="1" dirty="0" smtClean="0"/>
              <a:t>В период пандемии </a:t>
            </a:r>
            <a:r>
              <a:rPr lang="ru-RU" sz="1600" b="1" dirty="0"/>
              <a:t>праздник </a:t>
            </a:r>
            <a:r>
              <a:rPr lang="ru-RU" sz="1600" b="1" dirty="0" smtClean="0"/>
              <a:t>прошёл </a:t>
            </a:r>
            <a:r>
              <a:rPr lang="ru-RU" sz="1600" b="1" dirty="0"/>
              <a:t>в режиме онлайн. </a:t>
            </a:r>
            <a:r>
              <a:rPr lang="ru-RU" sz="1600" b="1" dirty="0" smtClean="0"/>
              <a:t>Светом МО Брянской области </a:t>
            </a:r>
            <a:r>
              <a:rPr lang="ru-RU" sz="1600" b="1" dirty="0" smtClean="0"/>
              <a:t>совместно с АТОС Брянской области </a:t>
            </a:r>
            <a:r>
              <a:rPr lang="ru-RU" sz="1600" b="1" dirty="0"/>
              <a:t>б</a:t>
            </a:r>
            <a:r>
              <a:rPr lang="ru-RU" sz="1600" b="1" dirty="0" smtClean="0"/>
              <a:t>ыл </a:t>
            </a:r>
            <a:r>
              <a:rPr lang="ru-RU" sz="1600" b="1" dirty="0" smtClean="0"/>
              <a:t>объявлен конкурс </a:t>
            </a:r>
            <a:r>
              <a:rPr lang="ru-RU" sz="1600" b="1" dirty="0"/>
              <a:t>на лучший видеоролик на </a:t>
            </a:r>
            <a:r>
              <a:rPr lang="ru-RU" sz="1600" b="1" dirty="0" smtClean="0"/>
              <a:t>тему добрососедства. </a:t>
            </a:r>
            <a:r>
              <a:rPr lang="ru-RU" sz="1600" b="1" dirty="0"/>
              <a:t>В </a:t>
            </a:r>
            <a:r>
              <a:rPr lang="ru-RU" sz="1600" b="1" dirty="0" smtClean="0"/>
              <a:t>видеороликах </a:t>
            </a:r>
            <a:r>
              <a:rPr lang="ru-RU" sz="1600" b="1" dirty="0" err="1"/>
              <a:t>тосовцы</a:t>
            </a:r>
            <a:r>
              <a:rPr lang="ru-RU" sz="1600" b="1" dirty="0"/>
              <a:t> </a:t>
            </a:r>
            <a:r>
              <a:rPr lang="ru-RU" sz="1600" b="1" dirty="0"/>
              <a:t>представили визитные карточки своих </a:t>
            </a:r>
            <a:r>
              <a:rPr lang="ru-RU" sz="1600" b="1" dirty="0" err="1" smtClean="0"/>
              <a:t>ТОСов</a:t>
            </a:r>
            <a:r>
              <a:rPr lang="ru-RU" sz="1600" b="1" dirty="0" smtClean="0"/>
              <a:t>, поздравили </a:t>
            </a:r>
            <a:r>
              <a:rPr lang="ru-RU" sz="1600" b="1" dirty="0" smtClean="0"/>
              <a:t>соседей</a:t>
            </a:r>
            <a:r>
              <a:rPr lang="ru-RU" sz="1600" b="1" dirty="0"/>
              <a:t> </a:t>
            </a:r>
            <a:r>
              <a:rPr lang="ru-RU" sz="1600" b="1" dirty="0" smtClean="0"/>
              <a:t>творческими номерами, </a:t>
            </a:r>
            <a:r>
              <a:rPr lang="ru-RU" sz="1600" b="1" dirty="0" smtClean="0"/>
              <a:t>продемонстрировали </a:t>
            </a:r>
            <a:r>
              <a:rPr lang="ru-RU" sz="1600" b="1" dirty="0"/>
              <a:t>изделия местных мастериц и </a:t>
            </a:r>
            <a:r>
              <a:rPr lang="ru-RU" sz="1600" b="1" dirty="0" smtClean="0"/>
              <a:t>умельцев.</a:t>
            </a:r>
            <a:endParaRPr lang="ru-RU" sz="1600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996" y="767992"/>
            <a:ext cx="5344178" cy="35409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9007" y="767991"/>
            <a:ext cx="4816419" cy="35409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702853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6972" y="4822521"/>
            <a:ext cx="6939418" cy="1519762"/>
          </a:xfrm>
        </p:spPr>
        <p:txBody>
          <a:bodyPr>
            <a:normAutofit fontScale="85000" lnSpcReduction="10000"/>
          </a:bodyPr>
          <a:lstStyle/>
          <a:p>
            <a:pPr marL="0" indent="0" algn="ctr">
              <a:buNone/>
            </a:pPr>
            <a:r>
              <a:rPr lang="ru-RU" sz="1800" b="1" dirty="0" smtClean="0"/>
              <a:t>В рамках празднования Дня соседей был проведён онлайн-конкурс «Территория талантов». У </a:t>
            </a:r>
            <a:r>
              <a:rPr lang="ru-RU" sz="1800" b="1" dirty="0"/>
              <a:t>жителей </a:t>
            </a:r>
            <a:r>
              <a:rPr lang="ru-RU" sz="1800" b="1" dirty="0" err="1"/>
              <a:t>ТОСов</a:t>
            </a:r>
            <a:r>
              <a:rPr lang="ru-RU" sz="1800" b="1" dirty="0"/>
              <a:t> появилась возможность познакомиться с творчеством своих талантливых </a:t>
            </a:r>
            <a:r>
              <a:rPr lang="ru-RU" sz="1800" b="1" dirty="0" smtClean="0"/>
              <a:t>соседей.  </a:t>
            </a:r>
            <a:endParaRPr lang="ru-RU" sz="1800" b="1" dirty="0"/>
          </a:p>
          <a:p>
            <a:pPr marL="0" indent="0" algn="ctr">
              <a:buNone/>
            </a:pPr>
            <a:r>
              <a:rPr lang="ru-RU" sz="1800" b="1" dirty="0" smtClean="0"/>
              <a:t>Представленные работы восхитили  </a:t>
            </a:r>
            <a:r>
              <a:rPr lang="ru-RU" sz="1800" b="1" dirty="0"/>
              <a:t>мастерством  своих авторов. Э</a:t>
            </a:r>
            <a:r>
              <a:rPr lang="ru-RU" sz="1800" b="1" dirty="0" smtClean="0"/>
              <a:t>то картины из бисера и  вышивки, самодельные украшения, изделия вязальщиц.  </a:t>
            </a:r>
            <a:endParaRPr lang="ru-RU" sz="1800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18" t="13753" r="12138" b="11035"/>
          <a:stretch/>
        </p:blipFill>
        <p:spPr>
          <a:xfrm>
            <a:off x="7512051" y="3509436"/>
            <a:ext cx="4570610" cy="313347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9" t="17169" r="6118" b="1918"/>
          <a:stretch/>
        </p:blipFill>
        <p:spPr>
          <a:xfrm>
            <a:off x="7603298" y="45611"/>
            <a:ext cx="4479363" cy="316990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042" y="350836"/>
            <a:ext cx="3216977" cy="428930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05" r="7172"/>
          <a:stretch/>
        </p:blipFill>
        <p:spPr>
          <a:xfrm>
            <a:off x="3789610" y="348171"/>
            <a:ext cx="3626097" cy="429196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171536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8780" y="6638925"/>
            <a:ext cx="71966" cy="53975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6" r="1050" b="1"/>
          <a:stretch/>
        </p:blipFill>
        <p:spPr>
          <a:xfrm>
            <a:off x="263049" y="83551"/>
            <a:ext cx="4175342" cy="31474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6526" y="265204"/>
            <a:ext cx="3458485" cy="61569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20633" r="-668" b="27358"/>
          <a:stretch/>
        </p:blipFill>
        <p:spPr>
          <a:xfrm>
            <a:off x="430322" y="3089405"/>
            <a:ext cx="3900372" cy="35824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5664" y="768562"/>
            <a:ext cx="3693589" cy="4924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3264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482236" y="5599134"/>
            <a:ext cx="8404964" cy="480629"/>
          </a:xfrm>
        </p:spPr>
        <p:txBody>
          <a:bodyPr/>
          <a:lstStyle/>
          <a:p>
            <a:pPr marL="0" indent="0" algn="ctr">
              <a:buNone/>
            </a:pPr>
            <a:r>
              <a:rPr lang="ru-RU" b="1" dirty="0" smtClean="0"/>
              <a:t>Жители </a:t>
            </a:r>
            <a:r>
              <a:rPr lang="ru-RU" b="1" dirty="0" err="1" smtClean="0"/>
              <a:t>ТОСов</a:t>
            </a:r>
            <a:r>
              <a:rPr lang="ru-RU" b="1" dirty="0" smtClean="0"/>
              <a:t> продемонстрировали кулинарные таланты.</a:t>
            </a:r>
            <a:endParaRPr lang="ru-RU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836" y="373160"/>
            <a:ext cx="2979720" cy="293893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836" y="3450920"/>
            <a:ext cx="2924827" cy="292482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8298" y="535999"/>
            <a:ext cx="3703268" cy="493769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3202" y="535999"/>
            <a:ext cx="3703268" cy="4937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71638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63529" y="5874707"/>
            <a:ext cx="11315722" cy="425886"/>
          </a:xfrm>
        </p:spPr>
        <p:txBody>
          <a:bodyPr/>
          <a:lstStyle/>
          <a:p>
            <a:pPr marL="0" indent="0" algn="ctr">
              <a:buNone/>
            </a:pPr>
            <a:r>
              <a:rPr lang="ru-RU" b="1" dirty="0" smtClean="0"/>
              <a:t>Показали примеры ландшафтного дизайна.</a:t>
            </a:r>
            <a:endParaRPr lang="ru-RU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306" y="408606"/>
            <a:ext cx="3720230" cy="49603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9756" y="431223"/>
            <a:ext cx="3703268" cy="493769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4244" y="381119"/>
            <a:ext cx="3740846" cy="4987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0501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62839" y="4242250"/>
            <a:ext cx="2630466" cy="238402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b="1" dirty="0" smtClean="0"/>
              <a:t>В рамках празднования Дня соседей </a:t>
            </a:r>
            <a:r>
              <a:rPr lang="ru-RU" b="1" dirty="0" err="1" smtClean="0"/>
              <a:t>тосовцы</a:t>
            </a:r>
            <a:r>
              <a:rPr lang="ru-RU" b="1" dirty="0" smtClean="0"/>
              <a:t> провели онлайн-акцию «Букет сирени».</a:t>
            </a:r>
            <a:endParaRPr lang="ru-RU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397" y="173275"/>
            <a:ext cx="3015380" cy="402050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8555" y="2810528"/>
            <a:ext cx="2942833" cy="392377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2236" y="173275"/>
            <a:ext cx="2829641" cy="406897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4049" y="173275"/>
            <a:ext cx="2881520" cy="357788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6406" y="2731893"/>
            <a:ext cx="3001810" cy="4002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12269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83796" y="5800994"/>
            <a:ext cx="11015098" cy="86285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1600" b="1" dirty="0" smtClean="0"/>
              <a:t>В праздновании Дня соседей в формате онлайн  приняли участие учреждения образования. Воспитанники Центра внешкольной работы Советского района г. Брянска видеороликом поздравили жителей города с праздником.</a:t>
            </a:r>
            <a:endParaRPr lang="ru-RU" sz="1600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50" t="15347" r="11846"/>
          <a:stretch/>
        </p:blipFill>
        <p:spPr>
          <a:xfrm>
            <a:off x="816990" y="223786"/>
            <a:ext cx="5174355" cy="276642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9" t="9069" r="2149" b="10932"/>
          <a:stretch/>
        </p:blipFill>
        <p:spPr>
          <a:xfrm>
            <a:off x="626360" y="3187443"/>
            <a:ext cx="5364985" cy="261794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4249" y="162838"/>
            <a:ext cx="5460304" cy="295426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6260" y="3187443"/>
            <a:ext cx="4896281" cy="2683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1382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63464" y="5786403"/>
            <a:ext cx="1104795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bg2">
                    <a:lumMod val="75000"/>
                  </a:schemeClr>
                </a:solidFill>
              </a:rPr>
              <a:t>Победители и участники конкурса видеороликов, посвящённого Дню соседей, были награждены подарками и отмечены грамотами на </a:t>
            </a:r>
            <a:r>
              <a:rPr lang="ru-RU" b="1" dirty="0">
                <a:solidFill>
                  <a:schemeClr val="bg2">
                    <a:lumMod val="75000"/>
                  </a:schemeClr>
                </a:solidFill>
              </a:rPr>
              <a:t>ф</a:t>
            </a:r>
            <a:r>
              <a:rPr lang="ru-RU" b="1" dirty="0" smtClean="0">
                <a:solidFill>
                  <a:schemeClr val="bg2">
                    <a:lumMod val="75000"/>
                  </a:schemeClr>
                </a:solidFill>
              </a:rPr>
              <a:t>естивале ТОС, который прошёл на Славянской площади города Брянска. </a:t>
            </a:r>
            <a:endParaRPr lang="ru-RU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2" t="2557" r="5844" b="29133"/>
          <a:stretch/>
        </p:blipFill>
        <p:spPr>
          <a:xfrm>
            <a:off x="1318365" y="410228"/>
            <a:ext cx="8987424" cy="51006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7847660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96323" y="4396637"/>
            <a:ext cx="3123700" cy="1244716"/>
          </a:xfrm>
        </p:spPr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r>
              <a:rPr lang="ru-RU" b="1" dirty="0" smtClean="0"/>
              <a:t>Празднование Международного Дня </a:t>
            </a:r>
            <a:r>
              <a:rPr lang="ru-RU" b="1" smtClean="0"/>
              <a:t>соседей широко освещается </a:t>
            </a:r>
            <a:r>
              <a:rPr lang="ru-RU" b="1" dirty="0" smtClean="0"/>
              <a:t>в СМИ Брянской области.</a:t>
            </a:r>
            <a:endParaRPr lang="ru-RU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4911" y="904285"/>
            <a:ext cx="3396799" cy="463085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944" y="904285"/>
            <a:ext cx="4796947" cy="317131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1730" y="128706"/>
            <a:ext cx="3500626" cy="6638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83471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7786" y="3679291"/>
            <a:ext cx="5098093" cy="305680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1800" b="1" dirty="0" smtClean="0"/>
              <a:t>В Брянской области ежегодно отмечается Международный </a:t>
            </a:r>
            <a:r>
              <a:rPr lang="ru-RU" sz="1800" b="1" dirty="0"/>
              <a:t>День </a:t>
            </a:r>
            <a:r>
              <a:rPr lang="ru-RU" sz="1800" b="1" dirty="0" smtClean="0"/>
              <a:t>соседей. </a:t>
            </a:r>
            <a:r>
              <a:rPr lang="ru-RU" sz="1800" b="1" dirty="0"/>
              <a:t>Праздник масштабно </a:t>
            </a:r>
            <a:r>
              <a:rPr lang="ru-RU" sz="1800" b="1" dirty="0" err="1" smtClean="0"/>
              <a:t>отмечаеся</a:t>
            </a:r>
            <a:r>
              <a:rPr lang="ru-RU" sz="1800" b="1" dirty="0" smtClean="0"/>
              <a:t> на главной площади города Брянска -  </a:t>
            </a:r>
            <a:r>
              <a:rPr lang="ru-RU" sz="1800" b="1" dirty="0"/>
              <a:t>Площади Партизан, в парке-музее им. </a:t>
            </a:r>
            <a:r>
              <a:rPr lang="ru-RU" sz="1800" b="1" dirty="0" smtClean="0"/>
              <a:t>А.К. Толстого</a:t>
            </a:r>
            <a:r>
              <a:rPr lang="ru-RU" sz="1800" b="1" dirty="0"/>
              <a:t>, </a:t>
            </a:r>
            <a:r>
              <a:rPr lang="ru-RU" sz="1800" b="1" dirty="0" smtClean="0"/>
              <a:t>в Городском ДК, на </a:t>
            </a:r>
            <a:r>
              <a:rPr lang="ru-RU" sz="1800" b="1" dirty="0"/>
              <a:t>территориях </a:t>
            </a:r>
            <a:r>
              <a:rPr lang="ru-RU" sz="1800" b="1" dirty="0" err="1"/>
              <a:t>ТОСов</a:t>
            </a:r>
            <a:r>
              <a:rPr lang="ru-RU" sz="1800" b="1" dirty="0"/>
              <a:t>.</a:t>
            </a:r>
          </a:p>
          <a:p>
            <a:pPr algn="ctr"/>
            <a:endParaRPr lang="ru-RU" sz="18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22" r="-255"/>
          <a:stretch/>
        </p:blipFill>
        <p:spPr>
          <a:xfrm>
            <a:off x="6307116" y="3383237"/>
            <a:ext cx="5311036" cy="33528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/>
          <a:srcRect r="-304" b="22065"/>
          <a:stretch/>
        </p:blipFill>
        <p:spPr>
          <a:xfrm>
            <a:off x="137786" y="526093"/>
            <a:ext cx="5647658" cy="32911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3" t="10526" r="-287" b="22890"/>
          <a:stretch/>
        </p:blipFill>
        <p:spPr>
          <a:xfrm>
            <a:off x="5937872" y="147685"/>
            <a:ext cx="6049525" cy="31228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577093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4211" y="685800"/>
            <a:ext cx="10526583" cy="263359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4800" b="1" dirty="0" smtClean="0"/>
              <a:t>СПАСИБО ЗА ВНИМАНИЕ!</a:t>
            </a:r>
            <a:endParaRPr lang="ru-RU" sz="4800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0909" y="2504819"/>
            <a:ext cx="5873186" cy="3858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6738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25883" y="3939215"/>
            <a:ext cx="4977553" cy="259937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1800" b="1" dirty="0" smtClean="0"/>
              <a:t>Инициаторы проведения праздника – Совет МО Брянской области и ассоциация ТОС Брянской области. В день празднования Международного Дня соседей   проходят массовые гуляния с выступлением творческих коллективов, проведением игровых и конкурсных программ, награждением активистов ТОС, чаепитием. </a:t>
            </a:r>
            <a:endParaRPr lang="ru-RU" sz="1800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0" t="5186" r="1147" b="8532"/>
          <a:stretch/>
        </p:blipFill>
        <p:spPr>
          <a:xfrm>
            <a:off x="6163069" y="3388859"/>
            <a:ext cx="5461217" cy="3325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7" r="2458"/>
          <a:stretch/>
        </p:blipFill>
        <p:spPr>
          <a:xfrm>
            <a:off x="425883" y="170293"/>
            <a:ext cx="5223355" cy="37689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12" r="606" b="6974"/>
          <a:stretch/>
        </p:blipFill>
        <p:spPr>
          <a:xfrm>
            <a:off x="6163069" y="170293"/>
            <a:ext cx="5448559" cy="309587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312788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44" t="24903" r="21362" b="2996"/>
          <a:stretch/>
        </p:blipFill>
        <p:spPr>
          <a:xfrm>
            <a:off x="6587150" y="104404"/>
            <a:ext cx="5462888" cy="315537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300" y="26464"/>
            <a:ext cx="5518760" cy="331125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7056" y="3415658"/>
            <a:ext cx="5456129" cy="327367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9" t="386" r="-868" b="1448"/>
          <a:stretch/>
        </p:blipFill>
        <p:spPr>
          <a:xfrm>
            <a:off x="1313691" y="3461692"/>
            <a:ext cx="4283902" cy="3181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7937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5977" y="3499972"/>
            <a:ext cx="4147624" cy="3294345"/>
          </a:xfrm>
        </p:spPr>
        <p:txBody>
          <a:bodyPr>
            <a:normAutofit fontScale="92500"/>
          </a:bodyPr>
          <a:lstStyle/>
          <a:p>
            <a:pPr marL="0" indent="0" algn="ctr">
              <a:buNone/>
            </a:pPr>
            <a:r>
              <a:rPr lang="ru-RU" sz="1600" b="1" dirty="0" smtClean="0"/>
              <a:t>День соседей был проведён для детей в парке-музее им. А.К. Толстого. Главными </a:t>
            </a:r>
            <a:r>
              <a:rPr lang="ru-RU" sz="1600" b="1" dirty="0"/>
              <a:t>гостями праздника стали воспитанники детских садов, которые расположены в центре </a:t>
            </a:r>
            <a:r>
              <a:rPr lang="ru-RU" sz="1600" b="1" dirty="0" smtClean="0"/>
              <a:t>города Брянска. </a:t>
            </a:r>
            <a:r>
              <a:rPr lang="ru-RU" sz="1600" b="1" dirty="0"/>
              <a:t>Ребятам рассказали </a:t>
            </a:r>
            <a:r>
              <a:rPr lang="ru-RU" sz="1600" b="1" dirty="0" smtClean="0"/>
              <a:t>об </a:t>
            </a:r>
            <a:r>
              <a:rPr lang="ru-RU" sz="1600" b="1" dirty="0"/>
              <a:t> истории праздника, о том, </a:t>
            </a:r>
            <a:r>
              <a:rPr lang="ru-RU" sz="1600" b="1" dirty="0" smtClean="0"/>
              <a:t>что </a:t>
            </a:r>
            <a:r>
              <a:rPr lang="ru-RU" sz="1600" b="1" dirty="0"/>
              <a:t>его придумали для объединения людей, чтобы все дружили друг с другом, были доброжелательны и внимательны по отношению к тем, кто рядом. Дети с радостью рассказывали ведущим о своих </a:t>
            </a:r>
            <a:r>
              <a:rPr lang="ru-RU" sz="1600" b="1" dirty="0" smtClean="0"/>
              <a:t>соседях, пели, танцевали, участвовали в весёлых конкурсах.</a:t>
            </a:r>
            <a:endParaRPr lang="ru-RU" sz="1600" b="1" dirty="0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5" t="36268" r="1756" b="18900"/>
          <a:stretch/>
        </p:blipFill>
        <p:spPr>
          <a:xfrm>
            <a:off x="6988114" y="70477"/>
            <a:ext cx="3858164" cy="32149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33473" r="49"/>
          <a:stretch/>
        </p:blipFill>
        <p:spPr>
          <a:xfrm>
            <a:off x="5240526" y="3355922"/>
            <a:ext cx="6802195" cy="33956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93" r="5494"/>
          <a:stretch/>
        </p:blipFill>
        <p:spPr>
          <a:xfrm>
            <a:off x="126250" y="1"/>
            <a:ext cx="6011503" cy="35413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051351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916034" y="4083485"/>
            <a:ext cx="3181611" cy="2774515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1400" dirty="0" smtClean="0"/>
              <a:t>                                                                   </a:t>
            </a:r>
            <a:r>
              <a:rPr lang="ru-RU" sz="1400" b="1" dirty="0" smtClean="0"/>
              <a:t>В </a:t>
            </a:r>
            <a:r>
              <a:rPr lang="ru-RU" sz="1400" b="1" dirty="0" err="1" smtClean="0"/>
              <a:t>ТОСах</a:t>
            </a:r>
            <a:r>
              <a:rPr lang="ru-RU" sz="1400" b="1" dirty="0" smtClean="0"/>
              <a:t> празднованию Дня соседей предшествует серьёзная подготовка.</a:t>
            </a:r>
          </a:p>
          <a:p>
            <a:pPr marL="0" indent="0" algn="ctr">
              <a:buNone/>
            </a:pPr>
            <a:r>
              <a:rPr lang="ru-RU" sz="1400" b="1" dirty="0" smtClean="0"/>
              <a:t>Жители украшают свои территории, развешивают пригласительные афиши, организуют выставки творческих работ, детских рисунков ,готовят концертную программу, накрывают праздничные столы </a:t>
            </a:r>
            <a:endParaRPr lang="ru-RU" sz="1400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31" b="12235"/>
          <a:stretch/>
        </p:blipFill>
        <p:spPr>
          <a:xfrm>
            <a:off x="136262" y="69319"/>
            <a:ext cx="2743199" cy="33695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5" t="8584" r="5160" b="18903"/>
          <a:stretch/>
        </p:blipFill>
        <p:spPr>
          <a:xfrm>
            <a:off x="200417" y="3589347"/>
            <a:ext cx="4904050" cy="29409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75" t="16170" r="36682" b="16064"/>
          <a:stretch/>
        </p:blipFill>
        <p:spPr>
          <a:xfrm>
            <a:off x="2961679" y="151700"/>
            <a:ext cx="4727244" cy="29985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21918" r="-113" b="14886"/>
          <a:stretch/>
        </p:blipFill>
        <p:spPr>
          <a:xfrm>
            <a:off x="5226321" y="3150296"/>
            <a:ext cx="3303903" cy="37077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82" r="19071" b="10319"/>
          <a:stretch/>
        </p:blipFill>
        <p:spPr>
          <a:xfrm>
            <a:off x="7750070" y="125261"/>
            <a:ext cx="4347575" cy="38463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35045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5594" y="5223354"/>
            <a:ext cx="11541190" cy="958242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1800" b="1" dirty="0" smtClean="0"/>
              <a:t>В ТОС «Левобережный» в День соседей устраивают соседские посиделки, угощают соседей   домашней выпечкой, пирогами. Жители с удовольствием проводят время за беседами, поздравляют друг друга с праздником, участвуют в концертной программе.</a:t>
            </a:r>
            <a:endParaRPr lang="ru-RU" sz="1800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74" t="24841" r="-113" b="-6029"/>
          <a:stretch/>
        </p:blipFill>
        <p:spPr>
          <a:xfrm>
            <a:off x="771895" y="260609"/>
            <a:ext cx="3775053" cy="496274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8" t="1654" r="8353" b="1207"/>
          <a:stretch/>
        </p:blipFill>
        <p:spPr>
          <a:xfrm>
            <a:off x="5060516" y="876822"/>
            <a:ext cx="6300592" cy="3933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13919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5260" y="5223903"/>
            <a:ext cx="6212910" cy="117689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1600" b="1" dirty="0" smtClean="0"/>
              <a:t>В ТОС «Белый колодец» жители организуют праздник для детей, проводят конкурсы детских рисунков, творческих номеров, устраивают чаепитие с самоваром.</a:t>
            </a:r>
            <a:endParaRPr lang="ru-RU" sz="1600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206" r="400" b="29498"/>
          <a:stretch/>
        </p:blipFill>
        <p:spPr>
          <a:xfrm>
            <a:off x="540502" y="91112"/>
            <a:ext cx="5208945" cy="51327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4029" y="91112"/>
            <a:ext cx="4534967" cy="34012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50" r="-13"/>
          <a:stretch/>
        </p:blipFill>
        <p:spPr>
          <a:xfrm>
            <a:off x="6753412" y="3603601"/>
            <a:ext cx="5075969" cy="29976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412496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13984" y="3927911"/>
            <a:ext cx="6162805" cy="231005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1800" b="1" dirty="0" smtClean="0"/>
              <a:t>ТОС «Искорка</a:t>
            </a:r>
            <a:r>
              <a:rPr lang="ru-RU" sz="1800" b="1" dirty="0" smtClean="0"/>
              <a:t>» отмечает праздник вместе со своими соседями – ТОС «</a:t>
            </a:r>
            <a:r>
              <a:rPr lang="ru-RU" sz="1800" b="1" dirty="0" err="1" smtClean="0"/>
              <a:t>Бордовичи</a:t>
            </a:r>
            <a:r>
              <a:rPr lang="ru-RU" sz="1800" b="1" dirty="0" smtClean="0"/>
              <a:t>». Жители </a:t>
            </a:r>
            <a:r>
              <a:rPr lang="ru-RU" sz="1800" b="1" dirty="0" err="1" smtClean="0"/>
              <a:t>ТОСов</a:t>
            </a:r>
            <a:r>
              <a:rPr lang="ru-RU" sz="1800" b="1" dirty="0" smtClean="0"/>
              <a:t> ходят друг к другу в гости, поздравляют, дарят подарки, организуют совместные застолья</a:t>
            </a:r>
            <a:r>
              <a:rPr lang="ru-RU" sz="1800" b="1" dirty="0"/>
              <a:t>, поют песни, весело </a:t>
            </a:r>
            <a:r>
              <a:rPr lang="ru-RU" sz="1800" b="1" dirty="0" smtClean="0"/>
              <a:t>празднуют День соседей.</a:t>
            </a:r>
            <a:endParaRPr lang="ru-RU" sz="1800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249" t="29450" r="4579" b="37895"/>
          <a:stretch/>
        </p:blipFill>
        <p:spPr>
          <a:xfrm>
            <a:off x="7280268" y="222679"/>
            <a:ext cx="4481671" cy="311898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t="24932" r="-355" b="38321"/>
          <a:stretch/>
        </p:blipFill>
        <p:spPr>
          <a:xfrm>
            <a:off x="7610987" y="3481002"/>
            <a:ext cx="4038218" cy="320386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7964" r="-434"/>
          <a:stretch/>
        </p:blipFill>
        <p:spPr>
          <a:xfrm>
            <a:off x="366224" y="222679"/>
            <a:ext cx="6931067" cy="357270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40195108"/>
      </p:ext>
    </p:extLst>
  </p:cSld>
  <p:clrMapOvr>
    <a:masterClrMapping/>
  </p:clrMapOvr>
</p:sld>
</file>

<file path=ppt/theme/theme1.xml><?xml version="1.0" encoding="utf-8"?>
<a:theme xmlns:a="http://schemas.openxmlformats.org/drawingml/2006/main" name="Сектор">
  <a:themeElements>
    <a:clrScheme name="Slice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lic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2267</TotalTime>
  <Words>477</Words>
  <Application>Microsoft Office PowerPoint</Application>
  <PresentationFormat>Широкоэкранный</PresentationFormat>
  <Paragraphs>20</Paragraphs>
  <Slides>20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3" baseType="lpstr">
      <vt:lpstr>Century Gothic</vt:lpstr>
      <vt:lpstr>Wingdings 3</vt:lpstr>
      <vt:lpstr>Сектор</vt:lpstr>
      <vt:lpstr>Международный день соседей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Образована 16 февраля 2017 года</dc:title>
  <dc:creator>Денис</dc:creator>
  <cp:lastModifiedBy>Денис</cp:lastModifiedBy>
  <cp:revision>147</cp:revision>
  <dcterms:created xsi:type="dcterms:W3CDTF">2018-06-17T19:43:39Z</dcterms:created>
  <dcterms:modified xsi:type="dcterms:W3CDTF">2022-04-21T22:57:19Z</dcterms:modified>
</cp:coreProperties>
</file>