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7"/>
  </p:notesMasterIdLst>
  <p:handoutMasterIdLst>
    <p:handoutMasterId r:id="rId18"/>
  </p:handoutMasterIdLst>
  <p:sldIdLst>
    <p:sldId id="436" r:id="rId5"/>
    <p:sldId id="452" r:id="rId6"/>
    <p:sldId id="453" r:id="rId7"/>
    <p:sldId id="454" r:id="rId8"/>
    <p:sldId id="457" r:id="rId9"/>
    <p:sldId id="466" r:id="rId10"/>
    <p:sldId id="476" r:id="rId11"/>
    <p:sldId id="474" r:id="rId12"/>
    <p:sldId id="473" r:id="rId13"/>
    <p:sldId id="451" r:id="rId14"/>
    <p:sldId id="469" r:id="rId15"/>
    <p:sldId id="477" r:id="rId16"/>
  </p:sldIdLst>
  <p:sldSz cx="9144000" cy="5143500" type="screen16x9"/>
  <p:notesSz cx="6797675" cy="9926638"/>
  <p:defaultTextStyle>
    <a:defPPr>
      <a:defRPr lang="ru-RU"/>
    </a:defPPr>
    <a:lvl1pPr algn="l" defTabSz="91392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indent="321377" algn="l" defTabSz="91392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indent="642755" algn="l" defTabSz="91392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indent="964132" algn="l" defTabSz="91392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indent="1285509" algn="l" defTabSz="913920" rtl="0" fontAlgn="base" hangingPunct="0">
      <a:spcBef>
        <a:spcPct val="0"/>
      </a:spcBef>
      <a:spcAft>
        <a:spcPct val="0"/>
      </a:spcAft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1606887" algn="l" defTabSz="64275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6pPr>
    <a:lvl7pPr marL="1928264" algn="l" defTabSz="64275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7pPr>
    <a:lvl8pPr marL="2249641" algn="l" defTabSz="64275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8pPr>
    <a:lvl9pPr marL="2571019" algn="l" defTabSz="642755" rtl="0" eaLnBrk="1" latinLnBrk="0" hangingPunct="1">
      <a:defRPr sz="17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489FE6"/>
    <a:srgbClr val="FF3300"/>
    <a:srgbClr val="8A3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46" autoAdjust="0"/>
    <p:restoredTop sz="94603" autoAdjust="0"/>
  </p:normalViewPr>
  <p:slideViewPr>
    <p:cSldViewPr showGuides="1">
      <p:cViewPr varScale="1">
        <p:scale>
          <a:sx n="156" d="100"/>
          <a:sy n="156" d="100"/>
        </p:scale>
        <p:origin x="-528" y="-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26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57CCB-4CB4-4603-BE81-31111D150E6E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1722-F989-46C2-A2A2-CBA4C376C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04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</p:sp>
      <p:sp>
        <p:nvSpPr>
          <p:cNvPr id="2050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155"/>
            <a:ext cx="4984962" cy="4466987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>
                <a:sym typeface="Calibri" pitchFamily="34" charset="0"/>
              </a:rPr>
              <a:t>Second level</a:t>
            </a:r>
          </a:p>
          <a:p>
            <a:pPr lvl="2"/>
            <a:r>
              <a:rPr lang="ru-RU">
                <a:sym typeface="Calibri" pitchFamily="34" charset="0"/>
              </a:rPr>
              <a:t>Third level</a:t>
            </a:r>
          </a:p>
          <a:p>
            <a:pPr lvl="3"/>
            <a:r>
              <a:rPr lang="ru-RU">
                <a:sym typeface="Calibri" pitchFamily="34" charset="0"/>
              </a:rPr>
              <a:t>Fourth level</a:t>
            </a:r>
          </a:p>
          <a:p>
            <a:pPr lvl="4"/>
            <a:r>
              <a:rPr lang="ru-RU">
                <a:sym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180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3920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1pPr>
    <a:lvl2pPr indent="160689" algn="l" defTabSz="913920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2pPr>
    <a:lvl3pPr indent="321377" algn="l" defTabSz="913920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3pPr>
    <a:lvl4pPr indent="482066" algn="l" defTabSz="913920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4pPr>
    <a:lvl5pPr indent="642755" algn="l" defTabSz="913920" rtl="0" fontAlgn="base" hangingPunct="0">
      <a:spcBef>
        <a:spcPct val="0"/>
      </a:spcBef>
      <a:spcAft>
        <a:spcPct val="0"/>
      </a:spcAft>
      <a:defRPr sz="1100" kern="1200">
        <a:solidFill>
          <a:srgbClr val="000000"/>
        </a:solidFill>
        <a:latin typeface="Calibri" pitchFamily="34" charset="0"/>
        <a:ea typeface="+mn-ea"/>
        <a:cs typeface="Calibri" pitchFamily="34" charset="0"/>
        <a:sym typeface="Calibri" pitchFamily="34" charset="0"/>
      </a:defRPr>
    </a:lvl5pPr>
    <a:lvl6pPr marL="1606887" algn="l" defTabSz="64275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8264" algn="l" defTabSz="64275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49641" algn="l" defTabSz="64275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1019" algn="l" defTabSz="64275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lIns="91705" tIns="45853" rIns="91705" bIns="45853"/>
          <a:lstStyle/>
          <a:p>
            <a:fld id="{4CD48118-0AB2-441F-A04E-053F0E5374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696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lIns="91705" tIns="45853" rIns="91705" bIns="45853"/>
          <a:lstStyle/>
          <a:p>
            <a:fld id="{6E599BAC-511A-4E34-8F24-2105234ED5A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36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lIns="91705" tIns="45853" rIns="91705" bIns="45853"/>
          <a:lstStyle/>
          <a:p>
            <a:pPr defTabSz="914117">
              <a:defRPr/>
            </a:pPr>
            <a:fld id="{756E459D-3356-49FA-9B12-FDF2D16C8BFA}" type="slidenum">
              <a:rPr lang="ru-RU">
                <a:solidFill>
                  <a:prstClr val="black"/>
                </a:solidFill>
                <a:latin typeface="Calibri" panose="020F0502020204030204"/>
              </a:rPr>
              <a:pPr defTabSz="914117">
                <a:defRPr/>
              </a:pPr>
              <a:t>10</a:t>
            </a:fld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3146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39838"/>
            <a:ext cx="5942012" cy="3341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997" y="9428716"/>
            <a:ext cx="2946084" cy="496332"/>
          </a:xfrm>
          <a:prstGeom prst="rect">
            <a:avLst/>
          </a:prstGeom>
        </p:spPr>
        <p:txBody>
          <a:bodyPr lIns="91705" tIns="45853" rIns="91705" bIns="45853"/>
          <a:lstStyle/>
          <a:p>
            <a:fld id="{E6EE7BF2-C099-4B9E-A7D6-376AF28EB474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15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C190883-DBE6-F74D-9E5F-5711B68AF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F603B7E-A2F6-2B48-97CB-18F6C1F83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BA5F2E-D9A8-8446-812D-0AE042ABE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AD3F219-CB82-6845-A0F2-3E110298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0619A7-6E10-1642-BE7D-38546FB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3AFC1-63AA-44E6-BB46-C3F8142C6C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2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DF8393-D500-2144-9504-037E970D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D3CE780-B722-3942-A261-4D80B1C6E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107BD0C-04BC-0341-A9CD-47ABECB9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0FAB70-00B2-4C40-A5D0-C81F68DE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432DCF-9182-054C-9528-03DB336A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E959-9466-49E6-BB4A-4361C59D1AC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09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D97268-BC02-714C-8132-2B5B0390F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D218C42-3B0F-4841-A004-E0313E5ED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4"/>
            <a:ext cx="5800725" cy="4358879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E6C46B-ED69-4244-B39A-A20618BDB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C287597-BBBE-5E45-B360-297935FE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6C825D-9C65-2346-99F5-7E5879FE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2EBE-9C10-442B-A9B6-99CFED2DB80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40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39" indent="0" algn="ctr">
              <a:buNone/>
              <a:defRPr sz="1500"/>
            </a:lvl2pPr>
            <a:lvl3pPr marL="685681" indent="0" algn="ctr">
              <a:buNone/>
              <a:defRPr sz="1400"/>
            </a:lvl3pPr>
            <a:lvl4pPr marL="1028522" indent="0" algn="ctr">
              <a:buNone/>
              <a:defRPr sz="1200"/>
            </a:lvl4pPr>
            <a:lvl5pPr marL="1371362" indent="0" algn="ctr">
              <a:buNone/>
              <a:defRPr sz="1200"/>
            </a:lvl5pPr>
            <a:lvl6pPr marL="1714205" indent="0" algn="ctr">
              <a:buNone/>
              <a:defRPr sz="1200"/>
            </a:lvl6pPr>
            <a:lvl7pPr marL="2057042" indent="0" algn="ctr">
              <a:buNone/>
              <a:defRPr sz="1200"/>
            </a:lvl7pPr>
            <a:lvl8pPr marL="2399880" indent="0" algn="ctr">
              <a:buNone/>
              <a:defRPr sz="1200"/>
            </a:lvl8pPr>
            <a:lvl9pPr marL="2742719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C9102-3283-4944-9B2B-2F125C51C0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9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C0C27-5F69-4319-974A-50991209D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7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4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8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C0909-C152-40FC-963F-01B4FB1380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832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6FD03-A161-4A97-8685-6E700210C2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74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39" indent="0">
              <a:buNone/>
              <a:defRPr sz="1500" b="1"/>
            </a:lvl2pPr>
            <a:lvl3pPr marL="685681" indent="0">
              <a:buNone/>
              <a:defRPr sz="1400" b="1"/>
            </a:lvl3pPr>
            <a:lvl4pPr marL="1028522" indent="0">
              <a:buNone/>
              <a:defRPr sz="1200" b="1"/>
            </a:lvl4pPr>
            <a:lvl5pPr marL="1371362" indent="0">
              <a:buNone/>
              <a:defRPr sz="1200" b="1"/>
            </a:lvl5pPr>
            <a:lvl6pPr marL="1714205" indent="0">
              <a:buNone/>
              <a:defRPr sz="1200" b="1"/>
            </a:lvl6pPr>
            <a:lvl7pPr marL="2057042" indent="0">
              <a:buNone/>
              <a:defRPr sz="1200" b="1"/>
            </a:lvl7pPr>
            <a:lvl8pPr marL="2399880" indent="0">
              <a:buNone/>
              <a:defRPr sz="1200" b="1"/>
            </a:lvl8pPr>
            <a:lvl9pPr marL="2742719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4C3EF-87C7-4036-A9EB-6AFDBCA80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56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3D443-9F46-46D3-B41F-95E63032B9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52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2610-1CFF-44E9-B1F6-3EF94D0D35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72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39938-EC4F-42E6-9D6D-EC609743F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9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33DC8-9C1F-5F49-AA55-17DC3DD6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73065-C083-694C-8D1F-3DDE03C71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D11420-5640-4F4A-B277-48908D6F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8812040-4960-8041-B420-0C528E84A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FB3C1B-DECC-E644-9F52-8A7DD9B4D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2D80-6555-461B-8544-81CB16A2E06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47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39" indent="0">
              <a:buNone/>
              <a:defRPr sz="2100"/>
            </a:lvl2pPr>
            <a:lvl3pPr marL="685681" indent="0">
              <a:buNone/>
              <a:defRPr sz="1800"/>
            </a:lvl3pPr>
            <a:lvl4pPr marL="1028522" indent="0">
              <a:buNone/>
              <a:defRPr sz="1500"/>
            </a:lvl4pPr>
            <a:lvl5pPr marL="1371362" indent="0">
              <a:buNone/>
              <a:defRPr sz="1500"/>
            </a:lvl5pPr>
            <a:lvl6pPr marL="1714205" indent="0">
              <a:buNone/>
              <a:defRPr sz="1500"/>
            </a:lvl6pPr>
            <a:lvl7pPr marL="2057042" indent="0">
              <a:buNone/>
              <a:defRPr sz="1500"/>
            </a:lvl7pPr>
            <a:lvl8pPr marL="2399880" indent="0">
              <a:buNone/>
              <a:defRPr sz="1500"/>
            </a:lvl8pPr>
            <a:lvl9pPr marL="2742719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39" indent="0">
              <a:buNone/>
              <a:defRPr sz="1100"/>
            </a:lvl2pPr>
            <a:lvl3pPr marL="685681" indent="0">
              <a:buNone/>
              <a:defRPr sz="900"/>
            </a:lvl3pPr>
            <a:lvl4pPr marL="1028522" indent="0">
              <a:buNone/>
              <a:defRPr sz="800"/>
            </a:lvl4pPr>
            <a:lvl5pPr marL="1371362" indent="0">
              <a:buNone/>
              <a:defRPr sz="800"/>
            </a:lvl5pPr>
            <a:lvl6pPr marL="1714205" indent="0">
              <a:buNone/>
              <a:defRPr sz="800"/>
            </a:lvl6pPr>
            <a:lvl7pPr marL="2057042" indent="0">
              <a:buNone/>
              <a:defRPr sz="800"/>
            </a:lvl7pPr>
            <a:lvl8pPr marL="2399880" indent="0">
              <a:buNone/>
              <a:defRPr sz="800"/>
            </a:lvl8pPr>
            <a:lvl9pPr marL="274271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ABCFF-57A7-4E1F-811D-D4D3929FEC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30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A648E-DDF4-4E5F-8911-620DF7272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83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5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51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71C66-71DA-4358-A581-C4883C2CE5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5721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C9102-3283-4944-9B2B-2F125C51C0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7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C0C27-5F69-4319-974A-50991209D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3813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C0909-C152-40FC-963F-01B4FB1380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59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6FD03-A161-4A97-8685-6E700210C2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356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4C3EF-87C7-4036-A9EB-6AFDBCA80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42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3D443-9F46-46D3-B41F-95E63032B9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79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2610-1CFF-44E9-B1F6-3EF94D0D35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1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F421F2-AB80-4E41-A4C3-D0671BCC9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05D5E0-D170-604B-AC06-101F0230F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5BA3189-137E-A948-993E-FDF9F9AAE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71D22D-C6F0-BD4C-8535-62E23365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8AC84-C922-7043-8A18-8A709698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BA1FB-93BE-4561-BD53-76A66CF1EC9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5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39938-EC4F-42E6-9D6D-EC609743F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8608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ABCFF-57A7-4E1F-811D-D4D3929FEC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78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A648E-DDF4-4E5F-8911-620DF7272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7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273848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71C66-71DA-4358-A581-C4883C2CE5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47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DC9102-3283-4944-9B2B-2F125C51C0B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75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C0C27-5F69-4319-974A-50991209DB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4970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C0909-C152-40FC-963F-01B4FB1380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895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C6FD03-A161-4A97-8685-6E700210C2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2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D4C3EF-87C7-4036-A9EB-6AFDBCA809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003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3D443-9F46-46D3-B41F-95E63032B9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9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6A0366-3893-654B-9FC5-D0A14D9B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38D7D7-FDAD-5141-AB73-4C56FE68F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9B028B9-66A5-B14B-B844-2C1815B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EB39B5B-4777-834B-9AE1-B746D5A82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47540E7-564C-374B-A656-4926062E1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9C13F9-37C0-2947-8F7E-BE5CB9BA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A0B45-07B7-486F-8B4C-17FD5557C4E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192610-1CFF-44E9-B1F6-3EF94D0D35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248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739938-EC4F-42E6-9D6D-EC609743F97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21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4ABCFF-57A7-4E1F-811D-D4D3929FEC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11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BA648E-DDF4-4E5F-8911-620DF72720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50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71C66-71DA-4358-A581-C4883C2CE5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18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D86208-FEB1-064A-94A3-95921922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182662-89B6-5740-8732-6DD50E646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3949D0-269D-0A49-9E67-14A45B9B2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3A882A8-C3EE-8D4F-890B-A0EBD9B87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8B9F001-217F-B143-8824-9D69BD609C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37E99EC-9B41-AF44-AF0D-5BE4DCFE0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5CE8E69-5917-824A-9F47-E11A9A2C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ABBB761-3226-6D42-8A4A-F0996798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C853C-8755-4B1D-B655-E63680E83B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77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80512F-1D7F-664C-8172-02CE56F3A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786C83E6-3BC0-5D44-B0DE-28C52B5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6920CD6-B091-6440-9FD1-2E55B916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09827E98-1171-2142-97BF-E35209EF7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2710-40A1-4B4A-A86B-F5ADF74BAE0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3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2A8BC77-EF64-7D48-AC0B-F717E4C5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F767BA4-BDC4-8646-B3F2-6C05A892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2C283DC-C80D-B345-B3ED-ADE8367E7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61860-60DE-4D35-9BDF-E286BDAF32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FA6FA9-CFEC-8140-8769-63EA142B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F65B229-278E-ED47-BBE0-1C7FF7CDB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D46D48D-CECC-5943-80AA-BF3629291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E1DCF7-91C6-F042-9C01-20CC517D8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86A67B0-83C1-EC4D-9CE9-7B71262F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6F14C5-F35B-2547-85C3-7520DA9D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C32F5-1A51-4598-A132-59207FA2D9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0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D699F8-EAD8-7541-8461-8A4E737AE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C64C524-802D-C54A-B517-7ACDB9302B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8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9A846C-3631-194D-B7C9-B673D1B60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60B338E-CCCB-B246-A75A-A1165F446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4EECC4-7AE9-AD4A-AD8A-7EB17651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A6323D4-AC76-774E-A26A-D80558C5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52CB-94FB-4D3D-9EF2-97A1F28A07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76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04D8DF-F881-2C48-A74C-A2A8593BC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20" tIns="45710" rIns="91420" bIns="4571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4000EB4-222E-E941-BF0C-A0DD5A4A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0" tIns="45710" rIns="91420" bIns="4571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8A9B7D5-3BA0-5F44-A928-42796D93C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58EBA-2A6D-0C47-9BDB-841D70BB7872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8B8237-19C8-F640-BCA3-39D3CC82D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0BC0F7-E20E-4D4B-B508-00159B1901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0" tIns="45710" rIns="91420" bIns="4571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5DC95-687C-4E42-8525-724C444C405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3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63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0" indent="-171410" algn="l" defTabSz="68563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0" tIns="34289" rIns="68570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0" tIns="34289" rIns="68570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DB85EAF-0998-4C04-8835-51BB1AB3219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  <a:cs typeface="+mn-cs"/>
              </a:rPr>
              <a:pPr defTabSz="68568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0" tIns="34289" rIns="68570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8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  <a:cs typeface="+mn-cs"/>
              </a:rPr>
              <a:pPr defTabSz="68568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85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681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2" indent="-171422" algn="l" defTabSz="68568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6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40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79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21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6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02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145" indent="-171422" algn="l" defTabSz="68568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81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2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6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05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42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80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19" algn="l" defTabSz="68568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DB85EAF-0998-4C04-8835-51BB1AB3219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  <a:cs typeface="+mn-cs"/>
              </a:rPr>
              <a:pPr defTabSz="685732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  <a:cs typeface="+mn-cs"/>
              </a:rPr>
              <a:pPr defTabSz="685732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09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5DB85EAF-0998-4C04-8835-51BB1AB3219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  <a:cs typeface="+mn-cs"/>
              </a:rPr>
              <a:pPr defTabSz="6858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24.01.2023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CFF5EB0-F842-442F-998B-96FF68E33503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 Narrow"/>
                <a:cs typeface="+mn-cs"/>
              </a:rPr>
              <a:pPr defTabSz="685800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Arial Narrow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9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5454" y="4806820"/>
            <a:ext cx="4896835" cy="357788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г.</a:t>
            </a:r>
            <a:r>
              <a:rPr lang="en-US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Брянск, </a:t>
            </a:r>
            <a:r>
              <a:rPr lang="ru-RU" b="1" dirty="0" smtClean="0">
                <a:solidFill>
                  <a:srgbClr val="0070C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2023.</a:t>
            </a:r>
            <a:endParaRPr lang="ru-RU" b="1" dirty="0">
              <a:solidFill>
                <a:srgbClr val="0070C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pic>
        <p:nvPicPr>
          <p:cNvPr id="5" name="Picture 2" descr="Без заголовка-filtered.png">
            <a:extLst>
              <a:ext uri="{FF2B5EF4-FFF2-40B4-BE49-F238E27FC236}">
                <a16:creationId xmlns:a16="http://schemas.microsoft.com/office/drawing/2014/main" xmlns="" id="{024C00CA-4CA8-3043-84BE-70ADFC115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31"/>
          <a:stretch/>
        </p:blipFill>
        <p:spPr bwMode="auto">
          <a:xfrm>
            <a:off x="5268041" y="-92546"/>
            <a:ext cx="3912472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" y="2"/>
            <a:ext cx="9180512" cy="33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0" tIns="45710" rIns="91420" bIns="4571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accent5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Отделение пенсионного и социального фонда по Брянской области</a:t>
            </a:r>
            <a:endParaRPr lang="ru-RU" altLang="ru-RU" sz="1600" b="1" dirty="0">
              <a:solidFill>
                <a:schemeClr val="accent5">
                  <a:lumMod val="7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sp>
        <p:nvSpPr>
          <p:cNvPr id="7" name="Rectangle 2"/>
          <p:cNvSpPr>
            <a:spLocks/>
          </p:cNvSpPr>
          <p:nvPr/>
        </p:nvSpPr>
        <p:spPr bwMode="auto">
          <a:xfrm>
            <a:off x="683568" y="1707655"/>
            <a:ext cx="7992888" cy="1854352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34289" tIns="34289" rIns="34289" bIns="34289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Единая форма «Сведения для ведения индивидуального (персонифицированного) учета и 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 (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ЕФС-</a:t>
            </a:r>
            <a:r>
              <a:rPr lang="ru-RU" sz="24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1</a:t>
            </a:r>
            <a:r>
              <a:rPr lang="ru-RU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)»</a:t>
            </a:r>
            <a:r>
              <a:rPr lang="en-US" sz="2000" b="1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раздел </a:t>
            </a:r>
            <a:r>
              <a:rPr lang="ru-RU" sz="32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2</a:t>
            </a:r>
            <a:r>
              <a:rPr lang="en-US" sz="20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itchFamily="34" charset="0"/>
              </a:rPr>
              <a:t>)</a:t>
            </a:r>
            <a:endParaRPr lang="ru-RU" altLang="ru-RU" sz="2000" b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itchFamily="34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0105C7BE-AE5D-1D45-B22E-34ED382F5EFC}"/>
              </a:ext>
            </a:extLst>
          </p:cNvPr>
          <p:cNvGrpSpPr/>
          <p:nvPr/>
        </p:nvGrpSpPr>
        <p:grpSpPr>
          <a:xfrm>
            <a:off x="683569" y="1543246"/>
            <a:ext cx="8041646" cy="1896786"/>
            <a:chOff x="1619658" y="2897391"/>
            <a:chExt cx="4534164" cy="777240"/>
          </a:xfrm>
        </p:grpSpPr>
        <p:sp>
          <p:nvSpPr>
            <p:cNvPr id="17" name="Line 162"/>
            <p:cNvSpPr>
              <a:spLocks noChangeShapeType="1"/>
            </p:cNvSpPr>
            <p:nvPr/>
          </p:nvSpPr>
          <p:spPr bwMode="auto">
            <a:xfrm>
              <a:off x="1619658" y="367463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  <p:sp>
          <p:nvSpPr>
            <p:cNvPr id="18" name="Line 162">
              <a:extLst>
                <a:ext uri="{FF2B5EF4-FFF2-40B4-BE49-F238E27FC236}">
                  <a16:creationId xmlns:a16="http://schemas.microsoft.com/office/drawing/2014/main" xmlns="" id="{3EC15568-6989-724F-9038-07D2BB9742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19658" y="2897391"/>
              <a:ext cx="4534164" cy="0"/>
            </a:xfrm>
            <a:prstGeom prst="line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34289" tIns="34289" rIns="34289" bIns="34289">
              <a:spAutoFit/>
            </a:bodyPr>
            <a:lstStyle/>
            <a:p>
              <a:endParaRPr lang="ru-RU" dirty="0">
                <a:latin typeface="PT Astra Serif" panose="020A0603040505020204" pitchFamily="18" charset="-52"/>
                <a:ea typeface="PT Astra Serif" panose="020A0603040505020204" pitchFamily="18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98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29557" y="171326"/>
            <a:ext cx="6971211" cy="346249"/>
          </a:xfrm>
          <a:prstGeom prst="rect">
            <a:avLst/>
          </a:prstGeom>
        </p:spPr>
        <p:txBody>
          <a:bodyPr wrap="square" lIns="68565" tIns="34289" rIns="68565" bIns="34289">
            <a:spAutoFit/>
          </a:bodyPr>
          <a:lstStyle/>
          <a:p>
            <a:pPr algn="ctr" defTabSz="68563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Сроки представление отчетности и меры ответственности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303228"/>
              </p:ext>
            </p:extLst>
          </p:nvPr>
        </p:nvGraphicFramePr>
        <p:xfrm>
          <a:off x="576082" y="670154"/>
          <a:ext cx="8264747" cy="264020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323009">
                  <a:extLst>
                    <a:ext uri="{9D8B030D-6E8A-4147-A177-3AD203B41FA5}">
                      <a16:colId xmlns:a16="http://schemas.microsoft.com/office/drawing/2014/main" xmlns="" val="2643198234"/>
                    </a:ext>
                  </a:extLst>
                </a:gridCol>
                <a:gridCol w="3258707">
                  <a:extLst>
                    <a:ext uri="{9D8B030D-6E8A-4147-A177-3AD203B41FA5}">
                      <a16:colId xmlns:a16="http://schemas.microsoft.com/office/drawing/2014/main" xmlns="" val="3117675251"/>
                    </a:ext>
                  </a:extLst>
                </a:gridCol>
                <a:gridCol w="3683031">
                  <a:extLst>
                    <a:ext uri="{9D8B030D-6E8A-4147-A177-3AD203B41FA5}">
                      <a16:colId xmlns:a16="http://schemas.microsoft.com/office/drawing/2014/main" xmlns="" val="258546602"/>
                    </a:ext>
                  </a:extLst>
                </a:gridCol>
              </a:tblGrid>
              <a:tr h="239174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kern="12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4-ФСС (2022)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Раздел 2 ЕФС-1 (2023)</a:t>
                      </a:r>
                      <a:endParaRPr lang="ru-RU" sz="1100" b="1" kern="120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/>
                </a:tc>
                <a:extLst>
                  <a:ext uri="{0D108BD9-81ED-4DB2-BD59-A6C34878D82A}">
                    <a16:rowId xmlns:a16="http://schemas.microsoft.com/office/drawing/2014/main" xmlns="" val="1480738003"/>
                  </a:ext>
                </a:extLst>
              </a:tr>
              <a:tr h="728426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Срок представления </a:t>
                      </a:r>
                      <a:endParaRPr lang="ru-RU" sz="900" b="1" kern="12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 anchor="ctr"/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- не позднее </a:t>
                      </a:r>
                      <a:r>
                        <a:rPr lang="ru-RU" sz="8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20-го</a:t>
                      </a: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числа месяца, следующего за отчетным кварталом (бумажный носитель);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- не позднее </a:t>
                      </a:r>
                      <a:r>
                        <a:rPr lang="ru-RU" sz="8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25-го</a:t>
                      </a: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числа месяца, следующего за отчетным периодом (электронный вид).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(пункт 1 статьи 24 Закона № 125-ФЗ)</a:t>
                      </a: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ежеквартально, не позднее </a:t>
                      </a:r>
                      <a:r>
                        <a:rPr lang="ru-RU" sz="8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25-го </a:t>
                      </a: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числа месяца, следующего за отчетным периодом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(пункт 1 статьи 24 Закона № 125-ФЗ )</a:t>
                      </a:r>
                      <a:endParaRPr lang="ru-RU" sz="800" kern="1200" dirty="0" smtClean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/>
                </a:tc>
                <a:extLst>
                  <a:ext uri="{0D108BD9-81ED-4DB2-BD59-A6C34878D82A}">
                    <a16:rowId xmlns:a16="http://schemas.microsoft.com/office/drawing/2014/main" xmlns="" val="2429226407"/>
                  </a:ext>
                </a:extLst>
              </a:tr>
              <a:tr h="1672601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Меры ответственности – штрафы</a:t>
                      </a:r>
                    </a:p>
                    <a:p>
                      <a:pPr marL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 anchor="ctr"/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за непредставление расчета - 5 % суммы СВ за 3 мес. отчетного (расчетного) периода, до 30 % указанной суммы и не менее 1000 руб. (статья 26.30 Закона № 125-ФЗ);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за несоблюдение порядка представления расчета в</a:t>
                      </a:r>
                      <a:endParaRPr lang="ru-RU" sz="800" kern="1200" baseline="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800" kern="12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форме ЭД - 200 руб. (статья 26.30 Закона № 125-ФЗ);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00" kern="12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00" kern="12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800" kern="12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- за непредставление </a:t>
                      </a:r>
                      <a:r>
                        <a:rPr lang="ru-RU" sz="8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расчета</a:t>
                      </a: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– от трехсот</a:t>
                      </a:r>
                      <a:r>
                        <a:rPr lang="ru-RU" sz="800" kern="12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до пятисот рублей наложение административного штрафа на должностных лиц (статья 15.33. п.2 КоАП РФ)</a:t>
                      </a:r>
                      <a:endParaRPr lang="ru-RU" sz="800" kern="12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за непредставление сведений - 5 % суммы СВ за 3 мес. отчетного (расчетного) периода, до 30 % указанной суммы и не менее 1000 руб. (статья 26.30 Закона № 125-ФЗ);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- с 01.01.2023 п. 2 ст. 26.30 </a:t>
                      </a:r>
                      <a:r>
                        <a:rPr lang="ru-RU" sz="8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утрачивает силу</a:t>
                      </a: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(Несоблюдение страхователем порядка представления расчета форме электронных документов – штраф 200 руб.);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за несоблюдение порядка представления расчета в форме ЭД - 1000 руб. (ст.17 Закона № 27-ФЗ)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за непредставление </a:t>
                      </a:r>
                      <a:r>
                        <a:rPr lang="ru-RU" sz="800" b="1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сведений </a:t>
                      </a:r>
                      <a:r>
                        <a:rPr lang="ru-RU" sz="800" kern="120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– от трехсот</a:t>
                      </a:r>
                      <a:r>
                        <a:rPr lang="ru-RU" sz="800" kern="12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до пятисот рублей наложение административного штрафа на должностных лиц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kern="1200" baseline="0" dirty="0" smtClean="0"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Arial" panose="020B0604020202020204" pitchFamily="34" charset="0"/>
                        </a:rPr>
                        <a:t>    (статья 15.33. п.2 КоАП РФ)</a:t>
                      </a:r>
                      <a:endParaRPr lang="ru-RU" sz="800" kern="1200" dirty="0" smtClean="0"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Arial" panose="020B0604020202020204" pitchFamily="34" charset="0"/>
                      </a:endParaRPr>
                    </a:p>
                  </a:txBody>
                  <a:tcPr marL="55721" marR="55721" marT="27861" marB="27861"/>
                </a:tc>
                <a:extLst>
                  <a:ext uri="{0D108BD9-81ED-4DB2-BD59-A6C34878D82A}">
                    <a16:rowId xmlns:a16="http://schemas.microsoft.com/office/drawing/2014/main" xmlns="" val="4178718215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76082" y="3370288"/>
            <a:ext cx="8264747" cy="1627367"/>
          </a:xfrm>
          <a:prstGeom prst="rect">
            <a:avLst/>
          </a:prstGeom>
        </p:spPr>
        <p:txBody>
          <a:bodyPr wrap="square" lIns="68565" tIns="34289" rIns="68565" bIns="34289">
            <a:spAutoFit/>
          </a:bodyPr>
          <a:lstStyle/>
          <a:p>
            <a:pPr algn="just" defTabSz="68563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Расчет по форме 4 – ФСС за 2022 год</a:t>
            </a:r>
            <a:r>
              <a:rPr lang="ru-RU" sz="11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</a:p>
          <a:p>
            <a:pPr algn="just" defTabSz="68563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Приказ ФСС от 14.03.2022 № 80 «Об утверждении формы расчета по начисленным и уплаченным страховым взносам на обязательное социальное страхование от несчастных случаев на производстве и профессиональных заболеваний (форма </a:t>
            </a:r>
            <a:br>
              <a:rPr lang="ru-RU" sz="11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4-ФСС) и порядка ее заполнения».</a:t>
            </a:r>
          </a:p>
          <a:p>
            <a:pPr algn="just" defTabSz="685630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prstClr val="black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 defTabSz="68563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Уточненные Расчеты по форме 4-ФСС за периоды (2017 - по 1 квартал 2022 года включительно)  </a:t>
            </a:r>
          </a:p>
          <a:p>
            <a:pPr algn="just" defTabSz="685630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Приказ ФСС от 26.09.2016 № 381 «Об утверждении формы расчета по начисленным и уплаченным страховым взносам на обязательное социальное страхование от несчастных случаев на производстве и профессиональных заболеваний, а также по расходам на выплату страхового обеспечения и Порядка ее заполнения».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5" y="4866247"/>
            <a:ext cx="355606" cy="2683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76" tIns="64276" rIns="64276" bIns="64276" anchor="ctr">
            <a:spAutoFit/>
          </a:bodyPr>
          <a:lstStyle/>
          <a:p>
            <a:pPr algn="ctr" defTabSz="1928264"/>
            <a:fld id="{BD5C65BA-8E01-4625-9938-9569ADAEA6C0}" type="slidenum">
              <a:rPr lang="ru-RU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pPr algn="ctr" defTabSz="1928264"/>
              <a:t>10</a:t>
            </a:fld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4671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4679" y="64043"/>
            <a:ext cx="6669360" cy="455849"/>
          </a:xfrm>
          <a:prstGeom prst="rect">
            <a:avLst/>
          </a:prstGeom>
        </p:spPr>
        <p:txBody>
          <a:bodyPr lIns="68565" tIns="34289" rIns="68565" bIns="34289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Постановления Правительства РФ «О мерах поддержки мобилизованных лиц»</a:t>
            </a:r>
          </a:p>
          <a:p>
            <a:pPr algn="ctr"/>
            <a:r>
              <a:rPr lang="ru-RU" sz="1200" b="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(от 20.10.2022 №1874 начало действия – 22.10.2022)</a:t>
            </a:r>
          </a:p>
          <a:p>
            <a:pPr algn="ctr"/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88430" y="519120"/>
            <a:ext cx="7715251" cy="2969518"/>
          </a:xfrm>
          <a:prstGeom prst="rect">
            <a:avLst/>
          </a:prstGeom>
        </p:spPr>
        <p:txBody>
          <a:bodyPr lIns="68565" tIns="34289" rIns="68565" bIns="34289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buNone/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Предусматривает поддержку граждан РФ в соответствии с Указом Президента РФ от 21.09.2022 № 647 </a:t>
            </a:r>
            <a:b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«Об объявлении частичной мобилизации в Российской Федерации»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buNone/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Категории лиц:  </a:t>
            </a:r>
          </a:p>
          <a:p>
            <a:pPr lvl="1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мобилизованные лица (ИП);</a:t>
            </a:r>
          </a:p>
          <a:p>
            <a:pPr lvl="1" algn="just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организации, в которых</a:t>
            </a:r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мобилизованное лицо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на дату его призыва </a:t>
            </a:r>
            <a:r>
              <a:rPr lang="ru-RU" sz="9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является единственным учредителем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(участником) организации и</a:t>
            </a:r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одновременно</a:t>
            </a:r>
            <a:r>
              <a:rPr lang="ru-RU" sz="9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руководителем</a:t>
            </a:r>
            <a:endParaRPr lang="ru-RU" sz="900" b="1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Меры поддержки:</a:t>
            </a:r>
          </a:p>
          <a:p>
            <a:pPr lvl="1" algn="just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продление сроков уплаты СВ по НС до 28-го числа включительно третьего месяца, следующего за месяцем окончания периода частичной мобилизации, объявленной в соответствии с Указом, или увольнения мобилизованного лица с военной службы;</a:t>
            </a:r>
          </a:p>
          <a:p>
            <a:pPr lvl="1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особенность уплаты СВ по НС с перенесенными сроками (1/6 равными частями ежемесячно);</a:t>
            </a:r>
          </a:p>
          <a:p>
            <a:pPr lvl="1" algn="just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приостановка сроков вынесения решений о проведении выездных проверок страхователей;</a:t>
            </a:r>
          </a:p>
          <a:p>
            <a:pPr lvl="1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приостановка сроков проведения назначенных выездных проверок страхователей;</a:t>
            </a:r>
          </a:p>
          <a:p>
            <a:pPr lvl="1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приостановка сроков предусмотренных для оформления результатов камеральных и выездных проверок;</a:t>
            </a:r>
          </a:p>
          <a:p>
            <a:pPr lvl="1" algn="just">
              <a:lnSpc>
                <a:spcPct val="100000"/>
              </a:lnSpc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увеличение предельных сроков направления требования об уплате СВ по НС и решения о взыскании задолженности</a:t>
            </a:r>
            <a:b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на </a:t>
            </a:r>
            <a:r>
              <a:rPr lang="ru-RU" sz="900" b="1" u="sng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6 месяцев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 применятся со дня опубликования постановления)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49463" y="3285744"/>
            <a:ext cx="6634382" cy="761747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Пример: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30.09.2022 - лицо призвано на военную службу по мобилизации.</a:t>
            </a:r>
          </a:p>
          <a:p>
            <a:pPr algn="just"/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24.02.2023 - срок окончания службы, мобилизации.</a:t>
            </a:r>
          </a:p>
          <a:p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29.05 - возникает обязанность уплаты совокупной суммы СВ по НС (за сентябрь 2022 г.- апрель 2023 г. сумма СВ по НС составила 20000 руб.). Сумма к уплате ежемесячно составит  333,33 руб.(20000 руб./</a:t>
            </a:r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6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) + ежемесячные платежи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88433" y="4616525"/>
            <a:ext cx="7715249" cy="415497"/>
          </a:xfrm>
          <a:prstGeom prst="rect">
            <a:avLst/>
          </a:prstGeom>
        </p:spPr>
        <p:txBody>
          <a:bodyPr wrap="square" lIns="68565" tIns="34289" rIns="68565" bIns="34289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Информацию о мобилизованных лицах, об организациях, в отношении которых осуществляется проведение мероприятий, предусмотренных проектом постановления, ФНС направляет в Фонд,   с 01.01.2023 - в СФР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8421" y="3987144"/>
            <a:ext cx="7715250" cy="623248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r>
              <a:rPr lang="ru-RU" sz="900" b="1" dirty="0">
                <a:solidFill>
                  <a:srgbClr val="FF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Ответственность не применяется:</a:t>
            </a:r>
          </a:p>
          <a:p>
            <a:pPr marL="128558" indent="-128558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за непредставление в установленные сроки расчета по начисленным и уплаченным страховым взносам (ст. 26.30  Закона № 125-ФЗ);</a:t>
            </a:r>
          </a:p>
          <a:p>
            <a:pPr marL="128558" indent="-128558">
              <a:buFont typeface="Wingdings" panose="05000000000000000000" pitchFamily="2" charset="2"/>
              <a:buChar char="§"/>
            </a:pP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за отказ в представлении или непредставление страховщику необходимых документов для  назначения и выплаты обеспечения по страхованию, за представление недостоверных сведений и документов (ст. 26.31 Закона № 125-ФЗ).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5" y="4866247"/>
            <a:ext cx="355606" cy="2683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76" tIns="64276" rIns="64276" bIns="64276" anchor="ctr">
            <a:spAutoFit/>
          </a:bodyPr>
          <a:lstStyle/>
          <a:p>
            <a:pPr algn="ctr" defTabSz="1928264"/>
            <a:fld id="{BD5C65BA-8E01-4625-9938-9569ADAEA6C0}" type="slidenum">
              <a:rPr lang="ru-RU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pPr algn="ctr" defTabSz="1928264"/>
              <a:t>11</a:t>
            </a:fld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723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635646"/>
            <a:ext cx="6858000" cy="2307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Спасибо за внимание!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5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10304" y="744386"/>
            <a:ext cx="6909758" cy="502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3290" tIns="31652" rIns="63290" bIns="31652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kern="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Обязательному социальному страхованию от несчастных случаев на производстве и профессиональных заболеваний подлежат</a:t>
            </a:r>
            <a:endParaRPr lang="ru-RU" sz="1400" b="1" kern="0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9" name="AutoShape 24"/>
          <p:cNvSpPr>
            <a:spLocks noChangeArrowheads="1"/>
          </p:cNvSpPr>
          <p:nvPr/>
        </p:nvSpPr>
        <p:spPr bwMode="auto">
          <a:xfrm>
            <a:off x="387511" y="1651495"/>
            <a:ext cx="1928684" cy="1225866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5" tIns="34289" rIns="68565" bIns="34289" anchor="ctr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Физические лица, выполняющие</a:t>
            </a: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работу на основании трудового договора,</a:t>
            </a: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заключенного со страхователем</a:t>
            </a:r>
            <a:endParaRPr lang="ru-RU" altLang="ru-RU" sz="1100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2449941" y="1660837"/>
            <a:ext cx="1943071" cy="1215150"/>
          </a:xfrm>
          <a:prstGeom prst="roundRect">
            <a:avLst>
              <a:gd name="adj" fmla="val 15850"/>
            </a:avLst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5" tIns="34289" rIns="68565" bIns="34289" anchor="ctr">
            <a:spAutoFit/>
          </a:bodyPr>
          <a:lstStyle/>
          <a:p>
            <a:pPr algn="ctr"/>
            <a:endParaRPr lang="ru-RU" sz="1100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Физические лица, осужденные к лишению свободы и привлекаемые к труду страхователем</a:t>
            </a:r>
          </a:p>
          <a:p>
            <a:pPr algn="ctr"/>
            <a:endParaRPr lang="ru-RU" altLang="ru-RU" sz="1100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4736591" y="1662122"/>
            <a:ext cx="4075301" cy="1225866"/>
          </a:xfrm>
          <a:prstGeom prst="roundRect">
            <a:avLst>
              <a:gd name="adj" fmla="val 16667"/>
            </a:avLst>
          </a:prstGeom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5" tIns="34289" rIns="68565" bIns="34289" anchor="ctr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Физические лица, выполняющие работу на основании гражданско-правового договора, предметом которого являются выполнение работ и (или) оказание услуг, договора авторского заказа, подлежат ОСС от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НСиПЗ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, если в соответствии с указанными договорами заказчик обязан уплачивать страховщику страховые взносы</a:t>
            </a:r>
            <a:endParaRPr lang="ru-RU" altLang="ru-RU" sz="1100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pic>
        <p:nvPicPr>
          <p:cNvPr id="13" name="Picture 21" descr="MC900433953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708" y="763312"/>
            <a:ext cx="648433" cy="6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1229266" y="1312834"/>
            <a:ext cx="5544968" cy="0"/>
          </a:xfrm>
          <a:prstGeom prst="line">
            <a:avLst/>
          </a:prstGeom>
          <a:ln w="28575">
            <a:headEnd/>
            <a:tailE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65" tIns="34289" rIns="68565" bIns="34289"/>
          <a:lstStyle/>
          <a:p>
            <a:endParaRPr lang="ru-RU" sz="120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cxnSp>
        <p:nvCxnSpPr>
          <p:cNvPr id="14" name="Прямая со стрелкой 13"/>
          <p:cNvCxnSpPr/>
          <p:nvPr/>
        </p:nvCxnSpPr>
        <p:spPr bwMode="auto">
          <a:xfrm>
            <a:off x="1229264" y="1312839"/>
            <a:ext cx="0" cy="376967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 bwMode="auto">
          <a:xfrm flipH="1">
            <a:off x="3403130" y="1312844"/>
            <a:ext cx="1" cy="387595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0"/>
          </p:cNvCxnSpPr>
          <p:nvPr/>
        </p:nvCxnSpPr>
        <p:spPr bwMode="auto">
          <a:xfrm>
            <a:off x="6774241" y="1312835"/>
            <a:ext cx="1" cy="349287"/>
          </a:xfrm>
          <a:prstGeom prst="straightConnector1">
            <a:avLst/>
          </a:prstGeom>
          <a:ln w="28575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utoShape 24"/>
          <p:cNvSpPr>
            <a:spLocks noChangeArrowheads="1"/>
          </p:cNvSpPr>
          <p:nvPr/>
        </p:nvSpPr>
        <p:spPr bwMode="auto">
          <a:xfrm>
            <a:off x="265263" y="3034466"/>
            <a:ext cx="8546620" cy="1731243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5" tIns="34289" rIns="68565" bIns="34289" anchor="ctr">
            <a:spAutoFit/>
          </a:bodyPr>
          <a:lstStyle/>
          <a:p>
            <a:pPr algn="just"/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Действие Закона № </a:t>
            </a:r>
            <a:r>
              <a:rPr lang="ru-RU" sz="1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125</a:t>
            </a: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-ФЗ распространяется как на граждан Российской Федерации, так и на иностранных граждан и лиц без гражданства, если иное не предусмотрено федеральными законами или международными договорами Российской Федерации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(пункт 2 статьи 5 Закона № 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125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-ФЗ)</a:t>
            </a:r>
          </a:p>
          <a:p>
            <a:pPr algn="just"/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algn="just"/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ОСС НС и ПЗ </a:t>
            </a:r>
            <a:r>
              <a:rPr lang="ru-RU" sz="1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помимо российских граждан, также подлежат, иностранные граждане и лица без гражданства, выполняющие работу на основании трудового договора либо соответствующего гражданско-правового договора на территории Российской Федерации</a:t>
            </a:r>
          </a:p>
          <a:p>
            <a:pPr algn="just"/>
            <a:endParaRPr lang="ru-RU" sz="1200" i="1" dirty="0">
              <a:solidFill>
                <a:srgbClr val="FF330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72596" y="53581"/>
            <a:ext cx="7247584" cy="569510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Субъекты обязательного социального страхования</a:t>
            </a:r>
          </a:p>
        </p:txBody>
      </p:sp>
      <p:sp>
        <p:nvSpPr>
          <p:cNvPr id="16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5" y="4866247"/>
            <a:ext cx="355606" cy="2683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76" tIns="64276" rIns="64276" bIns="64276" anchor="ctr">
            <a:spAutoFit/>
          </a:bodyPr>
          <a:lstStyle/>
          <a:p>
            <a:pPr algn="ctr" defTabSz="1928264"/>
            <a:fld id="{BD5C65BA-8E01-4625-9938-9569ADAEA6C0}" type="slidenum">
              <a:rPr lang="ru-RU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pPr algn="ctr" defTabSz="1928264"/>
              <a:t>2</a:t>
            </a:fld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66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728" y="2355990"/>
            <a:ext cx="8443105" cy="1920526"/>
          </a:xfr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  <a:spcAft>
                <a:spcPts val="900"/>
              </a:spcAft>
            </a:pPr>
            <a:r>
              <a:rPr lang="ru-RU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База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для начисления страховых взносов определяется как сумма выплат и иных вознаграждений, начисленных страхователями в пользу застрахованных, за исключением </a:t>
            </a:r>
            <a:r>
              <a:rPr lang="ru-RU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сумм, не подлежащих обложению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страховыми взносами, указанных в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статье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20.2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Закона №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125-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ФЗ 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(пункт 2 статьи 20.1 Закона №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125</a:t>
            </a: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-ФЗ).</a:t>
            </a:r>
            <a:b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Перечень </a:t>
            </a:r>
            <a:r>
              <a:rPr lang="ru-RU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не подлежащих обложению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страховыми взносами выплат физическим лицам, приведенный в статье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20.2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Закона №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125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-ФЗ, </a:t>
            </a:r>
            <a:r>
              <a:rPr lang="ru-RU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является </a:t>
            </a:r>
            <a:r>
              <a:rPr lang="ru-RU" sz="12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исчерпывающим</a:t>
            </a:r>
            <a:r>
              <a:rPr lang="ru-RU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sz="11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/>
            </a:r>
            <a:b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 расчете базы для начисления страховых взносов учитываются выплаты и иные вознаграждения в натуральной форме в виде товаров (работ, услуг) в соответствии с порядком установленным пунктом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3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статьи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20.1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Закона №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125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-ФЗ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728" y="727667"/>
            <a:ext cx="8443105" cy="75641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63290" tIns="31652" rIns="63290" bIns="31652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just"/>
            <a:r>
              <a:rPr lang="ru-RU" sz="11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Объектом</a:t>
            </a:r>
            <a:r>
              <a:rPr lang="ru-RU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ru-RU" sz="11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обложения страховыми взносами </a:t>
            </a:r>
            <a:r>
              <a:rPr lang="ru-RU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на обязательное социальное страхования от несчастных случаев на производстве и профессиональных заболеваний </a:t>
            </a:r>
            <a:r>
              <a:rPr lang="ru-RU" sz="11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признаются</a:t>
            </a:r>
            <a:r>
              <a:rPr lang="ru-RU" sz="11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выплаты и иные вознаграждения, выплачиваемые страхователями в пользу застрахованных в рамках трудовых отношений, а также гражданско-правовых договоров, если в соответствии с гражданско-правовым договором страхователь обязан уплачивать страховщику страховые взносы </a:t>
            </a: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(пункт 1 статьи 20.1 Закона № 125-ФЗ)</a:t>
            </a:r>
            <a:endParaRPr lang="ru-RU" sz="1100" b="1" kern="0" dirty="0">
              <a:solidFill>
                <a:schemeClr val="tx1">
                  <a:lumMod val="75000"/>
                  <a:lumOff val="25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381728" y="1728328"/>
            <a:ext cx="8443105" cy="68955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5" tIns="34289" rIns="68565" bIns="34289" anchor="ctr">
            <a:spAutoFit/>
          </a:bodyPr>
          <a:lstStyle/>
          <a:p>
            <a:r>
              <a:rPr lang="ru-RU" sz="1200" u="sng" kern="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Если в гражданско-правовом договоре, заключенном страхователем с физическим лицом, не определена обязанность по уплате страховых взносов, то вознаграждение, выплачиваемое физическому лицу по данному договору, не облагается страховыми взносами.</a:t>
            </a:r>
            <a:endParaRPr lang="ru-RU" sz="1200" i="1" u="sng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381728" y="4316800"/>
            <a:ext cx="8443105" cy="48523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68565" tIns="34289" rIns="68565" bIns="34289" anchor="ctr">
            <a:spAutoFit/>
          </a:bodyPr>
          <a:lstStyle/>
          <a:p>
            <a:pPr algn="just"/>
            <a:r>
              <a:rPr lang="ru-RU" sz="1200" b="1" kern="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Предельная величина базы</a:t>
            </a:r>
            <a:r>
              <a:rPr lang="ru-RU" sz="1200" kern="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для начисления страховых взносов на обязательное социальное страхование от несчастных случаев на производстве и профессиональных заболеваний законодательством Российской Федерации </a:t>
            </a:r>
            <a:r>
              <a:rPr lang="ru-RU" sz="1200" b="1" u="sng" kern="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не установлена</a:t>
            </a:r>
            <a:r>
              <a:rPr lang="ru-RU" sz="1200" kern="0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..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8715" y="176214"/>
            <a:ext cx="7839650" cy="383693"/>
          </a:xfrm>
          <a:prstGeom prst="rect">
            <a:avLst/>
          </a:prstGeom>
        </p:spPr>
        <p:txBody>
          <a:bodyPr vert="horz" lIns="68565" tIns="34289" rIns="68565" bIns="34289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Объект обложения страховыми взносами, база для начисления страховых взносов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5" y="4866247"/>
            <a:ext cx="355606" cy="2683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76" tIns="64276" rIns="64276" bIns="64276" anchor="ctr">
            <a:spAutoFit/>
          </a:bodyPr>
          <a:lstStyle/>
          <a:p>
            <a:pPr algn="ctr" defTabSz="1928264"/>
            <a:fld id="{BD5C65BA-8E01-4625-9938-9569ADAEA6C0}" type="slidenum">
              <a:rPr lang="ru-RU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pPr algn="ctr" defTabSz="1928264"/>
              <a:t>3</a:t>
            </a:fld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477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1" y="1188030"/>
            <a:ext cx="8529800" cy="3277817"/>
          </a:xfr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100" b="1" i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Страховой взнос </a:t>
            </a:r>
            <a:r>
              <a:rPr lang="ru-RU" sz="11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- обязательный платеж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 обязательному социальному страхованию от несчастных случаев на производстве и профессиональных заболеваний, который страхователь обязан внести страховщику, </a:t>
            </a:r>
            <a:r>
              <a:rPr lang="ru-RU" sz="1100" b="1" i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рассчитанный исходя из страхового тарифа</a:t>
            </a:r>
            <a:r>
              <a:rPr lang="ru-RU" sz="11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,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скидки (надбавки) к страховому тарифу.</a:t>
            </a:r>
            <a:b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 	</a:t>
            </a:r>
            <a:b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Страховые взносы уплачиваются страхователем в порядке и по тарифам, дифференцированным по классам профессионального риска установлены </a:t>
            </a:r>
            <a:r>
              <a:rPr lang="ru-RU" sz="11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Федеральным законом от 22.12.2005 № 179-ФЗ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«О страховых тарифах на обязательное социальное страхование от несчастных случаев на производстве и профессиональных заболеваний на 2006 год» статья 1 </a:t>
            </a:r>
            <a:r>
              <a:rPr lang="ru-RU" sz="11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Федерального закона от 19.12.2022 № 517-ФЗ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«О страховых тарифах на обязательное социальное страхование от несчастных случаев на производстве и профессиональных заболеваний на 2023 год и на плановый период 2024 и 2025 годов».	</a:t>
            </a:r>
            <a:b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	</a:t>
            </a:r>
            <a:b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Страховые тарифы зависят от уровня производственного травматизма,  профессиональной заболеваемости и расходов на обеспечение по страхованию .</a:t>
            </a:r>
            <a:b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	</a:t>
            </a:r>
            <a:b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Страхователь </a:t>
            </a:r>
            <a:r>
              <a:rPr lang="ru-RU" sz="1100" b="1" i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уплачивает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страховые взносы </a:t>
            </a:r>
            <a:r>
              <a:rPr lang="ru-RU" sz="1100" b="1" i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ежемесячно в срок не позднее </a:t>
            </a:r>
            <a:r>
              <a:rPr lang="ru-RU" sz="1600" b="1" i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15-</a:t>
            </a:r>
            <a:r>
              <a:rPr lang="ru-RU" sz="1200" b="1" i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го</a:t>
            </a:r>
            <a:r>
              <a:rPr lang="ru-RU" sz="1100" b="1" i="1" u="sng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числа календарного месяца</a:t>
            </a:r>
            <a:r>
              <a:rPr lang="ru-RU" sz="11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,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следующего за календарным месяцем, за который начисляются страховые взносы. Если указанный срок уплаты приходится на день, признаваемый в соответствии с законодательством Российской Федерации выходным или нерабочим праздничным днем, днем окончания срока считается ближайший следующий за ним рабочий день </a:t>
            </a:r>
            <a:b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1100" b="1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(пункт 4 статьи 22 Закона № 125-ФЗ)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12254" y="93843"/>
            <a:ext cx="7712015" cy="734303"/>
          </a:xfrm>
          <a:prstGeom prst="rect">
            <a:avLst/>
          </a:prstGeom>
        </p:spPr>
        <p:txBody>
          <a:bodyPr vert="horz" lIns="68565" tIns="34289" rIns="68565" bIns="34289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Тарифы страховых взносов, 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сроки уплаты страховых взносов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5" y="4866247"/>
            <a:ext cx="355606" cy="2683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76" tIns="64276" rIns="64276" bIns="64276" anchor="ctr">
            <a:spAutoFit/>
          </a:bodyPr>
          <a:lstStyle/>
          <a:p>
            <a:pPr algn="ctr" defTabSz="1928264"/>
            <a:fld id="{BD5C65BA-8E01-4625-9938-9569ADAEA6C0}" type="slidenum">
              <a:rPr lang="ru-RU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pPr algn="ctr" defTabSz="1928264"/>
              <a:t>4</a:t>
            </a:fld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753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6731" y="78995"/>
            <a:ext cx="7938458" cy="235449"/>
          </a:xfrm>
          <a:prstGeom prst="rect">
            <a:avLst/>
          </a:prstGeom>
        </p:spPr>
        <p:txBody>
          <a:bodyPr wrap="square" lIns="68565" tIns="34289" rIns="68565" bIns="34289">
            <a:spAutoFit/>
          </a:bodyPr>
          <a:lstStyle/>
          <a:p>
            <a:pPr algn="ctr" defTabSz="538325">
              <a:lnSpc>
                <a:spcPct val="90000"/>
              </a:lnSpc>
              <a:defRPr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УСТАНОВЛЕНИЕ СТРАХОВЫХ ТАРИФОВ НА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НСиПЗ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386" y="391739"/>
            <a:ext cx="8321788" cy="1228541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indent="250865" algn="just" defTabSz="514229">
              <a:spcAft>
                <a:spcPts val="450"/>
              </a:spcAft>
            </a:pP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   </a:t>
            </a:r>
            <a:r>
              <a:rPr lang="x-none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Страховые тарифы на </a:t>
            </a:r>
            <a:r>
              <a:rPr lang="ru-RU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ОСС от НС и ПЗ</a:t>
            </a:r>
            <a:r>
              <a:rPr lang="x-none" sz="11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устанавливаются страхователям в соответствии с классом профессионального риска, к которому относится основной вид экономической деятельности страхователя</a:t>
            </a:r>
            <a:endParaRPr lang="ru-RU" sz="11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marL="128558" indent="-128558" algn="just" defTabSz="514229">
              <a:spcAft>
                <a:spcPts val="450"/>
              </a:spcAft>
              <a:buFontTx/>
              <a:buChar char="-"/>
            </a:pPr>
            <a:r>
              <a:rPr lang="x-none" sz="9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Порядок отнесения видов экономической деятельности к классу профессионального риска определяется Правилами отнесения видов экономической деятельности к классу профессионального риска, утвержденными постановлением Правительства Российской Федерации</a:t>
            </a:r>
            <a:r>
              <a:rPr lang="ru-RU" sz="9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r>
              <a:rPr lang="x-none" sz="9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от 01.12.2005 № 713</a:t>
            </a:r>
            <a:endParaRPr lang="ru-RU" sz="900" i="1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marL="128558" indent="-128558" algn="just" defTabSz="514229">
              <a:spcAft>
                <a:spcPts val="450"/>
              </a:spcAft>
              <a:buFontTx/>
              <a:buChar char="-"/>
            </a:pPr>
            <a:r>
              <a:rPr lang="ru-RU" sz="9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Приказ </a:t>
            </a:r>
            <a:r>
              <a:rPr lang="ru-RU" sz="900" i="1" dirty="0" err="1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Минздравсоцразвития</a:t>
            </a:r>
            <a:r>
              <a:rPr lang="ru-RU" sz="900" i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РФ от 31.01.2006 № 55 «Об утверждении Порядка подтверждения основного вида экономической деятельности страхователя по обязательному социальному страхованию от несчастных случаев на производстве и профессиональных заболеваний - юридического лица, а также видов экономической деятельности подразделений страхователя, являющихся самостоятельными классификационными единицами»</a:t>
            </a: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1184717" y="1753121"/>
            <a:ext cx="6802796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5" tIns="34289" rIns="68565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229">
              <a:lnSpc>
                <a:spcPts val="1013"/>
              </a:lnSpc>
              <a:buSzPct val="150000"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Подтверждение основного вида экономической деятельности страхователя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22833" y="2107158"/>
            <a:ext cx="7923790" cy="2558135"/>
            <a:chOff x="1806713" y="1071546"/>
            <a:chExt cx="8575567" cy="4948161"/>
          </a:xfrm>
        </p:grpSpPr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3738546" y="1071546"/>
              <a:ext cx="4714908" cy="75508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997949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514229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Страхователь (юридическое лицо)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024313" y="1857375"/>
              <a:ext cx="500062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229">
                <a:defRPr/>
              </a:pPr>
              <a:endParaRPr lang="ru-RU" sz="80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7524751" y="1857375"/>
              <a:ext cx="500063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229">
                <a:defRPr/>
              </a:pPr>
              <a:endParaRPr lang="ru-RU" sz="80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11" name="AutoShape 13"/>
            <p:cNvSpPr>
              <a:spLocks noChangeArrowheads="1"/>
            </p:cNvSpPr>
            <p:nvPr/>
          </p:nvSpPr>
          <p:spPr bwMode="auto">
            <a:xfrm>
              <a:off x="1806713" y="2214554"/>
              <a:ext cx="4074974" cy="107606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997949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514229">
                <a:defRPr/>
              </a:pPr>
              <a:endPara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1806713" y="2235161"/>
              <a:ext cx="4074974" cy="97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14229">
                <a:lnSpc>
                  <a:spcPts val="844"/>
                </a:lnSpc>
              </a:pPr>
              <a:r>
                <a:rPr lang="ru-RU" altLang="ru-RU" sz="8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КОММЕРЧЕСКАЯ ОРГАНИЗАЦИЯ</a:t>
              </a:r>
            </a:p>
            <a:p>
              <a:pPr algn="ctr" defTabSz="514229">
                <a:lnSpc>
                  <a:spcPts val="844"/>
                </a:lnSpc>
              </a:pPr>
              <a:r>
                <a:rPr lang="ru-RU" altLang="ru-RU" sz="8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основной вид экономической деятельности, определяется по итогам предыдущего года по</a:t>
              </a:r>
              <a:r>
                <a:rPr lang="ru-RU" altLang="ru-RU" sz="800" b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 </a:t>
              </a:r>
              <a:r>
                <a:rPr lang="ru-RU" altLang="ru-RU" sz="8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наибольшему удельному весу </a:t>
              </a:r>
            </a:p>
            <a:p>
              <a:pPr algn="ctr" defTabSz="514229">
                <a:lnSpc>
                  <a:spcPts val="844"/>
                </a:lnSpc>
              </a:pPr>
              <a:r>
                <a:rPr lang="ru-RU" altLang="ru-RU" sz="8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в общем объеме выпущенной продукции</a:t>
              </a:r>
              <a:endParaRPr lang="ru-RU" altLang="ru-RU" sz="8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6453190" y="2214554"/>
              <a:ext cx="3929090" cy="11430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997949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514229">
                <a:defRPr/>
              </a:pPr>
              <a:endParaRPr lang="ru-RU" sz="800" b="1" dirty="0">
                <a:solidFill>
                  <a:prstClr val="black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6524626" y="2285998"/>
              <a:ext cx="3857626" cy="97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14229">
                <a:lnSpc>
                  <a:spcPts val="844"/>
                </a:lnSpc>
              </a:pPr>
              <a:r>
                <a:rPr lang="ru-RU" altLang="ru-RU" sz="8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НЕКОММЕРЧЕСКАЯ ОРГАНИЗАЦИЯ</a:t>
              </a:r>
            </a:p>
            <a:p>
              <a:pPr algn="ctr" defTabSz="514229">
                <a:lnSpc>
                  <a:spcPts val="844"/>
                </a:lnSpc>
              </a:pPr>
              <a:r>
                <a:rPr lang="ru-RU" altLang="ru-RU" sz="8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основной вид экономической деятельности,</a:t>
              </a:r>
            </a:p>
            <a:p>
              <a:pPr algn="ctr" defTabSz="514229">
                <a:lnSpc>
                  <a:spcPts val="844"/>
                </a:lnSpc>
              </a:pPr>
              <a:r>
                <a:rPr lang="ru-RU" altLang="ru-RU" sz="8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определяется по итогам предыдущего года, в котором было</a:t>
              </a:r>
              <a:r>
                <a:rPr lang="ru-RU" altLang="ru-RU" sz="800" b="1" dirty="0">
                  <a:solidFill>
                    <a:prstClr val="black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 </a:t>
              </a:r>
              <a:r>
                <a:rPr lang="ru-RU" altLang="ru-RU" sz="8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занято наибольшее количество работников.</a:t>
              </a:r>
              <a:endParaRPr lang="ru-RU" altLang="ru-RU" sz="800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15" name="TextBox 21"/>
            <p:cNvSpPr txBox="1">
              <a:spLocks noChangeArrowheads="1"/>
            </p:cNvSpPr>
            <p:nvPr/>
          </p:nvSpPr>
          <p:spPr bwMode="auto">
            <a:xfrm>
              <a:off x="3530285" y="3255554"/>
              <a:ext cx="4957931" cy="972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514229"/>
              <a:r>
                <a:rPr lang="ru-RU" altLang="ru-RU" sz="12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до 15 апреля</a:t>
              </a:r>
            </a:p>
            <a:p>
              <a:pPr algn="ctr" defTabSz="514229">
                <a:lnSpc>
                  <a:spcPts val="844"/>
                </a:lnSpc>
              </a:pPr>
              <a:r>
                <a:rPr lang="ru-RU" altLang="ru-RU" sz="800" b="1" dirty="0">
                  <a:solidFill>
                    <a:srgbClr val="00206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(на бумажном носителе или в электронном виде) предоставляет</a:t>
              </a:r>
            </a:p>
            <a:p>
              <a:pPr algn="ctr" defTabSz="514229"/>
              <a:endParaRPr lang="ru-RU" altLang="ru-RU" sz="8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grpSp>
          <p:nvGrpSpPr>
            <p:cNvPr id="16" name="Группа 31"/>
            <p:cNvGrpSpPr>
              <a:grpSpLocks/>
            </p:cNvGrpSpPr>
            <p:nvPr/>
          </p:nvGrpSpPr>
          <p:grpSpPr bwMode="auto">
            <a:xfrm>
              <a:off x="2156132" y="4192587"/>
              <a:ext cx="8215313" cy="857250"/>
              <a:chOff x="703541" y="4906972"/>
              <a:chExt cx="8215370" cy="857256"/>
            </a:xfrm>
          </p:grpSpPr>
          <p:sp>
            <p:nvSpPr>
              <p:cNvPr id="17" name="Прямоугольник 16"/>
              <p:cNvSpPr/>
              <p:nvPr/>
            </p:nvSpPr>
            <p:spPr>
              <a:xfrm>
                <a:off x="703541" y="4906972"/>
                <a:ext cx="8215370" cy="8572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514229">
                  <a:defRPr/>
                </a:pPr>
                <a:endParaRPr lang="ru-RU" sz="800">
                  <a:solidFill>
                    <a:prstClr val="white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endParaRPr>
              </a:p>
            </p:txBody>
          </p:sp>
          <p:sp>
            <p:nvSpPr>
              <p:cNvPr id="18" name="AutoShape 11"/>
              <p:cNvSpPr>
                <a:spLocks noChangeArrowheads="1"/>
              </p:cNvSpPr>
              <p:nvPr/>
            </p:nvSpPr>
            <p:spPr bwMode="auto">
              <a:xfrm>
                <a:off x="829088" y="5035050"/>
                <a:ext cx="2342248" cy="576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rnd">
                <a:solidFill>
                  <a:schemeClr val="accent6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chemeClr val="bg2">
                    <a:gamma/>
                    <a:shade val="60000"/>
                    <a:invGamma/>
                  </a:schemeClr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514229">
                  <a:lnSpc>
                    <a:spcPts val="506"/>
                  </a:lnSpc>
                  <a:defRPr/>
                </a:pPr>
                <a:r>
                  <a:rPr lang="ru-RU" sz="800" b="1" dirty="0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anose="020B0604020202020204" pitchFamily="34" charset="0"/>
                  </a:rPr>
                  <a:t>Заявление</a:t>
                </a:r>
              </a:p>
            </p:txBody>
          </p:sp>
          <p:sp>
            <p:nvSpPr>
              <p:cNvPr id="19" name="AutoShape 11"/>
              <p:cNvSpPr>
                <a:spLocks noChangeArrowheads="1"/>
              </p:cNvSpPr>
              <p:nvPr/>
            </p:nvSpPr>
            <p:spPr bwMode="auto">
              <a:xfrm>
                <a:off x="3428990" y="5041617"/>
                <a:ext cx="2500330" cy="576000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rnd">
                <a:solidFill>
                  <a:schemeClr val="accent6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chemeClr val="bg2">
                    <a:gamma/>
                    <a:shade val="60000"/>
                    <a:invGamma/>
                  </a:schemeClr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514229">
                  <a:lnSpc>
                    <a:spcPts val="788"/>
                  </a:lnSpc>
                  <a:defRPr/>
                </a:pPr>
                <a:r>
                  <a:rPr lang="ru-RU" sz="800" b="1" dirty="0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anose="020B0604020202020204" pitchFamily="34" charset="0"/>
                  </a:rPr>
                  <a:t>Справка-подтверждение основного вида экономической деятельности</a:t>
                </a:r>
              </a:p>
            </p:txBody>
          </p:sp>
          <p:sp>
            <p:nvSpPr>
              <p:cNvPr id="20" name="AutoShape 11"/>
              <p:cNvSpPr>
                <a:spLocks noChangeArrowheads="1"/>
              </p:cNvSpPr>
              <p:nvPr/>
            </p:nvSpPr>
            <p:spPr bwMode="auto">
              <a:xfrm>
                <a:off x="6207588" y="5035050"/>
                <a:ext cx="2342248" cy="59513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 cap="rnd">
                <a:solidFill>
                  <a:schemeClr val="accent6">
                    <a:lumMod val="20000"/>
                    <a:lumOff val="80000"/>
                  </a:schemeClr>
                </a:solidFill>
                <a:prstDash val="sysDot"/>
                <a:round/>
                <a:headEnd/>
                <a:tailEnd/>
              </a:ln>
              <a:effectLst>
                <a:prstShdw prst="shdw17" dist="17961" dir="2700000">
                  <a:schemeClr val="bg2">
                    <a:gamma/>
                    <a:shade val="60000"/>
                    <a:invGamma/>
                  </a:schemeClr>
                </a:prst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defTabSz="514229">
                  <a:lnSpc>
                    <a:spcPts val="731"/>
                  </a:lnSpc>
                  <a:defRPr/>
                </a:pPr>
                <a:r>
                  <a:rPr lang="ru-RU" sz="800" b="1" dirty="0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anose="020B0604020202020204" pitchFamily="34" charset="0"/>
                  </a:rPr>
                  <a:t>Копия пояснительной записки к бухгалтерскому балансу за предыдущий год </a:t>
                </a:r>
                <a:r>
                  <a:rPr lang="ru-RU" sz="800" i="1" dirty="0">
                    <a:solidFill>
                      <a:prstClr val="black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Arial" panose="020B0604020202020204" pitchFamily="34" charset="0"/>
                  </a:rPr>
                  <a:t>(кроме СМП)</a:t>
                </a:r>
              </a:p>
            </p:txBody>
          </p:sp>
        </p:grpSp>
        <p:sp>
          <p:nvSpPr>
            <p:cNvPr id="21" name="Стрелка вниз 20"/>
            <p:cNvSpPr/>
            <p:nvPr/>
          </p:nvSpPr>
          <p:spPr>
            <a:xfrm>
              <a:off x="5887634" y="5063204"/>
              <a:ext cx="500062" cy="2857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514229">
                <a:defRPr/>
              </a:pPr>
              <a:endParaRPr lang="ru-RU" sz="800">
                <a:solidFill>
                  <a:prstClr val="white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endParaRPr>
            </a:p>
          </p:txBody>
        </p:sp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3500374" y="5399317"/>
              <a:ext cx="5357850" cy="62039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 cap="rnd">
              <a:solidFill>
                <a:schemeClr val="tx1"/>
              </a:solidFill>
              <a:prstDash val="sysDot"/>
              <a:round/>
              <a:headEnd/>
              <a:tailEnd/>
            </a:ln>
            <a:effectLst>
              <a:prstShdw prst="shdw17" dist="17961" dir="2700000">
                <a:srgbClr val="997949"/>
              </a:prst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/>
            <a:p>
              <a:pPr algn="ctr" defTabSz="514229">
                <a:buFont typeface="Wingdings" pitchFamily="2" charset="2"/>
                <a:buChar char="ü"/>
                <a:defRPr/>
              </a:pPr>
              <a:r>
                <a:rPr lang="ru-RU" sz="8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Определение класса профессионального риска ОВЭД</a:t>
              </a:r>
            </a:p>
            <a:p>
              <a:pPr algn="ctr" defTabSz="514229">
                <a:buFont typeface="Wingdings" pitchFamily="2" charset="2"/>
                <a:buChar char="ü"/>
                <a:defRPr/>
              </a:pPr>
              <a:r>
                <a:rPr lang="ru-RU" sz="800" b="1" dirty="0">
                  <a:solidFill>
                    <a:srgbClr val="C00000"/>
                  </a:solidFill>
                  <a:latin typeface="PT Astra Serif" panose="020A0603040505020204" pitchFamily="18" charset="-52"/>
                  <a:ea typeface="PT Astra Serif" panose="020A0603040505020204" pitchFamily="18" charset="-52"/>
                  <a:cs typeface="Arial" panose="020B0604020202020204" pitchFamily="34" charset="0"/>
                </a:rPr>
                <a:t>Размер страхового тарифа</a:t>
              </a:r>
            </a:p>
          </p:txBody>
        </p:sp>
      </p:grpSp>
      <p:sp>
        <p:nvSpPr>
          <p:cNvPr id="26" name="Левая фигурная скобка 25"/>
          <p:cNvSpPr/>
          <p:nvPr/>
        </p:nvSpPr>
        <p:spPr>
          <a:xfrm rot="16200000">
            <a:off x="4422196" y="1974224"/>
            <a:ext cx="172304" cy="3163207"/>
          </a:xfrm>
          <a:prstGeom prst="leftBrace">
            <a:avLst>
              <a:gd name="adj1" fmla="val 35249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68565" tIns="34289" rIns="68565" bIns="34289" anchor="ctr"/>
          <a:lstStyle/>
          <a:p>
            <a:pPr algn="ctr" defTabSz="514229">
              <a:defRPr/>
            </a:pPr>
            <a:endParaRPr lang="ru-RU" sz="10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1615" y="4665284"/>
            <a:ext cx="8495567" cy="415497"/>
          </a:xfrm>
          <a:prstGeom prst="rect">
            <a:avLst/>
          </a:prstGeom>
          <a:noFill/>
        </p:spPr>
        <p:txBody>
          <a:bodyPr wrap="square" lIns="68565" tIns="34289" rIns="68565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229"/>
            <a:r>
              <a:rPr lang="ru-RU" alt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ТОФ </a:t>
            </a:r>
            <a:r>
              <a:rPr lang="ru-RU" altLang="ru-RU" sz="11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</a:t>
            </a:r>
            <a:r>
              <a:rPr lang="ru-RU" altLang="ru-RU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 </a:t>
            </a:r>
            <a:r>
              <a:rPr lang="ru-RU" altLang="ru-RU" sz="1100" b="1" dirty="0">
                <a:solidFill>
                  <a:srgbClr val="C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2-х недельный  срок  </a:t>
            </a:r>
            <a:r>
              <a:rPr lang="ru-RU" altLang="ru-RU" sz="11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выдается уведомление об установленном  страхователю  размера  страховых  взносов с  начала текущего  года </a:t>
            </a:r>
            <a:endParaRPr lang="ru-RU" altLang="ru-RU" sz="11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2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5" y="4866247"/>
            <a:ext cx="355606" cy="2683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76" tIns="64276" rIns="64276" bIns="64276" anchor="ctr">
            <a:spAutoFit/>
          </a:bodyPr>
          <a:lstStyle/>
          <a:p>
            <a:pPr algn="ctr" defTabSz="1928264"/>
            <a:fld id="{BD5C65BA-8E01-4625-9938-9569ADAEA6C0}" type="slidenum">
              <a:rPr lang="ru-RU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pPr algn="ctr" defTabSz="1928264"/>
              <a:t>5</a:t>
            </a:fld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3436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242852" y="632255"/>
            <a:ext cx="5661872" cy="536850"/>
          </a:xfrm>
          <a:prstGeom prst="rect">
            <a:avLst/>
          </a:prstGeom>
        </p:spPr>
        <p:txBody>
          <a:bodyPr lIns="68565" tIns="34289" rIns="68565" bIns="34289" rtlCol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altLang="ru-RU" sz="800" b="1" dirty="0">
                <a:solidFill>
                  <a:srgbClr val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 </a:t>
            </a:r>
            <a:endParaRPr lang="ru-RU" altLang="ru-RU" sz="8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-4853"/>
            <a:ext cx="9073008" cy="334706"/>
          </a:xfrm>
          <a:prstGeom prst="rect">
            <a:avLst/>
          </a:prstGeom>
          <a:noFill/>
        </p:spPr>
        <p:txBody>
          <a:bodyPr wrap="square" lIns="68565" tIns="34289" rIns="68565" bIns="34289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Особенности заполнения подраздела 2.1.1 подраздела 2.1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ЕФС-1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(Порядок заполнения)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134274" y="318841"/>
            <a:ext cx="4690587" cy="2592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Заполняется страхователями: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529" y="742233"/>
            <a:ext cx="1555611" cy="135818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у которых структурные подразделения были выделены в самостоятельные классификационные единицы (СКЕ) 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(в поле «СКЕ» проставляется отметка)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59677" y="741374"/>
            <a:ext cx="2306173" cy="13664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государственными (муниципальными) учреждениями, часть деятельности которых финансируется из бюджетов всех уровней и приравненных к ним источников (частичное финансирование) 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(в поле «Частичное финансирование» проставляется отметка)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83370" y="756308"/>
            <a:ext cx="4244972" cy="143704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endParaRPr lang="ru-RU" sz="1100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algn="ctr"/>
            <a:r>
              <a:rPr lang="ru-RU" sz="9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индивидуальными предпринимателями, заключившими трудовой договор с работником и (или) страхователями - физическими лицами, обязанными уплачивать страховые взносы в связи с заключением гражданско-правового договора, предметом которого являются выполнение работ и (или) оказание услуг, договора авторского заказа, состоящими на регистрационном учете в Фонде по нескольким основаниям по обязательному социальному страхованию от несчастных случаев на производстве и профессиональных заболеваний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(в поле «Страхователь, исчисляющий страховые взносы по нескольким основаниям» проставляется отметка)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  <a:endParaRPr lang="ru-RU" sz="900" i="1" dirty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926413" y="2187892"/>
            <a:ext cx="3639428" cy="7558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Одновременное заполнение </a:t>
            </a:r>
            <a:r>
              <a:rPr lang="ru-RU" sz="9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отметками полей «СКЕ», и «Частичное финансирование» и «Страхователь, исчисляющий страховые взносы по нескольким основаниям»</a:t>
            </a:r>
            <a:r>
              <a:rPr lang="ru-RU" sz="9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не допускается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99554" y="2118745"/>
            <a:ext cx="204566" cy="558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73051" y="604853"/>
            <a:ext cx="385906" cy="136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1.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79936" y="607825"/>
            <a:ext cx="385906" cy="1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2.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436077" y="586587"/>
            <a:ext cx="401465" cy="1914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3.</a:t>
            </a:r>
            <a:endParaRPr lang="ru-RU" sz="1100" dirty="0"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0476" y="2962094"/>
            <a:ext cx="8178047" cy="1731243"/>
          </a:xfrm>
          <a:prstGeom prst="rect">
            <a:avLst/>
          </a:prstGeom>
        </p:spPr>
        <p:txBody>
          <a:bodyPr wrap="square" lIns="68565" tIns="34289" rIns="68565" bIns="34289">
            <a:spAutoFit/>
          </a:bodyPr>
          <a:lstStyle/>
          <a:p>
            <a:pPr marL="214263" indent="-214263" algn="just">
              <a:buFont typeface="Wingdings" panose="05000000000000000000" pitchFamily="2" charset="2"/>
              <a:buChar char="ü"/>
            </a:pP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Для страхователей в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строке «Основной ВЭД» указываются данные, относящиеся к той части производства (деятельности), которая осуществляется в соответствии с основным ВЭД страхователя и не выделена в СКЕ.</a:t>
            </a:r>
          </a:p>
          <a:p>
            <a:pPr marL="214263" indent="-214263" algn="just">
              <a:buFont typeface="Wingdings" panose="05000000000000000000" pitchFamily="2" charset="2"/>
              <a:buChar char="ü"/>
            </a:pP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marL="214263" indent="-214263" algn="just">
              <a:buFont typeface="Wingdings" panose="05000000000000000000" pitchFamily="2" charset="2"/>
              <a:buChar char="ü"/>
            </a:pP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Для страхователей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строка «Основной ВЭД» заполняется по каждому виду финансирования </a:t>
            </a:r>
          </a:p>
          <a:p>
            <a:pPr algn="just"/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(финансирование за счет бюджетных средств и коммерческой деятельности) путем добавления строк</a:t>
            </a:r>
          </a:p>
          <a:p>
            <a:pPr algn="just"/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  <a:cs typeface="Arial" panose="020B0604020202020204" pitchFamily="34" charset="0"/>
            </a:endParaRPr>
          </a:p>
          <a:p>
            <a:pPr marL="214263" indent="-214263" algn="just">
              <a:buFont typeface="Wingdings" panose="05000000000000000000" pitchFamily="2" charset="2"/>
              <a:buChar char="ü"/>
            </a:pPr>
            <a:r>
              <a:rPr lang="ru-RU" sz="1200" b="1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Для страхователей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  <a:cs typeface="Arial" panose="020B0604020202020204" pitchFamily="34" charset="0"/>
              </a:rPr>
              <a:t> строка «Основной ВЭД» заполняется по каждому основному ВЭД, для целей осуществления которой используется труд лиц, подлежащих обязательному социальному страхованию от несчастных случаев на производстве и профессиональных заболеваний, путем добавления строк</a:t>
            </a: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748465" y="4866247"/>
            <a:ext cx="355606" cy="268337"/>
          </a:xfrm>
          <a:prstGeom prst="rect">
            <a:avLst/>
          </a:prstGeom>
          <a:noFill/>
          <a:ln w="12700" cap="flat" cmpd="sng">
            <a:noFill/>
            <a:prstDash val="solid"/>
            <a:miter lim="400000"/>
            <a:headEnd type="none" w="med" len="med"/>
            <a:tailEnd type="triangle" w="med" len="med"/>
          </a:ln>
          <a:effectLst/>
        </p:spPr>
        <p:txBody>
          <a:bodyPr wrap="square" lIns="64276" tIns="64276" rIns="64276" bIns="64276" anchor="ctr">
            <a:spAutoFit/>
          </a:bodyPr>
          <a:lstStyle/>
          <a:p>
            <a:pPr algn="ctr" defTabSz="1928264"/>
            <a:fld id="{BD5C65BA-8E01-4625-9938-9569ADAEA6C0}" type="slidenum">
              <a:rPr lang="ru-RU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pPr algn="ctr" defTabSz="1928264"/>
              <a:t>6</a:t>
            </a:fld>
            <a:endParaRPr lang="ru-RU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19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068" y="79410"/>
            <a:ext cx="7478830" cy="4898987"/>
          </a:xfrm>
          <a:prstGeom prst="rect">
            <a:avLst/>
          </a:prstGeom>
        </p:spPr>
      </p:pic>
      <p:pic>
        <p:nvPicPr>
          <p:cNvPr id="7" name="Picture 11" descr="D:\MyDOC\Logo 2010122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3" y="186630"/>
            <a:ext cx="622281" cy="5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5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:\MyDOC\Logo 201012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4" y="251600"/>
            <a:ext cx="622281" cy="5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3"/>
          <a:srcRect l="13357" t="8881" r="14104" b="7130"/>
          <a:stretch/>
        </p:blipFill>
        <p:spPr bwMode="auto">
          <a:xfrm>
            <a:off x="1378819" y="0"/>
            <a:ext cx="7533398" cy="4945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0889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D:\MyDOC\Logo 2010122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44" y="251600"/>
            <a:ext cx="622281" cy="5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7828" t="21427" r="17379" b="15630"/>
          <a:stretch/>
        </p:blipFill>
        <p:spPr bwMode="auto">
          <a:xfrm>
            <a:off x="869224" y="2"/>
            <a:ext cx="8015004" cy="3098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9224" y="3098488"/>
            <a:ext cx="8015004" cy="1432508"/>
          </a:xfrm>
          <a:prstGeom prst="rect">
            <a:avLst/>
          </a:prstGeom>
        </p:spPr>
        <p:txBody>
          <a:bodyPr wrap="square" lIns="68568" tIns="34289" rIns="68568" bIns="34289">
            <a:spAutoFit/>
          </a:bodyPr>
          <a:lstStyle/>
          <a:p>
            <a:pPr marL="128564" indent="-128564" algn="just" defTabSz="685664" fontAlgn="auto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Приказ Минздрава России от 28.01.2021 N 29н «Об утверждении Порядка проведения обязательных предварительных и периодических медицинских осмотров работников, предусмотренных частью четвертой статьи 213 Трудового кодекса Российской Федерации, перечня медицинских противопоказаний к осуществлению работ с вредными и (или) опасными производственными факторами, а также работам, при выполнении которых проводятся обязательные предварительные и периодические медицинские осмотры»</a:t>
            </a:r>
          </a:p>
          <a:p>
            <a:pPr marL="128564" indent="-128564" algn="just" defTabSz="685664" fontAlgn="auto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28.12.2013 N 426-ФЗ «О специальной оценке условий труда»</a:t>
            </a:r>
          </a:p>
          <a:p>
            <a:pPr marL="128564" indent="-128564" algn="just" defTabSz="685664" fontAlgn="auto" hangingPunct="1">
              <a:lnSpc>
                <a:spcPct val="107000"/>
              </a:lnSpc>
              <a:spcBef>
                <a:spcPts val="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endParaRPr lang="ru-RU" sz="9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3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12441</TotalTime>
  <Words>1451</Words>
  <Application>Microsoft Office PowerPoint</Application>
  <PresentationFormat>Экран (16:9)</PresentationFormat>
  <Paragraphs>126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Тема Office</vt:lpstr>
      <vt:lpstr>2_Тема Office</vt:lpstr>
      <vt:lpstr>3_Тема Office</vt:lpstr>
      <vt:lpstr>4_Тема Office</vt:lpstr>
      <vt:lpstr>Презентация PowerPoint</vt:lpstr>
      <vt:lpstr>Субъекты обязательного социального страхования</vt:lpstr>
      <vt:lpstr>База для начисления страховых взносов определяется как сумма выплат и иных вознаграждений, начисленных страхователями в пользу застрахованных, за исключением сумм, не подлежащих обложению страховыми взносами, указанных в статье 20.2  Закона № 125-ФЗ (пункт 2 статьи 20.1 Закона № 125-ФЗ).  Перечень не подлежащих обложению страховыми взносами выплат физическим лицам, приведенный в статье 20.2  Закона № 125-ФЗ, является исчерпывающим  При расчете базы для начисления страховых взносов учитываются выплаты и иные вознаграждения в натуральной форме в виде товаров (работ, услуг) в соответствии с порядком установленным пунктом 3 статьи 20.1 Закона № 125-ФЗ</vt:lpstr>
      <vt:lpstr>Страховой взнос - обязательный платеж по обязательному социальному страхованию от несчастных случаев на производстве и профессиональных заболеваний, который страхователь обязан внести страховщику, рассчитанный исходя из страхового тарифа, скидки (надбавки) к страховому тарифу.    Страховые взносы уплачиваются страхователем в порядке и по тарифам, дифференцированным по классам профессионального риска установлены Федеральным законом от 22.12.2005 № 179-ФЗ «О страховых тарифах на обязательное социальное страхование от несчастных случаев на производстве и профессиональных заболеваний на 2006 год» статья 1 Федерального закона от 19.12.2022 № 517-ФЗ «О страховых тарифах на обязательное социальное страхование от несчастных случаев на производстве и профессиональных заболеваний на 2023 год и на плановый период 2024 и 2025 годов».    Страховые тарифы зависят от уровня производственного травматизма,  профессиональной заболеваемости и расходов на обеспечение по страхованию .   Страхователь уплачивает страховые взносы ежемесячно в срок не позднее 15-го числа календарного месяца, следующего за календарным месяцем, за который начисляются страховые взносы. Если указанный срок уплаты приходится на день, признаваемый в соответствии с законодательством Российской Федерации выходным или нерабочим праздничным днем, днем окончания срока считается ближайший следующий за ним рабочий день  (пункт 4 статьи 22 Закона № 125-ФЗ)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agde</dc:creator>
  <cp:lastModifiedBy>3200 Биченкова Ольга Сергеевна</cp:lastModifiedBy>
  <cp:revision>923</cp:revision>
  <cp:lastPrinted>2022-12-21T16:11:51Z</cp:lastPrinted>
  <dcterms:modified xsi:type="dcterms:W3CDTF">2023-01-24T14:05:13Z</dcterms:modified>
</cp:coreProperties>
</file>