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67" r:id="rId2"/>
    <p:sldId id="266" r:id="rId3"/>
    <p:sldId id="277" r:id="rId4"/>
    <p:sldId id="265" r:id="rId5"/>
    <p:sldId id="270" r:id="rId6"/>
    <p:sldId id="273" r:id="rId7"/>
    <p:sldId id="290" r:id="rId8"/>
    <p:sldId id="287" r:id="rId9"/>
    <p:sldId id="288" r:id="rId10"/>
    <p:sldId id="289" r:id="rId11"/>
    <p:sldId id="291" r:id="rId12"/>
    <p:sldId id="292" r:id="rId13"/>
  </p:sldIdLst>
  <p:sldSz cx="9144000" cy="6858000" type="screen4x3"/>
  <p:notesSz cx="6858000" cy="9144000"/>
  <p:custShowLst>
    <p:custShow name="Произвольный показ 1" id="0">
      <p:sldLst>
        <p:sld r:id="rId2"/>
        <p:sld r:id="rId5"/>
        <p:sld r:id="rId3"/>
      </p:sldLst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3E7FF"/>
    <a:srgbClr val="EEDDFF"/>
    <a:srgbClr val="E1F4FF"/>
    <a:srgbClr val="CCECFF"/>
    <a:srgbClr val="D0FFC1"/>
    <a:srgbClr val="0066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50" autoAdjust="0"/>
    <p:restoredTop sz="99153" autoAdjust="0"/>
  </p:normalViewPr>
  <p:slideViewPr>
    <p:cSldViewPr>
      <p:cViewPr>
        <p:scale>
          <a:sx n="98" d="100"/>
          <a:sy n="98" d="100"/>
        </p:scale>
        <p:origin x="-2076" y="-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DCD72D6-FDC9-4CDC-A66D-076773FCB0E6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B96EDD-5C18-4EB1-B45E-02253CFA65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26725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B2CB5-A5E1-41E5-B16E-8B412F307597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44381-6320-41A6-A514-F20950703B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59701-99E6-4439-9379-EA3031B7F996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CFCF9-A38C-4416-8E79-B91F4D4E46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9486D-90FE-4F16-9470-CF71F0C6960E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1387D-467C-430F-81A9-572838C62B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80FEA-EA22-4580-8762-69129C3AEA7C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EDE35-B14B-46D8-8DFE-5CDB7AFC56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DB338-4C8D-45C3-BB3D-9D413E778C90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B16A8-ADEC-43D0-9F42-883047B8AF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72840-D55F-4FB1-B1CF-6B61C37E6691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D23C0-5ED7-4A48-A137-326C4C0B4B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1BBD4-A62B-40BD-936A-DEE8C09C9431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F1222-66FA-456C-A804-14D837733C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71D40-5F43-4120-82AD-19F487DB025E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099DA-D3F7-4F7D-87BA-74B653C953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575FB-6D91-492E-9669-16B6EC0DCCC3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1908E-26A0-452F-BAA6-FE6DA5D356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DA116-74D5-46D0-A570-78E28F31360E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61CB5-61D7-4131-B7C0-C075D40461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E8D34-6247-4437-BC31-48965AE01438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BE843-7EB5-4B06-BBAF-7AC6D0B856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4F29F6-AB68-4F16-B6B1-F862BCE24C84}" type="datetimeFigureOut">
              <a:rPr lang="ru-RU"/>
              <a:pPr>
                <a:defRPr/>
              </a:pPr>
              <a:t>14.08.2020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DDC6BE-64B0-4DFC-8825-D92DF6A65A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09" r:id="rId4"/>
    <p:sldLayoutId id="2147483815" r:id="rId5"/>
    <p:sldLayoutId id="2147483810" r:id="rId6"/>
    <p:sldLayoutId id="2147483816" r:id="rId7"/>
    <p:sldLayoutId id="2147483817" r:id="rId8"/>
    <p:sldLayoutId id="2147483818" r:id="rId9"/>
    <p:sldLayoutId id="2147483811" r:id="rId10"/>
    <p:sldLayoutId id="21474838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8;&#1077;&#1079;&#1077;&#1085;&#1090;&#1072;&#1094;&#1080;&#1103;%20%20&#1077;&#1074;&#1089;&#1082;\zvuk-dlya-zastavki-logo-sound-6.mp3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1%D1%80%D1%8F%D0%BD%D1%81%D0%BA%D0%B0%D1%8F_%D0%BE%D0%B1%D0%BB%D0%B0%D1%81%D1%82%D1%8C" TargetMode="External"/><Relationship Id="rId13" Type="http://schemas.openxmlformats.org/officeDocument/2006/relationships/image" Target="../media/image11.png"/><Relationship Id="rId3" Type="http://schemas.openxmlformats.org/officeDocument/2006/relationships/image" Target="../media/image8.jpeg"/><Relationship Id="rId7" Type="http://schemas.openxmlformats.org/officeDocument/2006/relationships/hyperlink" Target="https://ru.wikipedia.org/wiki/%D0%A1%D0%B5%D0%B2%D1%81%D0%BA%D0%B8%D0%B9_%D1%80%D0%B0%D0%B9%D0%BE%D0%BD" TargetMode="External"/><Relationship Id="rId12" Type="http://schemas.openxmlformats.org/officeDocument/2006/relationships/hyperlink" Target="https://ru.wikipedia.org/wiki/%D0%91%D1%80%D1%8F%D0%BD%D1%81%D0%BA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8;&#1077;&#1079;&#1077;&#1085;&#1090;&#1072;&#1094;&#1080;&#1103;%20%20&#1077;&#1074;&#1089;&#1082;\&#1047;&#1072;&#1087;&#1080;&#1089;&#1100;%20(24).m4a" TargetMode="External"/><Relationship Id="rId6" Type="http://schemas.openxmlformats.org/officeDocument/2006/relationships/hyperlink" Target="https://ru.wikipedia.org/wiki/%D0%90%D0%B4%D0%BC%D0%B8%D0%BD%D0%B8%D1%81%D1%82%D1%80%D0%B0%D1%82%D0%B8%D0%B2%D0%BD%D1%8B%D0%B9_%D1%86%D0%B5%D0%BD%D1%82%D1%80" TargetMode="External"/><Relationship Id="rId11" Type="http://schemas.openxmlformats.org/officeDocument/2006/relationships/hyperlink" Target="https://ru.wikipedia.org/wiki/%D0%94%D0%BD%D0%B5%D0%BF%D1%80" TargetMode="External"/><Relationship Id="rId5" Type="http://schemas.openxmlformats.org/officeDocument/2006/relationships/image" Target="../media/image10.jpeg"/><Relationship Id="rId10" Type="http://schemas.openxmlformats.org/officeDocument/2006/relationships/hyperlink" Target="https://ru.wikipedia.org/wiki/%D0%A1%D0%B5%D0%B2" TargetMode="External"/><Relationship Id="rId4" Type="http://schemas.openxmlformats.org/officeDocument/2006/relationships/image" Target="../media/image9.jpeg"/><Relationship Id="rId9" Type="http://schemas.openxmlformats.org/officeDocument/2006/relationships/hyperlink" Target="https://ru.wikipedia.org/wiki/%D0%9D%D0%B5%D1%80%D1%83%D1%81%D1%81%D0%B0_(%D1%80%D0%B5%D0%BA%D0%B0)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8;&#1077;&#1079;&#1077;&#1085;&#1090;&#1072;&#1094;&#1080;&#1103;%20%20&#1077;&#1074;&#1089;&#1082;\&#1047;&#1072;&#1087;&#1080;&#1089;&#1100;%20(25).m4a" TargetMode="Externa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5.jpe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8;&#1077;&#1079;&#1077;&#1085;&#1090;&#1072;&#1094;&#1080;&#1103;%20%20&#1077;&#1074;&#1089;&#1082;\&#1047;&#1072;&#1087;&#1080;&#1089;&#1100;%20(20).m4a" TargetMode="Externa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8.png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8;&#1077;&#1079;&#1077;&#1085;&#1090;&#1072;&#1094;&#1080;&#1103;%20%20&#1077;&#1074;&#1089;&#1082;\&#1047;&#1072;&#1087;&#1080;&#1089;&#1100;%20(28).m4a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24.png"/><Relationship Id="rId9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vuk-dlya-zastavki-logo-sound-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9525" y="661352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91680" y="278238"/>
            <a:ext cx="56166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Председатель Палаты городских поселений </a:t>
            </a:r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ОКМО,</a:t>
            </a:r>
            <a:r>
              <a:rPr lang="ru-RU" sz="3200" i="1" dirty="0">
                <a:solidFill>
                  <a:srgbClr val="00206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глава </a:t>
            </a:r>
            <a:r>
              <a:rPr lang="ru-RU" sz="3200" dirty="0" err="1">
                <a:solidFill>
                  <a:srgbClr val="00206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Севского</a:t>
            </a:r>
            <a:r>
              <a:rPr lang="ru-RU" sz="3200" dirty="0">
                <a:solidFill>
                  <a:srgbClr val="00206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 городского поселения Брянской области</a:t>
            </a:r>
          </a:p>
          <a:p>
            <a:pPr algn="ctr"/>
            <a:endParaRPr lang="ru-RU" sz="3200" dirty="0"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3603819"/>
            <a:ext cx="43204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i="1" dirty="0" err="1" smtClean="0">
                <a:solidFill>
                  <a:srgbClr val="00206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Добродей</a:t>
            </a:r>
            <a:r>
              <a:rPr lang="ru-RU" sz="4400" i="1" dirty="0" smtClean="0">
                <a:solidFill>
                  <a:srgbClr val="00206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 Елена Владимировна </a:t>
            </a:r>
            <a:endParaRPr lang="ru-RU" sz="4400" i="1" dirty="0">
              <a:solidFill>
                <a:srgbClr val="002060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Picture 3" descr="D:\Инициативное Бюджетирование\Презентация Лавокин\Фотографии\url-09-10-2014___14-56-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5286" y="2708920"/>
            <a:ext cx="4320480" cy="3236348"/>
          </a:xfrm>
          <a:prstGeom prst="rect">
            <a:avLst/>
          </a:prstGeom>
          <a:noFill/>
        </p:spPr>
      </p:pic>
      <p:pic>
        <p:nvPicPr>
          <p:cNvPr id="6" name="Picture 3" descr="http://forumfiles.ru/uploads/0015/ec/69/77054-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1F5FE"/>
              </a:clrFrom>
              <a:clrTo>
                <a:srgbClr val="F1F5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260648"/>
            <a:ext cx="1138057" cy="15841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67544" y="1340768"/>
            <a:ext cx="2952328" cy="187220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050" b="1" dirty="0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lang="ru-RU" sz="1050" b="1" dirty="0" err="1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Тур-бренды</a:t>
            </a:r>
            <a:r>
              <a:rPr lang="ru-RU" sz="1050" b="1" dirty="0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. В данном случае упор делается именно на приток туристов, развитие гостиничного бизнеса и туристической инфраструктуры.</a:t>
            </a:r>
            <a:endParaRPr lang="ru-RU" sz="1050" b="1" dirty="0" smtClean="0">
              <a:solidFill>
                <a:schemeClr val="tx1"/>
              </a:solidFill>
              <a:latin typeface="Cambria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987824" y="2924944"/>
            <a:ext cx="3024336" cy="187220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t"/>
            <a:r>
              <a:rPr lang="ru-RU" sz="1050" b="1" dirty="0" smtClean="0">
                <a:latin typeface="Cambria" pitchFamily="18" charset="0"/>
                <a:cs typeface="Times New Roman" pitchFamily="18" charset="0"/>
              </a:rPr>
              <a:t>2. Бренды-товары. Территорию отличает сильный имидж какого либо товара, производимого в данной местности, на конкретной территории и четко ассоциирующегося с ним.</a:t>
            </a:r>
          </a:p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652120" y="1412776"/>
            <a:ext cx="3024336" cy="194421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Cambria" pitchFamily="18" charset="0"/>
                <a:cs typeface="Times New Roman" pitchFamily="18" charset="0"/>
              </a:rPr>
              <a:t>3. </a:t>
            </a:r>
            <a:r>
              <a:rPr lang="ru-RU" sz="1050" b="1" dirty="0" err="1" smtClean="0">
                <a:latin typeface="Cambria" pitchFamily="18" charset="0"/>
                <a:cs typeface="Times New Roman" pitchFamily="18" charset="0"/>
              </a:rPr>
              <a:t>Бизнес-бренды</a:t>
            </a:r>
            <a:r>
              <a:rPr lang="ru-RU" sz="1050" b="1" dirty="0" smtClean="0">
                <a:latin typeface="Cambria" pitchFamily="18" charset="0"/>
                <a:cs typeface="Times New Roman" pitchFamily="18" charset="0"/>
              </a:rPr>
              <a:t> - территории, в которых созданы благоприятные условия для вложений капитала, т. е. для инвесторов, а также для притока рабочей силы.</a:t>
            </a:r>
          </a:p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51520" y="4653136"/>
            <a:ext cx="3024336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050" b="1" dirty="0" smtClean="0">
                <a:latin typeface="Cambria" pitchFamily="18" charset="0"/>
                <a:cs typeface="Times New Roman" pitchFamily="18" charset="0"/>
              </a:rPr>
              <a:t>4. Культурные бренды. Это территории, имеющие наследие в виде культурно-исторических памятников, а также связанные с именами известных людей.</a:t>
            </a:r>
            <a:endParaRPr lang="ru-RU" b="1" dirty="0"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940152" y="4725144"/>
            <a:ext cx="2952328" cy="187220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Cambria" pitchFamily="18" charset="0"/>
                <a:cs typeface="Times New Roman" pitchFamily="18" charset="0"/>
              </a:rPr>
              <a:t>5. Образовательные бренды</a:t>
            </a:r>
            <a:r>
              <a:rPr lang="ru-RU" b="1" dirty="0" smtClean="0">
                <a:latin typeface="Cambria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47664" y="188640"/>
            <a:ext cx="5688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 разработок территориального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брендинга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3" descr="C:\Users\комп\Desktop\ЧАСТУШКА ВСЕ\фото частушка для буклет\Копия_baner_частушка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356992"/>
            <a:ext cx="12969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https://static1-repo.aif.ru/1/ba/915289/c/9d96b4858b72813d748a2bae85ac69b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3212976"/>
            <a:ext cx="1951840" cy="1296144"/>
          </a:xfrm>
          <a:prstGeom prst="rect">
            <a:avLst/>
          </a:prstGeom>
          <a:noFill/>
        </p:spPr>
      </p:pic>
      <p:pic>
        <p:nvPicPr>
          <p:cNvPr id="29699" name="Picture 3" descr="http://forumfiles.ru/uploads/0015/ec/69/77054-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1F5FE"/>
              </a:clrFrom>
              <a:clrTo>
                <a:srgbClr val="F1F5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4971390"/>
            <a:ext cx="1355323" cy="1886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280920" cy="621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26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86000"/>
            <a:lum bright="-1000"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068960"/>
            <a:ext cx="9289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 l="16369" t="16367" r="16432" b="17554"/>
          <a:stretch>
            <a:fillRect/>
          </a:stretch>
        </p:blipFill>
        <p:spPr bwMode="auto">
          <a:xfrm>
            <a:off x="5809141" y="802973"/>
            <a:ext cx="3026776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://sobory.ru/pic/01600/01623_20131014_2151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717032"/>
            <a:ext cx="345638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комп\Desktop\Все фото\фото\фото Севск\севск коллаж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869160"/>
            <a:ext cx="478802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-540568" y="908720"/>
            <a:ext cx="6984776" cy="44012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pc="50" dirty="0" smtClean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 Севск </a:t>
            </a:r>
            <a:r>
              <a:rPr lang="ru-RU" sz="2000" b="1" i="1" spc="50" dirty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– древний город. Первое упоминание </a:t>
            </a:r>
            <a:r>
              <a:rPr lang="ru-RU" sz="2000" b="1" i="1" spc="50" dirty="0" smtClean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pc="50" dirty="0" smtClean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 </a:t>
            </a:r>
            <a:r>
              <a:rPr lang="ru-RU" sz="2000" b="1" i="1" spc="50" dirty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нем относится </a:t>
            </a:r>
            <a:r>
              <a:rPr lang="ru-RU" sz="2000" b="1" i="1" spc="50" dirty="0" smtClean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к </a:t>
            </a:r>
            <a:r>
              <a:rPr lang="ru-RU" sz="2000" b="1" i="1" spc="50" dirty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1146 году</a:t>
            </a:r>
            <a:r>
              <a:rPr lang="ru-RU" sz="2000" b="1" i="1" spc="50" dirty="0" smtClean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</a:rPr>
              <a:t> </a:t>
            </a:r>
            <a:r>
              <a:rPr lang="ru-RU" sz="2000" b="1" i="1" spc="50" dirty="0" smtClean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Севск</a:t>
            </a:r>
            <a:r>
              <a:rPr lang="ru-RU" sz="2000" b="1" i="1" spc="50" dirty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 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</a:rPr>
              <a:t>—  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  <a:hlinkClick r:id="rId6" tooltip="Административный центр"/>
              </a:rPr>
              <a:t>административный </a:t>
            </a:r>
            <a:r>
              <a:rPr lang="ru-RU" sz="2000" b="1" i="1" spc="50" dirty="0" smtClean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  <a:hlinkClick r:id="rId6" tooltip="Административный центр"/>
              </a:rPr>
              <a:t>центр</a:t>
            </a:r>
            <a:endParaRPr lang="ru-RU" sz="2000" b="1" i="1" spc="50" dirty="0" smtClean="0">
              <a:ln w="11430">
                <a:noFill/>
              </a:ln>
              <a:solidFill>
                <a:sysClr val="windowText" lastClr="000000"/>
              </a:solidFill>
              <a:latin typeface="Cambria" pitchFamily="18" charset="0"/>
              <a:ea typeface="Cambr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</a:rPr>
              <a:t> 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  <a:hlinkClick r:id="rId7" tooltip="Севский район"/>
              </a:rPr>
              <a:t>Севского района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</a:rPr>
              <a:t> 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  <a:hlinkClick r:id="rId8" tooltip="Брянская область"/>
              </a:rPr>
              <a:t>Брянской области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</a:rPr>
              <a:t> </a:t>
            </a:r>
            <a:endParaRPr lang="ru-RU" sz="2000" b="1" i="1" spc="50" dirty="0" smtClean="0">
              <a:ln w="11430">
                <a:noFill/>
              </a:ln>
              <a:solidFill>
                <a:sysClr val="windowText" lastClr="000000"/>
              </a:solidFill>
              <a:latin typeface="Cambria" pitchFamily="18" charset="0"/>
              <a:ea typeface="Cambr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pc="50" dirty="0" smtClean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с </a:t>
            </a:r>
            <a:r>
              <a:rPr lang="ru-RU" sz="2000" b="1" i="1" spc="50" dirty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населением 7тыс.чел.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pc="50" dirty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Город расположен на притоке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</a:rPr>
              <a:t> 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  <a:hlinkClick r:id="rId9" tooltip="Нерусса (река)"/>
              </a:rPr>
              <a:t>Неруссы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</a:rPr>
              <a:t> </a:t>
            </a:r>
            <a:endParaRPr lang="ru-RU" sz="2000" b="1" i="1" spc="50" dirty="0" smtClean="0">
              <a:ln w="11430">
                <a:noFill/>
              </a:ln>
              <a:solidFill>
                <a:sysClr val="windowText" lastClr="000000"/>
              </a:solidFill>
              <a:latin typeface="Cambria" pitchFamily="18" charset="0"/>
              <a:ea typeface="Cambr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</a:rPr>
              <a:t>р</a:t>
            </a:r>
            <a:r>
              <a:rPr lang="ru-RU" sz="2000" b="1" i="1" spc="50" dirty="0" smtClean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еке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</a:rPr>
              <a:t> 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  <a:hlinkClick r:id="rId10" tooltip="Сев"/>
              </a:rPr>
              <a:t>Сев</a:t>
            </a:r>
            <a:r>
              <a:rPr lang="ru-RU" sz="2000" b="1" i="1" spc="50" dirty="0">
                <a:ln w="11430">
                  <a:noFill/>
                </a:ln>
                <a:solidFill>
                  <a:sysClr val="windowText" lastClr="000000"/>
                </a:solidFill>
                <a:latin typeface="Cambria" pitchFamily="18" charset="0"/>
                <a:ea typeface="Cambria" pitchFamily="18" charset="0"/>
                <a:cs typeface="+mn-cs"/>
              </a:rPr>
              <a:t>  </a:t>
            </a:r>
            <a:r>
              <a:rPr lang="ru-RU" sz="2000" b="1" i="1" spc="50" dirty="0" smtClean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(</a:t>
            </a:r>
            <a:r>
              <a:rPr lang="ru-RU" sz="2000" b="1" i="1" spc="50" dirty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бассейн </a:t>
            </a:r>
            <a:r>
              <a:rPr lang="ru-RU" sz="2000" b="1" i="1" spc="50" dirty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  <a:hlinkClick r:id="rId11" tooltip="Днепр"/>
              </a:rPr>
              <a:t>Днепра</a:t>
            </a:r>
            <a:r>
              <a:rPr lang="ru-RU" sz="2000" b="1" i="1" spc="50" dirty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), в 143 км к югу от </a:t>
            </a:r>
            <a:r>
              <a:rPr lang="ru-RU" sz="2000" b="1" i="1" spc="50" dirty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  <a:hlinkClick r:id="rId12" tooltip="Брянск"/>
              </a:rPr>
              <a:t>Брянска</a:t>
            </a:r>
            <a:r>
              <a:rPr lang="ru-RU" sz="2000" b="1" i="1" spc="50" dirty="0">
                <a:ln w="11430">
                  <a:noFill/>
                </a:ln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Развиваются современные предприятия </a:t>
            </a:r>
            <a:endParaRPr lang="ru-RU" sz="2000" b="1" i="1" dirty="0" smtClean="0">
              <a:solidFill>
                <a:srgbClr val="003399"/>
              </a:solidFill>
              <a:latin typeface="Cambria" pitchFamily="18" charset="0"/>
              <a:ea typeface="Cambr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п</a:t>
            </a:r>
            <a:r>
              <a:rPr lang="ru-RU" sz="2000" b="1" i="1" dirty="0" smtClean="0"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ищевой промышленности</a:t>
            </a:r>
            <a:r>
              <a:rPr lang="ru-RU" sz="2000" b="1" i="1" dirty="0"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. Через город </a:t>
            </a:r>
            <a:endParaRPr lang="ru-RU" sz="2000" b="1" i="1" dirty="0" smtClean="0">
              <a:solidFill>
                <a:srgbClr val="003399"/>
              </a:solidFill>
              <a:latin typeface="Cambria" pitchFamily="18" charset="0"/>
              <a:ea typeface="Cambr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п</a:t>
            </a:r>
            <a:r>
              <a:rPr lang="ru-RU" sz="2000" b="1" i="1" dirty="0" smtClean="0"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роходит автомагистраль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 </a:t>
            </a:r>
            <a:r>
              <a:rPr lang="ru-RU" sz="2000" b="1" i="1" dirty="0"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+mn-cs"/>
              </a:rPr>
              <a:t>Москва—Киев.  </a:t>
            </a:r>
            <a:endParaRPr lang="ru-RU" sz="2000" b="1" i="1" spc="50" dirty="0">
              <a:solidFill>
                <a:srgbClr val="003399"/>
              </a:solidFill>
              <a:latin typeface="Cambria" pitchFamily="18" charset="0"/>
              <a:ea typeface="Cambria" pitchFamily="18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  <a:t/>
            </a:r>
            <a:br>
              <a:rPr lang="ru-RU" sz="2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</a:br>
            <a:endParaRPr lang="ru-RU" sz="2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  <a:ea typeface="Cambria" pitchFamily="18" charset="0"/>
              <a:cs typeface="+mn-cs"/>
            </a:endParaRPr>
          </a:p>
        </p:txBody>
      </p:sp>
      <p:pic>
        <p:nvPicPr>
          <p:cNvPr id="9" name="Запись (24)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435600" y="422116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1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lh5.googleusercontent.com/p/AF1QipNZ_KH_95ZWUDLcSPolHywPGzRBGa4LAs5lVBS5=w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437112"/>
            <a:ext cx="2232248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43608" y="188640"/>
            <a:ext cx="7920880" cy="135421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spc="50" dirty="0">
                <a:ln w="11430">
                  <a:noFill/>
                </a:ln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  <a:t>В окрестностях г. Севска находится крупнейшее в Европейской части России скопление останков </a:t>
            </a:r>
            <a:r>
              <a:rPr lang="ru-RU" b="1" i="1" spc="50" dirty="0" smtClean="0">
                <a:ln w="1143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  <a:t>мамонтов</a:t>
            </a:r>
            <a:r>
              <a:rPr lang="ru-RU" b="1" i="1" spc="50" dirty="0">
                <a:ln w="1143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  <a:t>.</a:t>
            </a:r>
            <a:r>
              <a:rPr lang="ru-RU" b="1" i="1" spc="50" dirty="0" smtClean="0">
                <a:ln w="1143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  <a:t> </a:t>
            </a:r>
            <a:r>
              <a:rPr lang="ru-RU" b="1" i="1" spc="50" dirty="0">
                <a:ln w="11430">
                  <a:noFill/>
                </a:ln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  <a:t>П</a:t>
            </a:r>
            <a:r>
              <a:rPr lang="ru-RU" b="1" i="1" spc="50" dirty="0" smtClean="0">
                <a:ln w="11430">
                  <a:noFill/>
                </a:ln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  <a:t>алеонтологическое  наследие </a:t>
            </a:r>
            <a:r>
              <a:rPr lang="ru-RU" b="1" i="1" spc="50" dirty="0">
                <a:ln w="11430">
                  <a:noFill/>
                </a:ln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  <a:t>представлено </a:t>
            </a:r>
            <a:r>
              <a:rPr lang="ru-RU" b="1" i="1" spc="50" dirty="0" smtClean="0">
                <a:ln w="11430">
                  <a:noFill/>
                </a:ln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  <a:t>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spc="50" dirty="0" smtClean="0">
                <a:ln w="1143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  <a:t> Севском краеведческом музее</a:t>
            </a:r>
            <a:r>
              <a:rPr lang="ru-RU" sz="2800" i="1" spc="50" dirty="0">
                <a:ln w="1143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n-cs"/>
              </a:rPr>
              <a:t>.</a:t>
            </a:r>
          </a:p>
        </p:txBody>
      </p:sp>
      <p:pic>
        <p:nvPicPr>
          <p:cNvPr id="29698" name="Picture 2" descr="https://im0-tub-ru.yandex.net/i?id=1a5b030759ac39c20be6ceb99f380b13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412776"/>
            <a:ext cx="2592288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https://www.paleo.ru/upload/iblock/501/01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3818706" y="1448780"/>
            <a:ext cx="2592288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2" name="Picture 6" descr="http://businka32.ru/_fr/14/s45932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1340768"/>
            <a:ext cx="2952328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3" name="Picture 8" descr="http://businka32.ru/_fr/14/s1234479.jpg"/>
          <p:cNvPicPr>
            <a:picLocks noChangeAspect="1" noChangeArrowheads="1"/>
          </p:cNvPicPr>
          <p:nvPr/>
        </p:nvPicPr>
        <p:blipFill>
          <a:blip r:embed="rId7" cstate="print"/>
          <a:srcRect l="16891" t="28104" r="23872" b="15691"/>
          <a:stretch>
            <a:fillRect/>
          </a:stretch>
        </p:blipFill>
        <p:spPr bwMode="auto">
          <a:xfrm>
            <a:off x="1042988" y="1052513"/>
            <a:ext cx="12969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" descr="https://i.pinimg.com/736x/a1/cd/6d/a1cd6d1db7dccbc150fc39ea40da88d4.jpg"/>
          <p:cNvPicPr>
            <a:picLocks noChangeAspect="1" noChangeArrowheads="1"/>
          </p:cNvPicPr>
          <p:nvPr/>
        </p:nvPicPr>
        <p:blipFill>
          <a:blip r:embed="rId8" cstate="print"/>
          <a:srcRect l="2264" t="3719" r="76602" b="4865"/>
          <a:stretch>
            <a:fillRect/>
          </a:stretch>
        </p:blipFill>
        <p:spPr bwMode="auto">
          <a:xfrm>
            <a:off x="0" y="0"/>
            <a:ext cx="1042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68527" y="3311435"/>
            <a:ext cx="770485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i="1" spc="50" dirty="0" smtClean="0">
                <a:ln w="1143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Arial" pitchFamily="34" charset="0"/>
              </a:rPr>
              <a:t>В Севском краеведческом музее и уникальном музее </a:t>
            </a:r>
            <a:r>
              <a:rPr lang="ru-RU" b="1" i="1" spc="50" dirty="0">
                <a:ln w="1143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Arial" pitchFamily="34" charset="0"/>
              </a:rPr>
              <a:t>народного костюма и рушника Севского района </a:t>
            </a:r>
            <a:r>
              <a:rPr lang="ru-RU" b="1" i="1" spc="50" dirty="0" smtClean="0">
                <a:ln w="11430">
                  <a:noFill/>
                </a:ln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Arial" pitchFamily="34" charset="0"/>
              </a:rPr>
              <a:t>собрана </a:t>
            </a:r>
            <a:r>
              <a:rPr lang="ru-RU" b="1" i="1" spc="50" dirty="0">
                <a:ln w="11430">
                  <a:noFill/>
                </a:ln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Arial" pitchFamily="34" charset="0"/>
              </a:rPr>
              <a:t>коллекция </a:t>
            </a:r>
            <a:r>
              <a:rPr lang="ru-RU" b="1" i="1" spc="50" dirty="0" smtClean="0">
                <a:ln w="11430">
                  <a:noFill/>
                </a:ln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Arial" pitchFamily="34" charset="0"/>
              </a:rPr>
              <a:t>из более чем 400 рукотворных </a:t>
            </a:r>
            <a:r>
              <a:rPr lang="ru-RU" b="1" i="1" spc="50" dirty="0">
                <a:ln w="11430">
                  <a:noFill/>
                </a:ln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Arial" pitchFamily="34" charset="0"/>
              </a:rPr>
              <a:t>вещей XVIII – начало XX века. </a:t>
            </a:r>
          </a:p>
          <a:p>
            <a:pPr algn="ctr">
              <a:defRPr/>
            </a:pPr>
            <a:r>
              <a:rPr lang="ru-RU" b="1" i="1" spc="50" dirty="0">
                <a:ln w="11430">
                  <a:noFill/>
                </a:ln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Arial" pitchFamily="34" charset="0"/>
              </a:rPr>
              <a:t>                               </a:t>
            </a:r>
            <a:endParaRPr lang="ru-RU" b="1" i="1" spc="50" dirty="0">
              <a:ln w="11430">
                <a:noFill/>
              </a:ln>
              <a:solidFill>
                <a:srgbClr val="33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Cambria" pitchFamily="18" charset="0"/>
              <a:cs typeface="Arial" pitchFamily="34" charset="0"/>
            </a:endParaRPr>
          </a:p>
        </p:txBody>
      </p:sp>
      <p:pic>
        <p:nvPicPr>
          <p:cNvPr id="9" name="Рисунок 8" descr="http://kultura32.ru/images/news/2014/jun/4_bayana/%D0%A1%D0%BB%D0%B0%D0%B2%D1%8F%D0%BD%D0%BE%D1%87%D0%BA%D0%B0%20-%20%D0%BF%D0%BE%D0%BA%D0%B0%D0%B7%20%D0%BD%D0%B0%D1%80%D0%BE%D0%B4%D0%BD%D0%BE%D0%B3%D0%BE%20%D0%BA%D0%BE%D1%81%D1%82%D1%8E%D0%BC%D0%B0.jpg"/>
          <p:cNvPicPr/>
          <p:nvPr/>
        </p:nvPicPr>
        <p:blipFill>
          <a:blip r:embed="rId9" cstate="print">
            <a:lum bright="10000"/>
          </a:blip>
          <a:srcRect t="21420" b="5170"/>
          <a:stretch>
            <a:fillRect/>
          </a:stretch>
        </p:blipFill>
        <p:spPr bwMode="auto">
          <a:xfrm>
            <a:off x="3059832" y="4869160"/>
            <a:ext cx="360040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3" descr="фото музей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60232" y="4653136"/>
            <a:ext cx="248376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Запись (25)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43888" y="378936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1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1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1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1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797152"/>
            <a:ext cx="2016224" cy="1445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41168"/>
            <a:ext cx="2267744" cy="1556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5" descr="C:\Users\комп\Desktop\диплом_частушка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0"/>
            <a:ext cx="4464719" cy="6031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5903893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ХХХ- </a:t>
            </a:r>
            <a:r>
              <a:rPr lang="ru-RU" sz="2000" b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й Межрегиональный фестиваль «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Севская частушка» </a:t>
            </a:r>
          </a:p>
          <a:p>
            <a:pPr algn="ctr" eaLnBrk="0" hangingPunct="0">
              <a:defRPr/>
            </a:pPr>
            <a:r>
              <a:rPr lang="ru-RU" sz="2000" b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и  </a:t>
            </a:r>
            <a:r>
              <a:rPr lang="en-US" sz="2000" b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XIX</a:t>
            </a:r>
            <a:r>
              <a:rPr lang="ru-RU" sz="2000" b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-й конкурс гармонистов «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Играй, гармонь</a:t>
            </a:r>
            <a:r>
              <a:rPr lang="ru-RU" sz="2000" b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Calibri" pitchFamily="34" charset="0"/>
              </a:rPr>
              <a:t>! 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1988840"/>
            <a:ext cx="3528392" cy="10772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atin typeface="Calibri" pitchFamily="34" charset="0"/>
                <a:cs typeface="Calibri" pitchFamily="34" charset="0"/>
              </a:rPr>
              <a:t>Песня Севская, привольная,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atin typeface="Calibri" pitchFamily="34" charset="0"/>
                <a:cs typeface="Calibri" pitchFamily="34" charset="0"/>
              </a:rPr>
              <a:t>Пляска, удаль и огонь,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atin typeface="Calibri" pitchFamily="34" charset="0"/>
                <a:cs typeface="Calibri" pitchFamily="34" charset="0"/>
              </a:rPr>
              <a:t>Для частушки здесь раздолье,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atin typeface="Calibri" pitchFamily="34" charset="0"/>
                <a:cs typeface="Calibri" pitchFamily="34" charset="0"/>
              </a:rPr>
              <a:t>Где частушка, там гармонь</a:t>
            </a:r>
            <a:r>
              <a:rPr lang="ru-RU" sz="1600" b="1" i="1" dirty="0" smtClean="0">
                <a:latin typeface="Calibri" pitchFamily="34" charset="0"/>
                <a:cs typeface="Calibri" pitchFamily="34" charset="0"/>
              </a:rPr>
              <a:t>…</a:t>
            </a:r>
            <a:endParaRPr lang="ru-RU" sz="1600" b="1" i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60648"/>
            <a:ext cx="2341400" cy="16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C:\Users\комп\Desktop\ЧАСТУШКА ВСЕ\фото частушка для буклет\Копия_baner_частушка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0"/>
            <a:ext cx="1763688" cy="1764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8"/>
          <p:cNvPicPr>
            <a:picLocks noChangeAspect="1" noChangeArrowheads="1"/>
          </p:cNvPicPr>
          <p:nvPr/>
        </p:nvPicPr>
        <p:blipFill>
          <a:blip r:embed="rId7" cstate="print"/>
          <a:srcRect l="3861" t="7660" r="7546" b="2684"/>
          <a:stretch>
            <a:fillRect/>
          </a:stretch>
        </p:blipFill>
        <p:spPr bwMode="auto">
          <a:xfrm>
            <a:off x="0" y="1772816"/>
            <a:ext cx="2240249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284984"/>
            <a:ext cx="2208245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2"/>
          <p:cNvPicPr>
            <a:picLocks noChangeAspect="1" noChangeArrowheads="1"/>
          </p:cNvPicPr>
          <p:nvPr/>
        </p:nvPicPr>
        <p:blipFill>
          <a:blip r:embed="rId9" cstate="print"/>
          <a:srcRect l="11690"/>
          <a:stretch>
            <a:fillRect/>
          </a:stretch>
        </p:blipFill>
        <p:spPr bwMode="auto">
          <a:xfrm>
            <a:off x="6876256" y="1556792"/>
            <a:ext cx="2123728" cy="1683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20272" y="3284984"/>
            <a:ext cx="1979712" cy="1445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7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7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7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комп\Desktop\ЧАСТУШКА ВСЕ\фото частушка для буклет\Копия_baner_частушк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115888"/>
            <a:ext cx="1152253" cy="11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>
            <a:lum bright="60000"/>
          </a:blip>
          <a:srcRect/>
          <a:stretch>
            <a:fillRect/>
          </a:stretch>
        </p:blipFill>
        <p:spPr bwMode="auto">
          <a:xfrm>
            <a:off x="5334000" y="2132856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комп\Desktop\Для конкурса события России\фото частушка\унеча-глухов.jpeg"/>
          <p:cNvPicPr>
            <a:picLocks noChangeAspect="1" noChangeArrowheads="1"/>
          </p:cNvPicPr>
          <p:nvPr/>
        </p:nvPicPr>
        <p:blipFill>
          <a:blip r:embed="rId5" cstate="print"/>
          <a:srcRect t="4495"/>
          <a:stretch>
            <a:fillRect/>
          </a:stretch>
        </p:blipFill>
        <p:spPr bwMode="auto">
          <a:xfrm>
            <a:off x="0" y="188640"/>
            <a:ext cx="3059832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5" name="Picture 7" descr="C:\Users\комп\Desktop\ЧАСТУШКА ВСЕ\фото частушка для буклет\Троебортное.jpg"/>
          <p:cNvPicPr>
            <a:picLocks noChangeAspect="1" noChangeArrowheads="1"/>
          </p:cNvPicPr>
          <p:nvPr/>
        </p:nvPicPr>
        <p:blipFill>
          <a:blip r:embed="rId6" cstate="print">
            <a:lum bright="30000"/>
          </a:blip>
          <a:srcRect/>
          <a:stretch>
            <a:fillRect/>
          </a:stretch>
        </p:blipFill>
        <p:spPr bwMode="auto">
          <a:xfrm>
            <a:off x="6839744" y="4797152"/>
            <a:ext cx="2304256" cy="1848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комп\Desktop\Для конкурса события России\фото частушка\карачев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2060848"/>
            <a:ext cx="144016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555776" y="445895"/>
            <a:ext cx="6336704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   Цели фестиваля – </a:t>
            </a:r>
            <a:r>
              <a:rPr lang="ru-RU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конкурса</a:t>
            </a:r>
          </a:p>
          <a:p>
            <a:pPr algn="ctr">
              <a:defRPr/>
            </a:pPr>
            <a:r>
              <a:rPr lang="ru-RU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" Севская частушка" </a:t>
            </a:r>
            <a:r>
              <a:rPr lang="ru-RU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:</a:t>
            </a:r>
          </a:p>
          <a:p>
            <a:pPr algn="ctr">
              <a:defRPr/>
            </a:pPr>
            <a:endParaRPr lang="ru-RU" sz="20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ru-RU" i="1" dirty="0" smtClean="0">
                <a:solidFill>
                  <a:srgbClr val="003399"/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популяризация и развитие жанра народного бытового словотворчества – частушки;</a:t>
            </a:r>
          </a:p>
          <a:p>
            <a:pPr algn="just" eaLnBrk="0" hangingPunct="0">
              <a:defRPr/>
            </a:pPr>
            <a:endParaRPr lang="ru-RU" sz="800" b="1" i="1" dirty="0">
              <a:ln w="1905"/>
              <a:solidFill>
                <a:srgbClr val="0033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n-cs"/>
              </a:rPr>
              <a:t>привлечение внимания общественности, в частности, детей </a:t>
            </a:r>
            <a:r>
              <a:rPr lang="ru-RU" b="1" i="1" dirty="0" smtClean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n-cs"/>
              </a:rPr>
              <a:t>и  </a:t>
            </a: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n-cs"/>
              </a:rPr>
              <a:t>молодежи к возрождению, сохранению и развитию </a:t>
            </a:r>
            <a:r>
              <a:rPr lang="ru-RU" b="1" i="1" dirty="0" smtClean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n-cs"/>
              </a:rPr>
              <a:t>традиционной  </a:t>
            </a: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n-cs"/>
              </a:rPr>
              <a:t>народной культуры.</a:t>
            </a:r>
          </a:p>
          <a:p>
            <a:pPr algn="just" eaLnBrk="0" hangingPunct="0">
              <a:defRPr/>
            </a:pPr>
            <a:endParaRPr lang="ru-RU" sz="800" b="1" i="1" dirty="0">
              <a:ln w="1905"/>
              <a:solidFill>
                <a:srgbClr val="0033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выявление новых талантливых исполнителей, их поддержка </a:t>
            </a:r>
            <a:r>
              <a:rPr lang="ru-RU" b="1" i="1" dirty="0" smtClean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  </a:t>
            </a: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в  дальнейшем творческом развитии;</a:t>
            </a:r>
          </a:p>
          <a:p>
            <a:pPr algn="just" eaLnBrk="0" hangingPunct="0">
              <a:defRPr/>
            </a:pPr>
            <a:endParaRPr lang="ru-RU" sz="800" b="1" i="1" dirty="0">
              <a:ln w="1905"/>
              <a:solidFill>
                <a:srgbClr val="0033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 укрепление межрегионального и международного </a:t>
            </a:r>
            <a:r>
              <a:rPr lang="ru-RU" b="1" i="1" dirty="0" smtClean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сотрудничества среди </a:t>
            </a: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коллективов и исполнителей, принимающих участие </a:t>
            </a:r>
            <a:r>
              <a:rPr lang="ru-RU" b="1" i="1" dirty="0" smtClean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  </a:t>
            </a: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в фестивале-конкурсе;</a:t>
            </a:r>
          </a:p>
          <a:p>
            <a:pPr algn="just" eaLnBrk="0" hangingPunct="0">
              <a:defRPr/>
            </a:pPr>
            <a:endParaRPr lang="ru-RU" sz="800" b="1" i="1" dirty="0">
              <a:ln w="1905"/>
              <a:solidFill>
                <a:srgbClr val="0033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 развитие событийного туризма </a:t>
            </a:r>
            <a:r>
              <a:rPr lang="ru-RU" b="1" i="1" dirty="0" smtClean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на</a:t>
            </a:r>
          </a:p>
          <a:p>
            <a:pPr algn="just" eaLnBrk="0" hangingPunct="0">
              <a:defRPr/>
            </a:pPr>
            <a:r>
              <a:rPr lang="ru-RU" b="1" i="1" dirty="0" smtClean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территории </a:t>
            </a:r>
            <a:r>
              <a:rPr lang="ru-RU" b="1" i="1" dirty="0" smtClean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   </a:t>
            </a: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Севского  муниципального </a:t>
            </a:r>
            <a:endParaRPr lang="ru-RU" b="1" i="1" dirty="0" smtClean="0">
              <a:ln w="1905"/>
              <a:solidFill>
                <a:srgbClr val="0033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b="1" i="1" dirty="0" smtClean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 района</a:t>
            </a:r>
            <a:r>
              <a:rPr lang="ru-RU" b="1" i="1" dirty="0">
                <a:ln w="1905"/>
                <a:solidFill>
                  <a:srgbClr val="00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.</a:t>
            </a:r>
            <a:endParaRPr lang="ru-RU" b="1" i="1" dirty="0">
              <a:ln w="1905"/>
              <a:solidFill>
                <a:srgbClr val="0033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  <a:cs typeface="Arial" pitchFamily="34" charset="0"/>
            </a:endParaRPr>
          </a:p>
        </p:txBody>
      </p:sp>
      <p:pic>
        <p:nvPicPr>
          <p:cNvPr id="7171" name="Picture 3" descr="C:\Users\комп\Desktop\Для конкурса события России\фото частушка\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1772816"/>
            <a:ext cx="1296144" cy="1800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C:\Users\комп\Desktop\ЧАСТУШКА ВСЕ\фото частушка для буклет\дагестан частушк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3501008"/>
            <a:ext cx="1872208" cy="1500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C:\Users\комп\Desktop\ЧАСТУШКА ВСЕ\фото частушка для буклет\IMG_433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5085184"/>
            <a:ext cx="2232248" cy="1619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Запись (20)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49763" y="330676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1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1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1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51520" y="1988840"/>
            <a:ext cx="324036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635896" y="107001"/>
            <a:ext cx="5292080" cy="670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990000"/>
                </a:solidFill>
                <a:latin typeface="Marta Decor Two" pitchFamily="2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n-cs"/>
              </a:rPr>
              <a:t>Масштаб проекта, вовлеченная аудитория</a:t>
            </a:r>
            <a:r>
              <a:rPr lang="ru-RU" sz="2800" b="1" dirty="0">
                <a:latin typeface="Cambria" pitchFamily="18" charset="0"/>
                <a:ea typeface="Cambria" pitchFamily="18" charset="0"/>
                <a:cs typeface="+mn-cs"/>
              </a:rPr>
              <a:t>:</a:t>
            </a:r>
          </a:p>
          <a:p>
            <a:pPr algn="ctr">
              <a:defRPr/>
            </a:pPr>
            <a:endParaRPr lang="ru-RU" b="1" i="1" dirty="0">
              <a:latin typeface="Cambria" pitchFamily="18" charset="0"/>
              <a:ea typeface="Cambria" pitchFamily="18" charset="0"/>
              <a:cs typeface="+mn-cs"/>
            </a:endParaRPr>
          </a:p>
          <a:p>
            <a:pPr algn="just">
              <a:defRPr/>
            </a:pPr>
            <a:r>
              <a:rPr lang="ru-RU" b="1" i="1" dirty="0">
                <a:solidFill>
                  <a:srgbClr val="990000"/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  <a:t>    </a:t>
            </a:r>
            <a:r>
              <a:rPr lang="ru-RU" b="1" i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  <a:t>«Севская частушка» собирает тысячи зрителей.</a:t>
            </a:r>
          </a:p>
          <a:p>
            <a:pPr algn="just">
              <a:defRPr/>
            </a:pPr>
            <a:r>
              <a:rPr lang="ru-RU" b="1" i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  <a:t>В отдаленный городок приезжают со всех концов Брянщины, и не только.</a:t>
            </a:r>
          </a:p>
          <a:p>
            <a:pPr algn="just">
              <a:defRPr/>
            </a:pPr>
            <a:r>
              <a:rPr lang="ru-RU" b="1" i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+mn-cs"/>
              </a:rPr>
              <a:t>     На этом празднике народного творчества можно встретить гостей из Украины, Белоруссии, Орла, Москвы, Дагестана, Воронежа, Липецка, Курска, Белгорода, Тамбова, Тулы, Калуги и многих других.  Песенно-частушечная слава Севска звенит и плывет не только над  Брянщиной. </a:t>
            </a:r>
          </a:p>
          <a:p>
            <a:pPr algn="just">
              <a:defRPr/>
            </a:pPr>
            <a:r>
              <a:rPr lang="ru-RU" b="1" i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+mn-cs"/>
              </a:rPr>
              <a:t>    Ежегодно в фестивале принимает участие более 25 творческих коллективов конкурсантов ( 300-350 чел.). </a:t>
            </a:r>
          </a:p>
          <a:p>
            <a:pPr algn="just">
              <a:defRPr/>
            </a:pPr>
            <a:r>
              <a:rPr lang="ru-RU" b="1" i="1" dirty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+mn-cs"/>
              </a:rPr>
              <a:t>     На это праздник собираются истинные любители и хранители настоящей частушки, русских наигрышей, народного творчества и тысячи зрителей. </a:t>
            </a:r>
          </a:p>
          <a:p>
            <a:pPr algn="just">
              <a:defRPr/>
            </a:pPr>
            <a:endParaRPr lang="ru-RU" b="1" i="1" dirty="0">
              <a:latin typeface="Cambria" pitchFamily="18" charset="0"/>
              <a:ea typeface="Cambria" pitchFamily="18" charset="0"/>
              <a:cs typeface="+mn-cs"/>
            </a:endParaRPr>
          </a:p>
          <a:p>
            <a:pPr algn="just"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365104"/>
            <a:ext cx="3312368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Ð¢Ð°Ð½ÑÑ ÑÑÑÑÐºÐ¸Ðµ Ð¼Ð°ÑÑÐµÑÐºÐ¸. â ÑÑÐ¾ÐºÐ¾Ð²ÑÐ¹ Ð²ÐµÐºÑÐ¾Ñ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0" y="3357563"/>
            <a:ext cx="241141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https://b7.ru.icdn.ru/u/unotkult/9/64762039pYi.jpg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rcRect/>
          <a:stretch>
            <a:fillRect/>
          </a:stretch>
        </p:blipFill>
        <p:spPr bwMode="auto">
          <a:xfrm>
            <a:off x="683568" y="0"/>
            <a:ext cx="3024336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Ð¢Ð°Ð½ÑÑ ÑÑÑÑÐºÐ¸Ðµ Ð¼Ð°ÑÑÐµÑÐºÐ¸. â ÑÑÐ¾ÐºÐ¾Ð²ÑÐ¹ Ð²ÐµÐºÑÐ¾Ñ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713" y="1052513"/>
            <a:ext cx="20875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Ð¢Ð°Ð½ÑÑ ÑÑÑÑÐºÐ¸Ðµ Ð¼Ð°ÑÑÐµÑÐºÐ¸. â ÑÑÐ¾ÐºÐ¾Ð²ÑÐ¹ Ð²ÐµÐºÑÐ¾Ñ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15467" flipH="1">
            <a:off x="7164388" y="5589588"/>
            <a:ext cx="158432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Users\комп\Desktop\ЧАСТУШКА ВСЕ\фото частушка для буклет\Копия_baner_частушка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95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Запись (28)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49763" y="330676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2878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kto-takoj-umalat-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350392"/>
            <a:ext cx="3168352" cy="2146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kto-takoj-umalat-0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2656"/>
            <a:ext cx="3456384" cy="2150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kto-takoj-umalat-00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88640"/>
            <a:ext cx="3563888" cy="2406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https://static1-repo.aif.ru/1/ba/915289/c/9d96b4858b72813d748a2bae85ac69b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2132856"/>
            <a:ext cx="4012116" cy="2664296"/>
          </a:xfrm>
          <a:prstGeom prst="rect">
            <a:avLst/>
          </a:prstGeom>
          <a:noFill/>
        </p:spPr>
      </p:pic>
      <p:pic>
        <p:nvPicPr>
          <p:cNvPr id="4098" name="Picture 2" descr="https://sdelanounas.ru/i/d/3/d/f_d3d3LmJyeWFuc2tvYmwucnUvaW1nL25ld3MvMjAxOS8wNzI5MnQwMDQxODgyYi5qcGc_X19pZD0xMjI0Njg=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4265712"/>
            <a:ext cx="3960439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49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kto-takoj-umalat-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0"/>
            <a:ext cx="352839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 descr="kto-takoj-umalat-0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48680"/>
            <a:ext cx="2800003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kto-takoj-umalat-0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437112"/>
            <a:ext cx="3312368" cy="2296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7" name="Picture 5" descr="kto-takoj-umalat-0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36611" y="3861048"/>
            <a:ext cx="3407389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132856"/>
            <a:ext cx="2314013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4212</TotalTime>
  <Words>432</Words>
  <Application>Microsoft Office PowerPoint</Application>
  <PresentationFormat>Экран (4:3)</PresentationFormat>
  <Paragraphs>52</Paragraphs>
  <Slides>12</Slides>
  <Notes>0</Notes>
  <HiddenSlides>0</HiddenSlides>
  <MMClips>5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  <vt:variant>
        <vt:lpstr>Произвольные показы</vt:lpstr>
      </vt:variant>
      <vt:variant>
        <vt:i4>1</vt:i4>
      </vt:variant>
    </vt:vector>
  </HeadingPairs>
  <TitlesOfParts>
    <vt:vector size="14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Произвольный показ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0000</cp:lastModifiedBy>
  <cp:revision>356</cp:revision>
  <dcterms:created xsi:type="dcterms:W3CDTF">2019-10-19T22:44:39Z</dcterms:created>
  <dcterms:modified xsi:type="dcterms:W3CDTF">2020-08-14T08:22:14Z</dcterms:modified>
</cp:coreProperties>
</file>