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13"/>
  </p:notesMasterIdLst>
  <p:sldIdLst>
    <p:sldId id="256" r:id="rId2"/>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 id="382" r:id="rId30"/>
    <p:sldId id="383" r:id="rId31"/>
    <p:sldId id="384" r:id="rId32"/>
    <p:sldId id="385" r:id="rId33"/>
    <p:sldId id="386" r:id="rId34"/>
    <p:sldId id="387" r:id="rId35"/>
    <p:sldId id="388" r:id="rId36"/>
    <p:sldId id="389" r:id="rId37"/>
    <p:sldId id="390" r:id="rId38"/>
    <p:sldId id="391" r:id="rId39"/>
    <p:sldId id="392" r:id="rId40"/>
    <p:sldId id="393" r:id="rId41"/>
    <p:sldId id="394" r:id="rId42"/>
    <p:sldId id="395" r:id="rId43"/>
    <p:sldId id="396" r:id="rId44"/>
    <p:sldId id="397" r:id="rId45"/>
    <p:sldId id="398" r:id="rId46"/>
    <p:sldId id="399" r:id="rId47"/>
    <p:sldId id="400" r:id="rId48"/>
    <p:sldId id="401" r:id="rId49"/>
    <p:sldId id="402" r:id="rId50"/>
    <p:sldId id="403" r:id="rId51"/>
    <p:sldId id="404" r:id="rId52"/>
    <p:sldId id="405" r:id="rId53"/>
    <p:sldId id="406" r:id="rId54"/>
    <p:sldId id="407" r:id="rId55"/>
    <p:sldId id="261" r:id="rId56"/>
    <p:sldId id="262" r:id="rId57"/>
    <p:sldId id="264" r:id="rId58"/>
    <p:sldId id="265" r:id="rId59"/>
    <p:sldId id="266" r:id="rId60"/>
    <p:sldId id="267" r:id="rId61"/>
    <p:sldId id="268" r:id="rId62"/>
    <p:sldId id="269" r:id="rId63"/>
    <p:sldId id="270" r:id="rId64"/>
    <p:sldId id="271" r:id="rId65"/>
    <p:sldId id="272" r:id="rId66"/>
    <p:sldId id="273" r:id="rId67"/>
    <p:sldId id="274" r:id="rId68"/>
    <p:sldId id="275" r:id="rId69"/>
    <p:sldId id="276" r:id="rId70"/>
    <p:sldId id="277" r:id="rId71"/>
    <p:sldId id="278" r:id="rId72"/>
    <p:sldId id="279" r:id="rId73"/>
    <p:sldId id="409" r:id="rId74"/>
    <p:sldId id="410" r:id="rId75"/>
    <p:sldId id="412" r:id="rId76"/>
    <p:sldId id="413" r:id="rId77"/>
    <p:sldId id="414" r:id="rId78"/>
    <p:sldId id="415" r:id="rId79"/>
    <p:sldId id="417" r:id="rId80"/>
    <p:sldId id="418" r:id="rId81"/>
    <p:sldId id="419" r:id="rId82"/>
    <p:sldId id="420" r:id="rId83"/>
    <p:sldId id="416" r:id="rId84"/>
    <p:sldId id="422" r:id="rId85"/>
    <p:sldId id="421" r:id="rId86"/>
    <p:sldId id="423" r:id="rId87"/>
    <p:sldId id="425" r:id="rId88"/>
    <p:sldId id="426" r:id="rId89"/>
    <p:sldId id="427" r:id="rId90"/>
    <p:sldId id="424" r:id="rId91"/>
    <p:sldId id="429" r:id="rId92"/>
    <p:sldId id="428" r:id="rId93"/>
    <p:sldId id="430" r:id="rId94"/>
    <p:sldId id="431" r:id="rId95"/>
    <p:sldId id="432" r:id="rId96"/>
    <p:sldId id="433" r:id="rId97"/>
    <p:sldId id="434" r:id="rId98"/>
    <p:sldId id="435" r:id="rId99"/>
    <p:sldId id="436" r:id="rId100"/>
    <p:sldId id="437" r:id="rId101"/>
    <p:sldId id="280" r:id="rId102"/>
    <p:sldId id="281" r:id="rId103"/>
    <p:sldId id="282" r:id="rId104"/>
    <p:sldId id="283" r:id="rId105"/>
    <p:sldId id="284" r:id="rId106"/>
    <p:sldId id="285" r:id="rId107"/>
    <p:sldId id="286" r:id="rId108"/>
    <p:sldId id="287" r:id="rId109"/>
    <p:sldId id="288" r:id="rId110"/>
    <p:sldId id="290" r:id="rId111"/>
    <p:sldId id="289" r:id="rId1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2937" autoAdjust="0"/>
  </p:normalViewPr>
  <p:slideViewPr>
    <p:cSldViewPr snapToGrid="0">
      <p:cViewPr varScale="1">
        <p:scale>
          <a:sx n="54" d="100"/>
          <a:sy n="54" d="100"/>
        </p:scale>
        <p:origin x="758" y="2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93E08-A011-40C2-987C-0F38B61A11B1}" type="datetimeFigureOut">
              <a:rPr lang="ru-RU" smtClean="0"/>
              <a:t>21.02.2023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9741FD-469F-46E1-B375-78A5257BFC28}" type="slidenum">
              <a:rPr lang="ru-RU" smtClean="0"/>
              <a:t>‹#›</a:t>
            </a:fld>
            <a:endParaRPr lang="ru-RU"/>
          </a:p>
        </p:txBody>
      </p:sp>
    </p:spTree>
    <p:extLst>
      <p:ext uri="{BB962C8B-B14F-4D97-AF65-F5344CB8AC3E}">
        <p14:creationId xmlns:p14="http://schemas.microsoft.com/office/powerpoint/2010/main" val="1177640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B9741FD-469F-46E1-B375-78A5257BFC28}" type="slidenum">
              <a:rPr lang="ru-RU" smtClean="0"/>
              <a:t>43</a:t>
            </a:fld>
            <a:endParaRPr lang="ru-RU"/>
          </a:p>
        </p:txBody>
      </p:sp>
    </p:spTree>
    <p:extLst>
      <p:ext uri="{BB962C8B-B14F-4D97-AF65-F5344CB8AC3E}">
        <p14:creationId xmlns:p14="http://schemas.microsoft.com/office/powerpoint/2010/main" val="232959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313299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CD3A32-C2AC-4131-8121-B82F9E9D7A7C}" type="datetimeFigureOut">
              <a:rPr lang="ru-RU" smtClean="0"/>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039183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698159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01789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3511386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43165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09567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3147651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60373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25841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68212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0CD3A32-C2AC-4131-8121-B82F9E9D7A7C}" type="datetimeFigureOut">
              <a:rPr lang="ru-RU" smtClean="0"/>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52891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0CD3A32-C2AC-4131-8121-B82F9E9D7A7C}" type="datetimeFigureOut">
              <a:rPr lang="ru-RU" smtClean="0"/>
              <a:t>21.02.2023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139367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39709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408004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E0CD3A32-C2AC-4131-8121-B82F9E9D7A7C}" type="datetimeFigureOut">
              <a:rPr lang="ru-RU" smtClean="0"/>
              <a:t>21.02.2023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86302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CD3A32-C2AC-4131-8121-B82F9E9D7A7C}" type="datetimeFigureOut">
              <a:rPr lang="ru-RU" smtClean="0"/>
              <a:t>21.02.2023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6B952F2-B337-4B6D-B436-35A7DC557EB6}" type="slidenum">
              <a:rPr lang="ru-RU" smtClean="0"/>
              <a:t>‹#›</a:t>
            </a:fld>
            <a:endParaRPr lang="ru-RU"/>
          </a:p>
        </p:txBody>
      </p:sp>
    </p:spTree>
    <p:extLst>
      <p:ext uri="{BB962C8B-B14F-4D97-AF65-F5344CB8AC3E}">
        <p14:creationId xmlns:p14="http://schemas.microsoft.com/office/powerpoint/2010/main" val="2392925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CD3A32-C2AC-4131-8121-B82F9E9D7A7C}" type="datetimeFigureOut">
              <a:rPr lang="ru-RU" smtClean="0"/>
              <a:t>21.02.2023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B952F2-B337-4B6D-B436-35A7DC557EB6}" type="slidenum">
              <a:rPr lang="ru-RU" smtClean="0"/>
              <a:t>‹#›</a:t>
            </a:fld>
            <a:endParaRPr lang="ru-RU"/>
          </a:p>
        </p:txBody>
      </p:sp>
    </p:spTree>
    <p:extLst>
      <p:ext uri="{BB962C8B-B14F-4D97-AF65-F5344CB8AC3E}">
        <p14:creationId xmlns:p14="http://schemas.microsoft.com/office/powerpoint/2010/main" val="7340130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consultantplus://offline/ref=4AC9CBAED5C0EE62A808953F2CE18DDAEA9CD68AD356E157E92FB0EA910F9A8B8AE6B25A6E2FF2E0F5FD2C1EBC0F7C6D5F7C56C6B31Da70EK" TargetMode="External"/><Relationship Id="rId2" Type="http://schemas.openxmlformats.org/officeDocument/2006/relationships/hyperlink" Target="consultantplus://offline/ref=4AC9CBAED5C0EE62A808953F2CE18DDAEA9CD68AD356E157E92FB0EA910F9A8B8AE6B25B6D28F2E0F5FD2C1EBC0F7C6D5F7C56C6B31Da70E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P1624"/><Relationship Id="rId3" Type="http://schemas.openxmlformats.org/officeDocument/2006/relationships/hyperlink" Target="#P1280"/><Relationship Id="rId7" Type="http://schemas.openxmlformats.org/officeDocument/2006/relationships/hyperlink" Target="#P1566"/><Relationship Id="rId2" Type="http://schemas.openxmlformats.org/officeDocument/2006/relationships/hyperlink" Target="#P1175"/><Relationship Id="rId1" Type="http://schemas.openxmlformats.org/officeDocument/2006/relationships/slideLayout" Target="../slideLayouts/slideLayout2.xml"/><Relationship Id="rId6" Type="http://schemas.openxmlformats.org/officeDocument/2006/relationships/hyperlink" Target="#P1510"/><Relationship Id="rId5" Type="http://schemas.openxmlformats.org/officeDocument/2006/relationships/hyperlink" Target="#P1455"/><Relationship Id="rId10" Type="http://schemas.openxmlformats.org/officeDocument/2006/relationships/hyperlink" Target="#P1819"/><Relationship Id="rId4" Type="http://schemas.openxmlformats.org/officeDocument/2006/relationships/hyperlink" Target="#P1343"/><Relationship Id="rId9" Type="http://schemas.openxmlformats.org/officeDocument/2006/relationships/hyperlink" Target="#P1721"/></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P846"/><Relationship Id="rId7" Type="http://schemas.openxmlformats.org/officeDocument/2006/relationships/hyperlink" Target="#P2068"/><Relationship Id="rId2" Type="http://schemas.openxmlformats.org/officeDocument/2006/relationships/hyperlink" Target="#P793"/><Relationship Id="rId1" Type="http://schemas.openxmlformats.org/officeDocument/2006/relationships/slideLayout" Target="../slideLayouts/slideLayout2.xml"/><Relationship Id="rId6" Type="http://schemas.openxmlformats.org/officeDocument/2006/relationships/hyperlink" Target="#P1967"/><Relationship Id="rId5" Type="http://schemas.openxmlformats.org/officeDocument/2006/relationships/hyperlink" Target="#P1908"/><Relationship Id="rId4" Type="http://schemas.openxmlformats.org/officeDocument/2006/relationships/hyperlink" Target="#P911"/></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P2234"/><Relationship Id="rId2" Type="http://schemas.openxmlformats.org/officeDocument/2006/relationships/hyperlink" Target="#P2142"/><Relationship Id="rId1" Type="http://schemas.openxmlformats.org/officeDocument/2006/relationships/slideLayout" Target="../slideLayouts/slideLayout2.xml"/><Relationship Id="rId4" Type="http://schemas.openxmlformats.org/officeDocument/2006/relationships/hyperlink" Target="#P1967"/></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P1967"/><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P2357"/><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P2452"/></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P2497"/><Relationship Id="rId2" Type="http://schemas.openxmlformats.org/officeDocument/2006/relationships/hyperlink" Target="#P1031"/><Relationship Id="rId1" Type="http://schemas.openxmlformats.org/officeDocument/2006/relationships/slideLayout" Target="../slideLayouts/slideLayout2.xml"/><Relationship Id="rId6" Type="http://schemas.openxmlformats.org/officeDocument/2006/relationships/hyperlink" Target="#P1721"/><Relationship Id="rId5" Type="http://schemas.openxmlformats.org/officeDocument/2006/relationships/hyperlink" Target="#P1624"/><Relationship Id="rId4" Type="http://schemas.openxmlformats.org/officeDocument/2006/relationships/hyperlink" Target="#P2550"/></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P1031"/><Relationship Id="rId2" Type="http://schemas.openxmlformats.org/officeDocument/2006/relationships/hyperlink" Target="#P2497"/><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P1031"/><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P2234"/><Relationship Id="rId2" Type="http://schemas.openxmlformats.org/officeDocument/2006/relationships/hyperlink" Target="#P2142"/><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consultantplus://offline/ref=60EC9163214CA040023D2E152631E0FC28E6EFFDFE1924B9D9A02ABDC5FED202E008E73EB39523E385B1346C89565B453A8175464E87B719F0C9O" TargetMode="External"/><Relationship Id="rId2" Type="http://schemas.openxmlformats.org/officeDocument/2006/relationships/hyperlink" Target="consultantplus://offline/ref=60EC9163214CA040023D2E152631E0FC28E6EFFDFE1924B9D9A02ABDC5FED202F208BF32B2963FEA8AA4623DCFF0C2O"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consultantplus://offline/ref=60EC9163214CA040023D2E152631E0FC28E6EFFDFE1924B9D9A02ABDC5FED202F208BF32B2963FEA8AA4623DCFF0C2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P491"/><Relationship Id="rId2" Type="http://schemas.openxmlformats.org/officeDocument/2006/relationships/hyperlink" Target="#P481"/><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consultant.ru/document/cons_doc_LAW_216461/"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www.consultant.ru/document/cons_doc_LAW_369421/8e52911ff8adadc33d4e10feb68824262fe8b75f/#dst100011"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25850" y="1776548"/>
            <a:ext cx="8825658" cy="2707721"/>
          </a:xfrm>
        </p:spPr>
        <p:txBody>
          <a:bodyPr/>
          <a:lstStyle/>
          <a:p>
            <a:pPr algn="ctr"/>
            <a:r>
              <a:rPr lang="ru-RU" sz="4000" b="1" dirty="0" smtClean="0">
                <a:solidFill>
                  <a:srgbClr val="FFFF00"/>
                </a:solidFill>
              </a:rPr>
              <a:t>ДОКУМЕНТАЦИОННОЕ И </a:t>
            </a:r>
            <a:r>
              <a:rPr lang="ru-RU" sz="4000" b="1" dirty="0" smtClean="0">
                <a:solidFill>
                  <a:srgbClr val="FFFF00"/>
                </a:solidFill>
              </a:rPr>
              <a:t>КАДРОВОЕ ОБЕСПЕЧЕНИЕ </a:t>
            </a:r>
            <a:r>
              <a:rPr lang="ru-RU" sz="4000" b="1" dirty="0" smtClean="0">
                <a:solidFill>
                  <a:srgbClr val="FFFF00"/>
                </a:solidFill>
              </a:rPr>
              <a:t>ОРГАНОВ МЕСТНОГО САМОУПРАВЛЕНИЯ</a:t>
            </a:r>
            <a:endParaRPr lang="ru-RU" sz="4000" b="1" dirty="0">
              <a:solidFill>
                <a:srgbClr val="FFFF00"/>
              </a:solidFill>
            </a:endParaRPr>
          </a:p>
        </p:txBody>
      </p:sp>
      <p:sp>
        <p:nvSpPr>
          <p:cNvPr id="3" name="Заголовок 1"/>
          <p:cNvSpPr txBox="1">
            <a:spLocks/>
          </p:cNvSpPr>
          <p:nvPr/>
        </p:nvSpPr>
        <p:spPr>
          <a:xfrm>
            <a:off x="1387107" y="483327"/>
            <a:ext cx="8825658" cy="1197428"/>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solidFill>
                  <a:srgbClr val="002060"/>
                </a:solidFill>
              </a:rPr>
              <a:t>Всероссийская ассоциация развития местного самоуправления</a:t>
            </a:r>
            <a:endParaRPr lang="ru-RU" sz="2500" b="1" dirty="0">
              <a:solidFill>
                <a:srgbClr val="002060"/>
              </a:solidFill>
            </a:endParaRPr>
          </a:p>
        </p:txBody>
      </p:sp>
      <p:sp>
        <p:nvSpPr>
          <p:cNvPr id="4" name="Заголовок 1"/>
          <p:cNvSpPr txBox="1">
            <a:spLocks/>
          </p:cNvSpPr>
          <p:nvPr/>
        </p:nvSpPr>
        <p:spPr>
          <a:xfrm>
            <a:off x="6096000" y="5361980"/>
            <a:ext cx="4931016" cy="86585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1800" b="1" dirty="0" smtClean="0">
                <a:solidFill>
                  <a:srgbClr val="002060"/>
                </a:solidFill>
              </a:rPr>
              <a:t>Докладчик:</a:t>
            </a:r>
          </a:p>
          <a:p>
            <a:r>
              <a:rPr lang="ru-RU" sz="1800" b="1" dirty="0" smtClean="0">
                <a:solidFill>
                  <a:srgbClr val="002060"/>
                </a:solidFill>
              </a:rPr>
              <a:t>Стельмашёнок С.А.</a:t>
            </a:r>
          </a:p>
          <a:p>
            <a:r>
              <a:rPr lang="ru-RU" sz="1800" b="1" dirty="0" smtClean="0">
                <a:solidFill>
                  <a:srgbClr val="002060"/>
                </a:solidFill>
              </a:rPr>
              <a:t>Начальник отдела работы</a:t>
            </a:r>
          </a:p>
          <a:p>
            <a:r>
              <a:rPr lang="ru-RU" sz="1800" b="1" dirty="0" smtClean="0">
                <a:solidFill>
                  <a:srgbClr val="002060"/>
                </a:solidFill>
              </a:rPr>
              <a:t>С обращениями граждан и организаций и кадровой работы аппарата Псковской городской Думы</a:t>
            </a:r>
            <a:endParaRPr lang="ru-RU" sz="1800" b="1" dirty="0">
              <a:solidFill>
                <a:srgbClr val="002060"/>
              </a:solidFill>
            </a:endParaRPr>
          </a:p>
        </p:txBody>
      </p:sp>
    </p:spTree>
    <p:extLst>
      <p:ext uri="{BB962C8B-B14F-4D97-AF65-F5344CB8AC3E}">
        <p14:creationId xmlns:p14="http://schemas.microsoft.com/office/powerpoint/2010/main" val="967993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235132" y="2052918"/>
            <a:ext cx="11403874" cy="4195481"/>
          </a:xfrm>
        </p:spPr>
        <p:txBody>
          <a:bodyPr/>
          <a:lstStyle/>
          <a:p>
            <a:pPr marL="0" indent="0" algn="just">
              <a:buNone/>
            </a:pPr>
            <a:r>
              <a:rPr lang="ru-RU" sz="2300" dirty="0" smtClean="0"/>
              <a:t>Органы местного самоуправления разрабатывают </a:t>
            </a:r>
            <a:r>
              <a:rPr lang="ru-RU" sz="2300" dirty="0"/>
              <a:t>и утверждают перечни документов, образующихся в процессе их </a:t>
            </a:r>
            <a:r>
              <a:rPr lang="ru-RU" sz="2300" dirty="0" smtClean="0"/>
              <a:t>деятельности </a:t>
            </a:r>
            <a:r>
              <a:rPr lang="ru-RU" sz="2300" dirty="0"/>
              <a:t>с указанием сроков их хранения по согласованию с уполномоченным федеральным органом исполнительной власти в сфере архивного дела и делопроизводства</a:t>
            </a:r>
            <a:r>
              <a:rPr lang="ru-RU" dirty="0"/>
              <a:t>.</a:t>
            </a:r>
          </a:p>
        </p:txBody>
      </p:sp>
    </p:spTree>
    <p:extLst>
      <p:ext uri="{BB962C8B-B14F-4D97-AF65-F5344CB8AC3E}">
        <p14:creationId xmlns:p14="http://schemas.microsoft.com/office/powerpoint/2010/main" val="15934806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1337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25083" y="1463039"/>
            <a:ext cx="11830929" cy="5064369"/>
          </a:xfrm>
        </p:spPr>
        <p:txBody>
          <a:bodyPr/>
          <a:lstStyle/>
          <a:p>
            <a:pPr>
              <a:lnSpc>
                <a:spcPct val="120000"/>
              </a:lnSpc>
              <a:spcBef>
                <a:spcPts val="0"/>
              </a:spcBef>
            </a:pPr>
            <a:r>
              <a:rPr lang="ru-RU" dirty="0"/>
              <a:t>29 - </a:t>
            </a:r>
            <a:r>
              <a:rPr lang="ru-RU" b="1" dirty="0">
                <a:solidFill>
                  <a:srgbClr val="FFFF00"/>
                </a:solidFill>
              </a:rPr>
              <a:t>отметка о контроле</a:t>
            </a:r>
            <a:r>
              <a:rPr lang="ru-RU" dirty="0" smtClean="0"/>
              <a:t>; </a:t>
            </a:r>
            <a:r>
              <a:rPr lang="ru-RU" dirty="0"/>
              <a:t>Отметка о контроле свидетельствует о постановке документа на контроль, проставляется штампом "Контроль" на верхнем поле документа.</a:t>
            </a:r>
          </a:p>
          <a:p>
            <a:pPr>
              <a:lnSpc>
                <a:spcPct val="120000"/>
              </a:lnSpc>
              <a:spcBef>
                <a:spcPts val="0"/>
              </a:spcBef>
            </a:pPr>
            <a:r>
              <a:rPr lang="ru-RU" dirty="0"/>
              <a:t>30 - </a:t>
            </a:r>
            <a:r>
              <a:rPr lang="ru-RU" b="1" dirty="0">
                <a:solidFill>
                  <a:srgbClr val="FFFF00"/>
                </a:solidFill>
              </a:rPr>
              <a:t>отметка о направлении документа в дело</a:t>
            </a:r>
            <a:r>
              <a:rPr lang="ru-RU" dirty="0" smtClean="0"/>
              <a:t>.</a:t>
            </a:r>
            <a:r>
              <a:rPr lang="ru-RU" dirty="0"/>
              <a:t> Отметка о направлении документа в дело определяет место хранения документа после завершения работы с ним и включает: слова "В дело", индекс дела по номенклатуре дел, в которое помещается документ на хранение, с указанием года, должности лица, оформившего отметку, подписи, даты.</a:t>
            </a:r>
          </a:p>
          <a:p>
            <a:endParaRPr lang="ru-RU" dirty="0"/>
          </a:p>
        </p:txBody>
      </p:sp>
    </p:spTree>
    <p:extLst>
      <p:ext uri="{BB962C8B-B14F-4D97-AF65-F5344CB8AC3E}">
        <p14:creationId xmlns:p14="http://schemas.microsoft.com/office/powerpoint/2010/main" val="16980971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9090" y="320370"/>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360948" y="2052918"/>
            <a:ext cx="11574378" cy="4195481"/>
          </a:xfrm>
        </p:spPr>
        <p:txBody>
          <a:bodyPr/>
          <a:lstStyle/>
          <a:p>
            <a:pPr marL="0" indent="0" algn="ctr">
              <a:buNone/>
            </a:pPr>
            <a:r>
              <a:rPr lang="ru-RU" b="1" dirty="0" smtClean="0">
                <a:solidFill>
                  <a:srgbClr val="92D050"/>
                </a:solidFill>
              </a:rPr>
              <a:t> </a:t>
            </a:r>
            <a:r>
              <a:rPr lang="ru-RU" sz="2500" b="1" dirty="0" smtClean="0">
                <a:solidFill>
                  <a:srgbClr val="92D050"/>
                </a:solidFill>
              </a:rPr>
              <a:t>Приказ Федерального </a:t>
            </a:r>
            <a:r>
              <a:rPr lang="ru-RU" sz="2500" b="1" dirty="0">
                <a:solidFill>
                  <a:srgbClr val="92D050"/>
                </a:solidFill>
              </a:rPr>
              <a:t>архивного агентства от 24.12.2020 №199 «Об утверждении методических рекомендаций по разработке инструкций по делопроизводству в государственных органах, органах местного самоуправления</a:t>
            </a:r>
            <a:r>
              <a:rPr lang="ru-RU" sz="2500" b="1" dirty="0" smtClean="0">
                <a:solidFill>
                  <a:srgbClr val="92D050"/>
                </a:solidFill>
              </a:rPr>
              <a:t>»</a:t>
            </a:r>
          </a:p>
          <a:p>
            <a:endParaRPr lang="ru-RU" dirty="0"/>
          </a:p>
        </p:txBody>
      </p:sp>
    </p:spTree>
    <p:extLst>
      <p:ext uri="{BB962C8B-B14F-4D97-AF65-F5344CB8AC3E}">
        <p14:creationId xmlns:p14="http://schemas.microsoft.com/office/powerpoint/2010/main" val="20583910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175992"/>
            <a:ext cx="9424321"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168442" y="1576522"/>
            <a:ext cx="11875169" cy="5161546"/>
          </a:xfrm>
        </p:spPr>
        <p:txBody>
          <a:bodyPr/>
          <a:lstStyle/>
          <a:p>
            <a:pPr marL="0" indent="0">
              <a:buNone/>
            </a:pPr>
            <a:r>
              <a:rPr lang="ru-RU" dirty="0"/>
              <a:t>В </a:t>
            </a:r>
            <a:r>
              <a:rPr lang="ru-RU" dirty="0" smtClean="0"/>
              <a:t>методических инструкциях </a:t>
            </a:r>
            <a:r>
              <a:rPr lang="ru-RU" dirty="0"/>
              <a:t>более подробно  отражены и описаны:</a:t>
            </a:r>
          </a:p>
          <a:p>
            <a:r>
              <a:rPr lang="ru-RU" dirty="0" smtClean="0"/>
              <a:t>структура инструкции;</a:t>
            </a:r>
          </a:p>
          <a:p>
            <a:r>
              <a:rPr lang="ru-RU" dirty="0" smtClean="0"/>
              <a:t>порядок документирования;</a:t>
            </a:r>
          </a:p>
          <a:p>
            <a:r>
              <a:rPr lang="ru-RU" dirty="0" smtClean="0"/>
              <a:t>порядок разработки бланков документов и подробные требования к их оформлению;</a:t>
            </a:r>
          </a:p>
          <a:p>
            <a:r>
              <a:rPr lang="ru-RU" dirty="0" smtClean="0"/>
              <a:t>процедура подготовки проектов;</a:t>
            </a:r>
          </a:p>
          <a:p>
            <a:r>
              <a:rPr lang="ru-RU" dirty="0" smtClean="0"/>
              <a:t>виды правовых актов, издаваемых органами местного самоуправления;</a:t>
            </a:r>
          </a:p>
          <a:p>
            <a:r>
              <a:rPr lang="ru-RU" dirty="0"/>
              <a:t>с</a:t>
            </a:r>
            <a:r>
              <a:rPr lang="ru-RU" dirty="0" smtClean="0"/>
              <a:t>труктура внутренних документов (протоколов, служебных писем, служебных записок)</a:t>
            </a:r>
          </a:p>
          <a:p>
            <a:r>
              <a:rPr lang="ru-RU" dirty="0" smtClean="0"/>
              <a:t>принципы организации документооборота и его особенности, в </a:t>
            </a:r>
            <a:r>
              <a:rPr lang="ru-RU" dirty="0" err="1" smtClean="0"/>
              <a:t>т.ч</a:t>
            </a:r>
            <a:r>
              <a:rPr lang="ru-RU" dirty="0" smtClean="0"/>
              <a:t>. в СЭД;</a:t>
            </a:r>
          </a:p>
          <a:p>
            <a:r>
              <a:rPr lang="ru-RU" dirty="0" smtClean="0"/>
              <a:t>Оформление документального фонда органа МСУ;</a:t>
            </a:r>
          </a:p>
          <a:p>
            <a:r>
              <a:rPr lang="ru-RU" dirty="0" smtClean="0"/>
              <a:t>Процедура уничтожения документов и дел с истекшим сроком хранения.</a:t>
            </a:r>
          </a:p>
          <a:p>
            <a:endParaRPr lang="ru-RU" dirty="0"/>
          </a:p>
        </p:txBody>
      </p:sp>
    </p:spTree>
    <p:extLst>
      <p:ext uri="{BB962C8B-B14F-4D97-AF65-F5344CB8AC3E}">
        <p14:creationId xmlns:p14="http://schemas.microsoft.com/office/powerpoint/2010/main" val="261115139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248181"/>
            <a:ext cx="9404723" cy="1400530"/>
          </a:xfrm>
        </p:spPr>
        <p:txBody>
          <a:bodyPr/>
          <a:lstStyle/>
          <a:p>
            <a:pPr algn="ctr"/>
            <a:r>
              <a:rPr lang="ru-RU" dirty="0" smtClean="0">
                <a:solidFill>
                  <a:srgbClr val="00B0F0"/>
                </a:solidFill>
              </a:rPr>
              <a:t>Работа с обращениями граждан</a:t>
            </a:r>
            <a:endParaRPr lang="ru-RU" dirty="0">
              <a:solidFill>
                <a:srgbClr val="00B0F0"/>
              </a:solidFill>
            </a:endParaRPr>
          </a:p>
        </p:txBody>
      </p:sp>
      <p:sp>
        <p:nvSpPr>
          <p:cNvPr id="3" name="Объект 2"/>
          <p:cNvSpPr>
            <a:spLocks noGrp="1"/>
          </p:cNvSpPr>
          <p:nvPr>
            <p:ph idx="1"/>
          </p:nvPr>
        </p:nvSpPr>
        <p:spPr>
          <a:xfrm>
            <a:off x="168442" y="982492"/>
            <a:ext cx="11851106" cy="4973052"/>
          </a:xfrm>
        </p:spPr>
        <p:txBody>
          <a:bodyPr>
            <a:noAutofit/>
          </a:bodyPr>
          <a:lstStyle/>
          <a:p>
            <a:pPr marL="0" indent="0" algn="ctr">
              <a:buNone/>
            </a:pPr>
            <a:r>
              <a:rPr lang="ru-RU" b="1" dirty="0" smtClean="0">
                <a:solidFill>
                  <a:srgbClr val="92D050"/>
                </a:solidFill>
              </a:rPr>
              <a:t>Федеральный закон </a:t>
            </a:r>
            <a:r>
              <a:rPr lang="ru-RU" b="1" dirty="0">
                <a:solidFill>
                  <a:srgbClr val="92D050"/>
                </a:solidFill>
              </a:rPr>
              <a:t>РФ от 02.05.2006 №59-ФЗ «О порядке рассмотрения обращений граждан Российской Федерации</a:t>
            </a:r>
            <a:r>
              <a:rPr lang="ru-RU" b="1" dirty="0" smtClean="0">
                <a:solidFill>
                  <a:srgbClr val="92D050"/>
                </a:solidFill>
              </a:rPr>
              <a:t>»</a:t>
            </a:r>
            <a:endParaRPr lang="ru-RU" b="1" dirty="0">
              <a:solidFill>
                <a:srgbClr val="92D050"/>
              </a:solidFill>
            </a:endParaRPr>
          </a:p>
          <a:p>
            <a:pPr marL="0" indent="0" algn="just">
              <a:buNone/>
            </a:pPr>
            <a:r>
              <a:rPr lang="ru-RU" sz="1600" dirty="0" smtClean="0"/>
              <a:t>Данным документом устанавливается </a:t>
            </a:r>
            <a:r>
              <a:rPr lang="ru-RU" sz="1600" dirty="0"/>
              <a:t>порядок рассмотрения обращений граждан государственными органами, органами местного самоуправления и должностными лицами</a:t>
            </a:r>
            <a:r>
              <a:rPr lang="ru-RU" sz="1600" dirty="0" smtClean="0"/>
              <a:t>.</a:t>
            </a:r>
          </a:p>
          <a:p>
            <a:pPr marL="0" indent="0" algn="just">
              <a:buNone/>
            </a:pPr>
            <a:r>
              <a:rPr lang="ru-RU" sz="1600" dirty="0" smtClean="0"/>
              <a:t>Основные </a:t>
            </a:r>
            <a:r>
              <a:rPr lang="ru-RU" sz="1600" b="1" dirty="0" smtClean="0"/>
              <a:t>термины</a:t>
            </a:r>
            <a:r>
              <a:rPr lang="ru-RU" sz="1600" dirty="0" smtClean="0"/>
              <a:t>, связанные с порядком рассмотрения обращений граждан:</a:t>
            </a:r>
          </a:p>
          <a:p>
            <a:pPr algn="just">
              <a:spcBef>
                <a:spcPts val="0"/>
              </a:spcBef>
            </a:pPr>
            <a:r>
              <a:rPr lang="ru-RU" sz="1600" b="1" u="sng" dirty="0">
                <a:solidFill>
                  <a:srgbClr val="FFFF00"/>
                </a:solidFill>
              </a:rPr>
              <a:t>обращение </a:t>
            </a:r>
            <a:r>
              <a:rPr lang="ru-RU" sz="1600" b="1" u="sng" dirty="0" smtClean="0">
                <a:solidFill>
                  <a:srgbClr val="FFFF00"/>
                </a:solidFill>
              </a:rPr>
              <a:t>гражданина </a:t>
            </a:r>
            <a:r>
              <a:rPr lang="ru-RU" sz="1600" dirty="0"/>
              <a:t>- направленные в государственный орган, орган местного самоуправления или должностному лицу в письменной форме или в форме электронного документа предложение, заявление или жалоба, а также устное обращение гражданина в государственный орган, орган местного самоуправления;</a:t>
            </a:r>
          </a:p>
          <a:p>
            <a:pPr algn="just">
              <a:spcBef>
                <a:spcPts val="0"/>
              </a:spcBef>
            </a:pPr>
            <a:r>
              <a:rPr lang="ru-RU" sz="1600" b="1" u="sng" dirty="0" smtClean="0">
                <a:solidFill>
                  <a:srgbClr val="FFFF00"/>
                </a:solidFill>
              </a:rPr>
              <a:t>предложение</a:t>
            </a:r>
            <a:r>
              <a:rPr lang="ru-RU" sz="1600" dirty="0" smtClean="0"/>
              <a:t> </a:t>
            </a:r>
            <a:r>
              <a:rPr lang="ru-RU" sz="1600" dirty="0"/>
              <a:t>- рекомендация гражданина по совершенствованию законов и иных нормативных правовых актов, деятельности государственных органов и органов местного самоуправления, развитию общественных отношений, улучшению социально-экономической и иных сфер деятельности государства и общества;</a:t>
            </a:r>
          </a:p>
          <a:p>
            <a:pPr algn="just">
              <a:spcBef>
                <a:spcPts val="0"/>
              </a:spcBef>
            </a:pPr>
            <a:r>
              <a:rPr lang="ru-RU" sz="1600" b="1" u="sng" dirty="0" smtClean="0">
                <a:solidFill>
                  <a:srgbClr val="FFFF00"/>
                </a:solidFill>
              </a:rPr>
              <a:t>заявление</a:t>
            </a:r>
            <a:r>
              <a:rPr lang="ru-RU" sz="1600" dirty="0" smtClean="0"/>
              <a:t> </a:t>
            </a:r>
            <a:r>
              <a:rPr lang="ru-RU" sz="1600" dirty="0"/>
              <a:t>- просьба гражданина о содействии в реализации его конституционных прав и свобод или конституционных прав и свобод других лиц, либо сообщение о нарушении законов и иных нормативных правовых актов, недостатках в работе государственных органов, органов местного самоуправления и должностных лиц, либо критика деятельности указанных органов и должностных лиц;</a:t>
            </a:r>
          </a:p>
          <a:p>
            <a:pPr algn="just">
              <a:spcBef>
                <a:spcPts val="0"/>
              </a:spcBef>
            </a:pPr>
            <a:r>
              <a:rPr lang="ru-RU" sz="1600" b="1" u="sng" dirty="0" smtClean="0">
                <a:solidFill>
                  <a:srgbClr val="FFFF00"/>
                </a:solidFill>
              </a:rPr>
              <a:t>жалоба</a:t>
            </a:r>
            <a:r>
              <a:rPr lang="ru-RU" sz="1600" dirty="0" smtClean="0"/>
              <a:t> </a:t>
            </a:r>
            <a:r>
              <a:rPr lang="ru-RU" sz="1600" dirty="0"/>
              <a:t>- просьба гражданина о восстановлении или защите его нарушенных прав, свобод или законных интересов либо прав, свобод или законных интересов других лиц;</a:t>
            </a:r>
          </a:p>
          <a:p>
            <a:pPr algn="just">
              <a:spcBef>
                <a:spcPts val="0"/>
              </a:spcBef>
            </a:pPr>
            <a:r>
              <a:rPr lang="ru-RU" sz="1600" b="1" u="sng" dirty="0" smtClean="0">
                <a:solidFill>
                  <a:srgbClr val="FFFF00"/>
                </a:solidFill>
              </a:rPr>
              <a:t>должностное </a:t>
            </a:r>
            <a:r>
              <a:rPr lang="ru-RU" sz="1600" b="1" u="sng" dirty="0">
                <a:solidFill>
                  <a:srgbClr val="FFFF00"/>
                </a:solidFill>
              </a:rPr>
              <a:t>лицо </a:t>
            </a:r>
            <a:r>
              <a:rPr lang="ru-RU" sz="1600" dirty="0"/>
              <a:t>- лицо, постоянно, временно или по специальному полномочию осуществляющее функции представителя власти либо выполняющее организационно-распорядительные, административно-хозяйственные функции в государственном органе или органе местного самоуправления.</a:t>
            </a:r>
          </a:p>
          <a:p>
            <a:r>
              <a:rPr lang="ru-RU" sz="1600" dirty="0"/>
              <a:t> </a:t>
            </a:r>
          </a:p>
          <a:p>
            <a:pPr marL="0" indent="0" algn="just">
              <a:buNone/>
            </a:pPr>
            <a:endParaRPr lang="ru-RU" sz="1600" dirty="0"/>
          </a:p>
          <a:p>
            <a:pPr marL="0" indent="0" algn="just">
              <a:buNone/>
            </a:pPr>
            <a:endParaRPr lang="ru-RU" sz="1600" dirty="0"/>
          </a:p>
        </p:txBody>
      </p:sp>
    </p:spTree>
    <p:extLst>
      <p:ext uri="{BB962C8B-B14F-4D97-AF65-F5344CB8AC3E}">
        <p14:creationId xmlns:p14="http://schemas.microsoft.com/office/powerpoint/2010/main" val="198861142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9564" y="488813"/>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409074" y="1407696"/>
            <a:ext cx="10984831" cy="4840704"/>
          </a:xfrm>
        </p:spPr>
        <p:txBody>
          <a:bodyPr>
            <a:normAutofit/>
          </a:bodyPr>
          <a:lstStyle/>
          <a:p>
            <a:r>
              <a:rPr lang="ru-RU" b="1" dirty="0">
                <a:solidFill>
                  <a:srgbClr val="00B0F0"/>
                </a:solidFill>
              </a:rPr>
              <a:t>Требования к </a:t>
            </a:r>
            <a:r>
              <a:rPr lang="ru-RU" b="1" dirty="0" smtClean="0">
                <a:solidFill>
                  <a:srgbClr val="00B0F0"/>
                </a:solidFill>
              </a:rPr>
              <a:t>обращениям граждан</a:t>
            </a:r>
            <a:endParaRPr lang="ru-RU" dirty="0">
              <a:solidFill>
                <a:srgbClr val="00B0F0"/>
              </a:solidFill>
            </a:endParaRPr>
          </a:p>
          <a:p>
            <a:pPr marL="0" indent="0" algn="just">
              <a:buNone/>
            </a:pPr>
            <a:r>
              <a:rPr lang="ru-RU" dirty="0" smtClean="0"/>
              <a:t> </a:t>
            </a:r>
            <a:r>
              <a:rPr lang="ru-RU" dirty="0"/>
              <a:t>Гражданин в своем </a:t>
            </a:r>
            <a:r>
              <a:rPr lang="ru-RU" b="1" i="1" dirty="0">
                <a:solidFill>
                  <a:srgbClr val="FFFF00"/>
                </a:solidFill>
              </a:rPr>
              <a:t>письменном обращении </a:t>
            </a:r>
            <a:r>
              <a:rPr lang="ru-RU" dirty="0"/>
              <a:t>в обязательном порядке указывает либо </a:t>
            </a:r>
            <a:r>
              <a:rPr lang="ru-RU" b="1" u="sng" dirty="0"/>
              <a:t>наименование государственного органа или органа местного самоуправления</a:t>
            </a:r>
            <a:r>
              <a:rPr lang="ru-RU" dirty="0"/>
              <a:t>, в которые направляет письменное обращение, либо</a:t>
            </a:r>
            <a:r>
              <a:rPr lang="ru-RU" b="1" u="sng" dirty="0"/>
              <a:t> фамилию, имя, отчество соответствующего должностного лица</a:t>
            </a:r>
            <a:r>
              <a:rPr lang="ru-RU" dirty="0"/>
              <a:t>, либо </a:t>
            </a:r>
            <a:r>
              <a:rPr lang="ru-RU" b="1" u="sng" dirty="0"/>
              <a:t>должность соответствующего лица</a:t>
            </a:r>
            <a:r>
              <a:rPr lang="ru-RU" dirty="0"/>
              <a:t>, а также свои </a:t>
            </a:r>
            <a:r>
              <a:rPr lang="ru-RU" b="1" u="sng" dirty="0"/>
              <a:t>фамилию, имя, отчество </a:t>
            </a:r>
            <a:r>
              <a:rPr lang="ru-RU" dirty="0"/>
              <a:t>(последнее - при наличии), </a:t>
            </a:r>
            <a:r>
              <a:rPr lang="ru-RU" b="1" u="sng" dirty="0"/>
              <a:t>почтовый адрес</a:t>
            </a:r>
            <a:r>
              <a:rPr lang="ru-RU" dirty="0"/>
              <a:t>, по которому должны быть направлены ответ, уведомление о переадресации обращения, излагает суть предложения, заявления или жалобы, ставит </a:t>
            </a:r>
            <a:r>
              <a:rPr lang="ru-RU" b="1" u="sng" dirty="0"/>
              <a:t>личную подпись </a:t>
            </a:r>
            <a:r>
              <a:rPr lang="ru-RU" dirty="0"/>
              <a:t>и </a:t>
            </a:r>
            <a:r>
              <a:rPr lang="ru-RU" b="1" u="sng" dirty="0"/>
              <a:t>дату</a:t>
            </a:r>
            <a:r>
              <a:rPr lang="ru-RU" dirty="0" smtClean="0"/>
              <a:t>.</a:t>
            </a:r>
          </a:p>
          <a:p>
            <a:pPr marL="0" indent="0" algn="just">
              <a:buNone/>
            </a:pPr>
            <a:r>
              <a:rPr lang="ru-RU" dirty="0" smtClean="0"/>
              <a:t>В случае поступления обращения в </a:t>
            </a:r>
            <a:r>
              <a:rPr lang="ru-RU" dirty="0"/>
              <a:t>государственный орган, орган местного самоуправления или должностному лицу в </a:t>
            </a:r>
            <a:r>
              <a:rPr lang="ru-RU" b="1" i="1" dirty="0">
                <a:solidFill>
                  <a:srgbClr val="FFFF00"/>
                </a:solidFill>
              </a:rPr>
              <a:t>форме электронного документа</a:t>
            </a:r>
            <a:r>
              <a:rPr lang="ru-RU" dirty="0"/>
              <a:t>, </a:t>
            </a:r>
            <a:r>
              <a:rPr lang="ru-RU" dirty="0" smtClean="0"/>
              <a:t>в нем </a:t>
            </a:r>
            <a:r>
              <a:rPr lang="ru-RU" dirty="0"/>
              <a:t>в обязательном порядке </a:t>
            </a:r>
            <a:r>
              <a:rPr lang="ru-RU" dirty="0" smtClean="0"/>
              <a:t>должны быть указаны </a:t>
            </a:r>
            <a:r>
              <a:rPr lang="ru-RU" b="1" u="sng" dirty="0" smtClean="0"/>
              <a:t>фамилия, </a:t>
            </a:r>
            <a:r>
              <a:rPr lang="ru-RU" b="1" u="sng" dirty="0"/>
              <a:t>имя, отчество </a:t>
            </a:r>
            <a:r>
              <a:rPr lang="ru-RU" b="1" u="sng" dirty="0" smtClean="0"/>
              <a:t>заявителя, адрес </a:t>
            </a:r>
            <a:r>
              <a:rPr lang="ru-RU" b="1" u="sng" dirty="0"/>
              <a:t>электронной почты</a:t>
            </a:r>
            <a:r>
              <a:rPr lang="ru-RU" dirty="0"/>
              <a:t>, по которому </a:t>
            </a:r>
            <a:r>
              <a:rPr lang="ru-RU" dirty="0" smtClean="0"/>
              <a:t>должен </a:t>
            </a:r>
            <a:r>
              <a:rPr lang="ru-RU" dirty="0"/>
              <a:t>быть </a:t>
            </a:r>
            <a:r>
              <a:rPr lang="ru-RU" dirty="0" smtClean="0"/>
              <a:t>дан ответ.</a:t>
            </a:r>
            <a:endParaRPr lang="ru-RU" dirty="0"/>
          </a:p>
        </p:txBody>
      </p:sp>
    </p:spTree>
    <p:extLst>
      <p:ext uri="{BB962C8B-B14F-4D97-AF65-F5344CB8AC3E}">
        <p14:creationId xmlns:p14="http://schemas.microsoft.com/office/powerpoint/2010/main" val="1260670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416623"/>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264696" y="1179095"/>
            <a:ext cx="11514220" cy="5522493"/>
          </a:xfrm>
        </p:spPr>
        <p:txBody>
          <a:bodyPr>
            <a:normAutofit/>
          </a:bodyPr>
          <a:lstStyle/>
          <a:p>
            <a:pPr algn="just"/>
            <a:r>
              <a:rPr lang="ru-RU" sz="2200" dirty="0" smtClean="0"/>
              <a:t>Гражданин </a:t>
            </a:r>
            <a:r>
              <a:rPr lang="ru-RU" sz="2200" dirty="0"/>
              <a:t>направляет письменное обращение непосредственно в тот государственный орган, орган местного самоуправления или тому должностному лицу, в компетенцию которых входит решение поставленных в обращении вопросов.</a:t>
            </a:r>
          </a:p>
          <a:p>
            <a:pPr algn="just"/>
            <a:r>
              <a:rPr lang="ru-RU" sz="2200" dirty="0" smtClean="0"/>
              <a:t>Письменное </a:t>
            </a:r>
            <a:r>
              <a:rPr lang="ru-RU" sz="2200" dirty="0"/>
              <a:t>обращение подлежит обязательной регистрации </a:t>
            </a:r>
            <a:r>
              <a:rPr lang="ru-RU" sz="2200" b="1" dirty="0">
                <a:solidFill>
                  <a:srgbClr val="FFFF00"/>
                </a:solidFill>
              </a:rPr>
              <a:t>в течение трех дней с момента поступления </a:t>
            </a:r>
            <a:r>
              <a:rPr lang="ru-RU" sz="2200" dirty="0"/>
              <a:t>в государственный орган, орган местного самоуправления или должностному лицу.</a:t>
            </a:r>
          </a:p>
          <a:p>
            <a:pPr algn="just"/>
            <a:r>
              <a:rPr lang="ru-RU" sz="2200" dirty="0" smtClean="0"/>
              <a:t>Письменное </a:t>
            </a:r>
            <a:r>
              <a:rPr lang="ru-RU" sz="2200" dirty="0"/>
              <a:t>обращение, содержащее вопросы, решение которых не входит в компетенцию данных государственного органа, органа местного самоуправления или должностного лица, направляется </a:t>
            </a:r>
            <a:r>
              <a:rPr lang="ru-RU" sz="2200" b="1" dirty="0">
                <a:solidFill>
                  <a:srgbClr val="FFFF00"/>
                </a:solidFill>
              </a:rPr>
              <a:t>в течение семи дней со дня регистрации </a:t>
            </a:r>
            <a:r>
              <a:rPr lang="ru-RU" sz="2200" dirty="0"/>
              <a:t>в соответствующий орган или соответствующему должностному лицу, в компетенцию которых входит решение поставленных в обращении вопросов, с уведомлением гражданина, направившего обращение, о переадресации </a:t>
            </a:r>
            <a:r>
              <a:rPr lang="ru-RU" sz="2200" dirty="0" smtClean="0"/>
              <a:t>обращения</a:t>
            </a:r>
            <a:r>
              <a:rPr lang="ru-RU" sz="2200" dirty="0"/>
              <a:t>.</a:t>
            </a:r>
          </a:p>
        </p:txBody>
      </p:sp>
    </p:spTree>
    <p:extLst>
      <p:ext uri="{BB962C8B-B14F-4D97-AF65-F5344CB8AC3E}">
        <p14:creationId xmlns:p14="http://schemas.microsoft.com/office/powerpoint/2010/main" val="9914910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440687"/>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168442" y="1335505"/>
            <a:ext cx="11778915" cy="5317957"/>
          </a:xfrm>
        </p:spPr>
        <p:txBody>
          <a:bodyPr>
            <a:normAutofit fontScale="92500" lnSpcReduction="20000"/>
          </a:bodyPr>
          <a:lstStyle/>
          <a:p>
            <a:pPr algn="just"/>
            <a:r>
              <a:rPr lang="ru-RU" dirty="0"/>
              <a:t>Обращение, поступившее в государственный орган, орган местного самоуправления или должностному лицу в соответствии с их компетенцией, подлежит </a:t>
            </a:r>
            <a:r>
              <a:rPr lang="ru-RU" b="1" dirty="0">
                <a:solidFill>
                  <a:srgbClr val="FFFF00"/>
                </a:solidFill>
              </a:rPr>
              <a:t>обязательному рассмотрению</a:t>
            </a:r>
            <a:r>
              <a:rPr lang="ru-RU" dirty="0" smtClean="0"/>
              <a:t>.</a:t>
            </a:r>
            <a:endParaRPr lang="ru-RU" dirty="0"/>
          </a:p>
          <a:p>
            <a:pPr algn="just"/>
            <a:r>
              <a:rPr lang="ru-RU" dirty="0"/>
              <a:t>В случае, если в письменном обращении </a:t>
            </a:r>
            <a:r>
              <a:rPr lang="ru-RU" b="1" u="sng" dirty="0"/>
              <a:t>не указаны фамилия гражданина</a:t>
            </a:r>
            <a:r>
              <a:rPr lang="ru-RU" dirty="0"/>
              <a:t>, направившего обращение, </a:t>
            </a:r>
            <a:r>
              <a:rPr lang="ru-RU" b="1" u="sng" dirty="0"/>
              <a:t>или почтовый адрес</a:t>
            </a:r>
            <a:r>
              <a:rPr lang="ru-RU" dirty="0"/>
              <a:t>, по которому должен быть направлен ответ, </a:t>
            </a:r>
            <a:r>
              <a:rPr lang="ru-RU" b="1" dirty="0">
                <a:solidFill>
                  <a:srgbClr val="FFFF00"/>
                </a:solidFill>
              </a:rPr>
              <a:t>ответ </a:t>
            </a:r>
            <a:r>
              <a:rPr lang="ru-RU" dirty="0"/>
              <a:t>на обращение </a:t>
            </a:r>
            <a:r>
              <a:rPr lang="ru-RU" b="1" dirty="0">
                <a:solidFill>
                  <a:srgbClr val="FFFF00"/>
                </a:solidFill>
              </a:rPr>
              <a:t>не дается</a:t>
            </a:r>
            <a:r>
              <a:rPr lang="ru-RU" dirty="0"/>
              <a:t>. Если в указанном обращении содержатся сведения о подготавливаемом, совершаемом или совершенном противоправном деянии, а также о лице, его подготавливающем, совершающем или совершившем, обращение подлежит направлению в государственный орган в соответствии с его компетенцией.</a:t>
            </a:r>
          </a:p>
          <a:p>
            <a:pPr algn="just"/>
            <a:r>
              <a:rPr lang="ru-RU" dirty="0" smtClean="0"/>
              <a:t>2</a:t>
            </a:r>
            <a:r>
              <a:rPr lang="ru-RU" dirty="0"/>
              <a:t>. Обращение, в котором обжалуется </a:t>
            </a:r>
            <a:r>
              <a:rPr lang="ru-RU" b="1" dirty="0"/>
              <a:t>судебное решение</a:t>
            </a:r>
            <a:r>
              <a:rPr lang="ru-RU" dirty="0"/>
              <a:t>, </a:t>
            </a:r>
            <a:r>
              <a:rPr lang="ru-RU" b="1" dirty="0">
                <a:solidFill>
                  <a:srgbClr val="FFFF00"/>
                </a:solidFill>
              </a:rPr>
              <a:t>в течение семи дней </a:t>
            </a:r>
            <a:r>
              <a:rPr lang="ru-RU" dirty="0"/>
              <a:t>со дня регистрации возвращается гражданину, направившему обращение, с разъяснением </a:t>
            </a:r>
            <a:r>
              <a:rPr lang="ru-RU" dirty="0" smtClean="0"/>
              <a:t>порядка обжалования </a:t>
            </a:r>
            <a:r>
              <a:rPr lang="ru-RU" dirty="0"/>
              <a:t>данного судебного решения.</a:t>
            </a:r>
          </a:p>
          <a:p>
            <a:pPr algn="just"/>
            <a:r>
              <a:rPr lang="ru-RU" dirty="0" smtClean="0"/>
              <a:t>3</a:t>
            </a:r>
            <a:r>
              <a:rPr lang="ru-RU" dirty="0"/>
              <a:t>. Государственный орган, орган местного самоуправления или должностное лицо при получении письменного обращения, в котором содержатся </a:t>
            </a:r>
            <a:r>
              <a:rPr lang="ru-RU" b="1" dirty="0"/>
              <a:t>нецензурные либо оскорбительные выражения, угрозы жизни, здоровью и имуществу должностного лица,</a:t>
            </a:r>
            <a:r>
              <a:rPr lang="ru-RU" dirty="0"/>
              <a:t> а также членов его семьи, </a:t>
            </a:r>
            <a:r>
              <a:rPr lang="ru-RU" b="1" dirty="0">
                <a:solidFill>
                  <a:srgbClr val="FFFF00"/>
                </a:solidFill>
              </a:rPr>
              <a:t>вправе оставить обращение без ответа </a:t>
            </a:r>
            <a:r>
              <a:rPr lang="ru-RU" dirty="0"/>
              <a:t>по существу поставленных в нем вопросов и </a:t>
            </a:r>
            <a:r>
              <a:rPr lang="ru-RU" b="1" dirty="0">
                <a:solidFill>
                  <a:srgbClr val="FFFF00"/>
                </a:solidFill>
              </a:rPr>
              <a:t>сообщить </a:t>
            </a:r>
            <a:r>
              <a:rPr lang="ru-RU" dirty="0"/>
              <a:t>гражданину, направившему обращение, </a:t>
            </a:r>
            <a:r>
              <a:rPr lang="ru-RU" b="1" dirty="0">
                <a:solidFill>
                  <a:srgbClr val="FFFF00"/>
                </a:solidFill>
              </a:rPr>
              <a:t>о недопустимости злоупотребления правом.</a:t>
            </a:r>
          </a:p>
          <a:p>
            <a:endParaRPr lang="ru-RU" dirty="0"/>
          </a:p>
        </p:txBody>
      </p:sp>
    </p:spTree>
    <p:extLst>
      <p:ext uri="{BB962C8B-B14F-4D97-AF65-F5344CB8AC3E}">
        <p14:creationId xmlns:p14="http://schemas.microsoft.com/office/powerpoint/2010/main" val="189667656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452718"/>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523810" y="1660359"/>
            <a:ext cx="10563726" cy="4900862"/>
          </a:xfrm>
        </p:spPr>
        <p:txBody>
          <a:bodyPr>
            <a:normAutofit/>
          </a:bodyPr>
          <a:lstStyle/>
          <a:p>
            <a:pPr algn="just"/>
            <a:r>
              <a:rPr lang="ru-RU" dirty="0"/>
              <a:t>Е</a:t>
            </a:r>
            <a:r>
              <a:rPr lang="ru-RU" dirty="0" smtClean="0"/>
              <a:t>сли </a:t>
            </a:r>
            <a:r>
              <a:rPr lang="ru-RU" b="1" dirty="0"/>
              <a:t>текст</a:t>
            </a:r>
            <a:r>
              <a:rPr lang="ru-RU" dirty="0"/>
              <a:t> письменного обращения </a:t>
            </a:r>
            <a:r>
              <a:rPr lang="ru-RU" b="1" dirty="0"/>
              <a:t>не поддается прочтению</a:t>
            </a:r>
            <a:r>
              <a:rPr lang="ru-RU" dirty="0"/>
              <a:t>, </a:t>
            </a:r>
            <a:r>
              <a:rPr lang="ru-RU" b="1" dirty="0">
                <a:solidFill>
                  <a:srgbClr val="FFFF00"/>
                </a:solidFill>
              </a:rPr>
              <a:t>ответ</a:t>
            </a:r>
            <a:r>
              <a:rPr lang="ru-RU" dirty="0"/>
              <a:t> на обращение </a:t>
            </a:r>
            <a:r>
              <a:rPr lang="ru-RU" b="1" dirty="0">
                <a:solidFill>
                  <a:srgbClr val="FFFF00"/>
                </a:solidFill>
              </a:rPr>
              <a:t>не дается </a:t>
            </a:r>
            <a:r>
              <a:rPr lang="ru-RU" dirty="0"/>
              <a:t>и оно </a:t>
            </a:r>
            <a:r>
              <a:rPr lang="ru-RU" b="1" dirty="0">
                <a:solidFill>
                  <a:srgbClr val="FFFF00"/>
                </a:solidFill>
              </a:rPr>
              <a:t>не подлежит направлению на рассмотрение </a:t>
            </a:r>
            <a:r>
              <a:rPr lang="ru-RU" dirty="0"/>
              <a:t>в государственный орган, орган местного самоуправления или должностному лицу в соответствии с их компетенцией, о чем </a:t>
            </a:r>
            <a:r>
              <a:rPr lang="ru-RU" b="1" dirty="0">
                <a:solidFill>
                  <a:srgbClr val="FFFF00"/>
                </a:solidFill>
              </a:rPr>
              <a:t>в течение семи дней</a:t>
            </a:r>
            <a:r>
              <a:rPr lang="ru-RU" b="1" dirty="0"/>
              <a:t> </a:t>
            </a:r>
            <a:r>
              <a:rPr lang="ru-RU" dirty="0"/>
              <a:t>со дня регистрации обращения сообщается гражданину, направившему обращение, если его фамилия и почтовый адрес поддаются прочтению.</a:t>
            </a:r>
          </a:p>
          <a:p>
            <a:pPr algn="just"/>
            <a:r>
              <a:rPr lang="ru-RU" dirty="0"/>
              <a:t>Е</a:t>
            </a:r>
            <a:r>
              <a:rPr lang="ru-RU" dirty="0" smtClean="0"/>
              <a:t>сли </a:t>
            </a:r>
            <a:r>
              <a:rPr lang="ru-RU" dirty="0"/>
              <a:t>текст письменного обращения </a:t>
            </a:r>
            <a:r>
              <a:rPr lang="ru-RU" b="1" dirty="0"/>
              <a:t>не позволяет определить суть предложения</a:t>
            </a:r>
            <a:r>
              <a:rPr lang="ru-RU" dirty="0"/>
              <a:t>, </a:t>
            </a:r>
            <a:r>
              <a:rPr lang="ru-RU" b="1" dirty="0"/>
              <a:t>заявления или жалобы</a:t>
            </a:r>
            <a:r>
              <a:rPr lang="ru-RU" dirty="0"/>
              <a:t>, </a:t>
            </a:r>
            <a:r>
              <a:rPr lang="ru-RU" b="1" dirty="0">
                <a:solidFill>
                  <a:srgbClr val="FFFF00"/>
                </a:solidFill>
              </a:rPr>
              <a:t>ответ</a:t>
            </a:r>
            <a:r>
              <a:rPr lang="ru-RU" dirty="0"/>
              <a:t> на обращение </a:t>
            </a:r>
            <a:r>
              <a:rPr lang="ru-RU" b="1" dirty="0">
                <a:solidFill>
                  <a:srgbClr val="FFFF00"/>
                </a:solidFill>
              </a:rPr>
              <a:t>не дается </a:t>
            </a:r>
            <a:r>
              <a:rPr lang="ru-RU" dirty="0"/>
              <a:t>и оно </a:t>
            </a:r>
            <a:r>
              <a:rPr lang="ru-RU" b="1" dirty="0">
                <a:solidFill>
                  <a:srgbClr val="FFFF00"/>
                </a:solidFill>
              </a:rPr>
              <a:t>не подлежит направлению на рассмотрение</a:t>
            </a:r>
            <a:r>
              <a:rPr lang="ru-RU" dirty="0"/>
              <a:t> в государственный орган, орган местного самоуправления или должностному лицу в соответствии с их компетенцией, о чем </a:t>
            </a:r>
            <a:r>
              <a:rPr lang="ru-RU" b="1" dirty="0">
                <a:solidFill>
                  <a:srgbClr val="FFFF00"/>
                </a:solidFill>
              </a:rPr>
              <a:t>в течение семи дней со дня регистрации </a:t>
            </a:r>
            <a:r>
              <a:rPr lang="ru-RU" dirty="0"/>
              <a:t>обращения сообщается гражданину, направившему обращение.</a:t>
            </a:r>
          </a:p>
          <a:p>
            <a:endParaRPr lang="ru-RU" dirty="0"/>
          </a:p>
        </p:txBody>
      </p:sp>
    </p:spTree>
    <p:extLst>
      <p:ext uri="{BB962C8B-B14F-4D97-AF65-F5344CB8AC3E}">
        <p14:creationId xmlns:p14="http://schemas.microsoft.com/office/powerpoint/2010/main" val="18948311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9564" y="380528"/>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360947" y="1323474"/>
            <a:ext cx="10924674" cy="4924925"/>
          </a:xfrm>
        </p:spPr>
        <p:txBody>
          <a:bodyPr>
            <a:normAutofit/>
          </a:bodyPr>
          <a:lstStyle/>
          <a:p>
            <a:pPr marL="0" indent="0" algn="just">
              <a:buNone/>
            </a:pPr>
            <a:r>
              <a:rPr lang="ru-RU" dirty="0"/>
              <a:t>В случае, если в письменном обращении гражданина содержится </a:t>
            </a:r>
            <a:r>
              <a:rPr lang="ru-RU" b="1" dirty="0"/>
              <a:t>вопрос, на который ему неоднократно давались письменные ответы по существу </a:t>
            </a:r>
            <a:r>
              <a:rPr lang="ru-RU" dirty="0"/>
              <a:t>в связи с ранее направляемыми обращениями, и при этом в обращении не приводятся новые доводы или обстоятельства, руководитель государственного органа или органа местного самоуправления, должностное лицо либо уполномоченное на то лицо </a:t>
            </a:r>
            <a:r>
              <a:rPr lang="ru-RU" b="1" dirty="0">
                <a:solidFill>
                  <a:srgbClr val="FFFF00"/>
                </a:solidFill>
              </a:rPr>
              <a:t>вправе принять решение о безосновательности очередного обращения и прекращении переписки с гражданином по данному вопросу </a:t>
            </a:r>
            <a:r>
              <a:rPr lang="ru-RU" dirty="0"/>
              <a:t>при условии, что указанное обращение и ранее направляемые обращения направлялись в один и тот же государственный орган, орган местного самоуправления или одному и тому же должностному лицу. </a:t>
            </a:r>
            <a:r>
              <a:rPr lang="ru-RU" b="1" dirty="0">
                <a:solidFill>
                  <a:srgbClr val="FFFF00"/>
                </a:solidFill>
              </a:rPr>
              <a:t>О данном решении уведомляется гражданин</a:t>
            </a:r>
            <a:r>
              <a:rPr lang="ru-RU" dirty="0"/>
              <a:t>, направивший обращение.</a:t>
            </a:r>
          </a:p>
        </p:txBody>
      </p:sp>
    </p:spTree>
    <p:extLst>
      <p:ext uri="{BB962C8B-B14F-4D97-AF65-F5344CB8AC3E}">
        <p14:creationId xmlns:p14="http://schemas.microsoft.com/office/powerpoint/2010/main" val="37200530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013868"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324854" y="1576137"/>
            <a:ext cx="11117178" cy="5113421"/>
          </a:xfrm>
        </p:spPr>
        <p:txBody>
          <a:bodyPr/>
          <a:lstStyle/>
          <a:p>
            <a:pPr algn="just"/>
            <a:r>
              <a:rPr lang="ru-RU" sz="2500" dirty="0"/>
              <a:t>Письменное обращение, поступившее в государственный орган, орган местного самоуправления или должностному лицу в соответствии с их компетенцией, рассматривается </a:t>
            </a:r>
            <a:r>
              <a:rPr lang="ru-RU" sz="2500" b="1" dirty="0">
                <a:solidFill>
                  <a:srgbClr val="FFFF00"/>
                </a:solidFill>
              </a:rPr>
              <a:t>в течение 30 дней со дня регистрации</a:t>
            </a:r>
            <a:r>
              <a:rPr lang="ru-RU" sz="2500" dirty="0"/>
              <a:t> письменного </a:t>
            </a:r>
            <a:r>
              <a:rPr lang="ru-RU" sz="2500" dirty="0" smtClean="0"/>
              <a:t>обращения.</a:t>
            </a:r>
          </a:p>
          <a:p>
            <a:pPr algn="just"/>
            <a:r>
              <a:rPr lang="ru-RU" sz="2500" dirty="0"/>
              <a:t>В исключительных случаях, а также в случае направления </a:t>
            </a:r>
            <a:r>
              <a:rPr lang="ru-RU" sz="2500" dirty="0" smtClean="0"/>
              <a:t>запроса руководитель </a:t>
            </a:r>
            <a:r>
              <a:rPr lang="ru-RU" sz="2500" dirty="0"/>
              <a:t>государственного органа или органа местного самоуправления, должностное лицо либо уполномоченное на то лицо вправе </a:t>
            </a:r>
            <a:r>
              <a:rPr lang="ru-RU" sz="2500" b="1" dirty="0">
                <a:solidFill>
                  <a:srgbClr val="FFFF00"/>
                </a:solidFill>
              </a:rPr>
              <a:t>продлить срок </a:t>
            </a:r>
            <a:r>
              <a:rPr lang="ru-RU" sz="2500" dirty="0"/>
              <a:t>рассмотрения обращения </a:t>
            </a:r>
            <a:r>
              <a:rPr lang="ru-RU" sz="2500" b="1" dirty="0">
                <a:solidFill>
                  <a:srgbClr val="FFFF00"/>
                </a:solidFill>
              </a:rPr>
              <a:t>не более чем на 30 дней</a:t>
            </a:r>
            <a:r>
              <a:rPr lang="ru-RU" sz="2500" dirty="0"/>
              <a:t>, уведомив о продлении срока его рассмотрения гражданина, направившего обращение.</a:t>
            </a:r>
          </a:p>
          <a:p>
            <a:endParaRPr lang="ru-RU" dirty="0"/>
          </a:p>
          <a:p>
            <a:endParaRPr lang="ru-RU" dirty="0"/>
          </a:p>
        </p:txBody>
      </p:sp>
    </p:spTree>
    <p:extLst>
      <p:ext uri="{BB962C8B-B14F-4D97-AF65-F5344CB8AC3E}">
        <p14:creationId xmlns:p14="http://schemas.microsoft.com/office/powerpoint/2010/main" val="987366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391885" y="1533378"/>
            <a:ext cx="11482252" cy="5128679"/>
          </a:xfrm>
        </p:spPr>
        <p:txBody>
          <a:bodyPr/>
          <a:lstStyle/>
          <a:p>
            <a:pPr marL="0" indent="0">
              <a:buNone/>
            </a:pPr>
            <a:r>
              <a:rPr lang="ru-RU" dirty="0" smtClean="0"/>
              <a:t>Государственные </a:t>
            </a:r>
            <a:r>
              <a:rPr lang="ru-RU" dirty="0"/>
              <a:t>органы, органы местного самоуправления, государственные и муниципальные организации обеспечивают в соответствии с правилами, установленными уполномоченным федеральным органом исполнительной власти в сфере архивного дела и делопроизводства, отбор, подготовку и передачу в упорядоченном состоянии документов Архивного фонда Российской Федерации на постоянное хранение в государственные и муниципальные архивы. Все работы, связанные с отбором, подготовкой и передачей архивных документов на постоянное хранение, в том числе с их упорядочением и транспортировкой, выполняются за счет средств органов и организаций, передающих документы.</a:t>
            </a:r>
          </a:p>
          <a:p>
            <a:endParaRPr lang="ru-RU" dirty="0"/>
          </a:p>
        </p:txBody>
      </p:sp>
    </p:spTree>
    <p:extLst>
      <p:ext uri="{BB962C8B-B14F-4D97-AF65-F5344CB8AC3E}">
        <p14:creationId xmlns:p14="http://schemas.microsoft.com/office/powerpoint/2010/main" val="419756966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2227" y="284276"/>
            <a:ext cx="9404723" cy="1400530"/>
          </a:xfrm>
        </p:spPr>
        <p:txBody>
          <a:bodyPr/>
          <a:lstStyle/>
          <a:p>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276728" y="1215189"/>
            <a:ext cx="11093116" cy="5642811"/>
          </a:xfrm>
        </p:spPr>
        <p:txBody>
          <a:bodyPr>
            <a:normAutofit fontScale="85000" lnSpcReduction="20000"/>
          </a:bodyPr>
          <a:lstStyle/>
          <a:p>
            <a:pPr marL="0" indent="0" algn="ctr">
              <a:buNone/>
            </a:pPr>
            <a:r>
              <a:rPr lang="ru-RU" sz="2600" b="1" dirty="0" smtClean="0"/>
              <a:t>Личный </a:t>
            </a:r>
            <a:r>
              <a:rPr lang="ru-RU" sz="2600" b="1" dirty="0"/>
              <a:t>прием граждан</a:t>
            </a:r>
          </a:p>
          <a:p>
            <a:pPr marL="0" indent="0" algn="just">
              <a:buNone/>
            </a:pPr>
            <a:r>
              <a:rPr lang="ru-RU" dirty="0"/>
              <a:t> </a:t>
            </a:r>
            <a:r>
              <a:rPr lang="ru-RU" dirty="0" smtClean="0"/>
              <a:t>Личный </a:t>
            </a:r>
            <a:r>
              <a:rPr lang="ru-RU" dirty="0"/>
              <a:t>прием граждан в государственных органах, органах местного самоуправления проводится их руководителями и уполномоченными на то лицами. Информация о месте приема, а также об установленных для приема днях и часах доводится до сведения граждан.</a:t>
            </a:r>
          </a:p>
          <a:p>
            <a:pPr algn="just"/>
            <a:r>
              <a:rPr lang="ru-RU" dirty="0" smtClean="0"/>
              <a:t>При </a:t>
            </a:r>
            <a:r>
              <a:rPr lang="ru-RU" dirty="0"/>
              <a:t>личном приеме гражданин предъявляет </a:t>
            </a:r>
            <a:r>
              <a:rPr lang="ru-RU" dirty="0" smtClean="0"/>
              <a:t>документ, </a:t>
            </a:r>
            <a:r>
              <a:rPr lang="ru-RU" dirty="0"/>
              <a:t>удостоверяющий его личность.</a:t>
            </a:r>
          </a:p>
          <a:p>
            <a:pPr algn="just"/>
            <a:r>
              <a:rPr lang="ru-RU" dirty="0" smtClean="0"/>
              <a:t>Содержание устного </a:t>
            </a:r>
            <a:r>
              <a:rPr lang="ru-RU" dirty="0"/>
              <a:t>обращения заносится в карточку личного приема гражданина. В случае, если изложенные в устном обращении факты и обстоятельства являются очевидными и не требуют дополнительной проверки, ответ на обращение с согласия гражданина может быть дан устно в ходе личного приема, о чем делается запись в карточке личного приема гражданина. В остальных случаях дается письменный ответ по существу поставленных в обращении вопросов.</a:t>
            </a:r>
          </a:p>
          <a:p>
            <a:pPr algn="just"/>
            <a:r>
              <a:rPr lang="ru-RU" dirty="0" smtClean="0"/>
              <a:t>Письменное </a:t>
            </a:r>
            <a:r>
              <a:rPr lang="ru-RU" dirty="0"/>
              <a:t>обращение, принятое в ходе личного приема, подлежит регистрации и рассмотрению в порядке, установленном настоящим Федеральным законом.</a:t>
            </a:r>
          </a:p>
          <a:p>
            <a:pPr algn="just"/>
            <a:r>
              <a:rPr lang="ru-RU" dirty="0" smtClean="0"/>
              <a:t>В </a:t>
            </a:r>
            <a:r>
              <a:rPr lang="ru-RU" dirty="0"/>
              <a:t>случае, если в обращении содержатся вопросы, решение которых не входит в компетенцию данных государственного органа, органа местного самоуправления или должностного лица, гражданину дается разъяснение, куда и в каком порядке ему следует обратиться.</a:t>
            </a:r>
          </a:p>
          <a:p>
            <a:pPr algn="just"/>
            <a:r>
              <a:rPr lang="ru-RU" dirty="0" smtClean="0"/>
              <a:t>В </a:t>
            </a:r>
            <a:r>
              <a:rPr lang="ru-RU" dirty="0"/>
              <a:t>ходе личного приема гражданину может быть отказано в дальнейшем рассмотрении обращения, если ему ранее был дан ответ по существу поставленных в обращении вопросов.</a:t>
            </a:r>
          </a:p>
          <a:p>
            <a:pPr algn="just"/>
            <a:r>
              <a:rPr lang="ru-RU" dirty="0" smtClean="0"/>
              <a:t>Отдельные </a:t>
            </a:r>
            <a:r>
              <a:rPr lang="ru-RU" dirty="0"/>
              <a:t>категории граждан в случаях, предусмотренных законодательством Российской Федерации, пользуются правом на личный прием в первоочередном порядке</a:t>
            </a:r>
            <a:r>
              <a:rPr lang="ru-RU" dirty="0" smtClean="0"/>
              <a:t>.</a:t>
            </a:r>
            <a:endParaRPr lang="ru-RU" dirty="0"/>
          </a:p>
        </p:txBody>
      </p:sp>
    </p:spTree>
    <p:extLst>
      <p:ext uri="{BB962C8B-B14F-4D97-AF65-F5344CB8AC3E}">
        <p14:creationId xmlns:p14="http://schemas.microsoft.com/office/powerpoint/2010/main" val="3196655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464749"/>
            <a:ext cx="9404723" cy="1400530"/>
          </a:xfrm>
        </p:spPr>
        <p:txBody>
          <a:bodyPr/>
          <a:lstStyle/>
          <a:p>
            <a:pPr algn="ctr"/>
            <a:r>
              <a:rPr lang="ru-RU" dirty="0">
                <a:solidFill>
                  <a:srgbClr val="00B0F0"/>
                </a:solidFill>
              </a:rPr>
              <a:t>Работа с обращениями граждан</a:t>
            </a:r>
            <a:endParaRPr lang="ru-RU" dirty="0"/>
          </a:p>
        </p:txBody>
      </p:sp>
      <p:sp>
        <p:nvSpPr>
          <p:cNvPr id="3" name="Объект 2"/>
          <p:cNvSpPr>
            <a:spLocks noGrp="1"/>
          </p:cNvSpPr>
          <p:nvPr>
            <p:ph idx="1"/>
          </p:nvPr>
        </p:nvSpPr>
        <p:spPr>
          <a:xfrm>
            <a:off x="601579" y="1540042"/>
            <a:ext cx="10756231" cy="4708357"/>
          </a:xfrm>
        </p:spPr>
        <p:txBody>
          <a:bodyPr>
            <a:normAutofit lnSpcReduction="10000"/>
          </a:bodyPr>
          <a:lstStyle/>
          <a:p>
            <a:pPr marL="0" indent="0" algn="ctr">
              <a:buNone/>
            </a:pPr>
            <a:r>
              <a:rPr lang="ru-RU" b="1" u="sng" dirty="0" smtClean="0"/>
              <a:t>Ответственность за нарушение настоящего Федерального закона</a:t>
            </a:r>
          </a:p>
          <a:p>
            <a:pPr marL="0" indent="0">
              <a:buNone/>
            </a:pPr>
            <a:r>
              <a:rPr lang="ru-RU" dirty="0" smtClean="0"/>
              <a:t> </a:t>
            </a:r>
          </a:p>
          <a:p>
            <a:pPr marL="0" indent="0" algn="just">
              <a:buNone/>
            </a:pPr>
            <a:r>
              <a:rPr lang="ru-RU" dirty="0" smtClean="0"/>
              <a:t>Лица</a:t>
            </a:r>
            <a:r>
              <a:rPr lang="ru-RU" dirty="0"/>
              <a:t>, виновные в нарушении настоящего Федерального закона, несут ответственность, предусмотренную </a:t>
            </a:r>
            <a:r>
              <a:rPr lang="ru-RU" dirty="0" smtClean="0"/>
              <a:t>законодательством </a:t>
            </a:r>
            <a:r>
              <a:rPr lang="ru-RU" dirty="0"/>
              <a:t>Российской Федерации</a:t>
            </a:r>
            <a:r>
              <a:rPr lang="ru-RU" dirty="0" smtClean="0"/>
              <a:t>.</a:t>
            </a:r>
          </a:p>
          <a:p>
            <a:pPr algn="just"/>
            <a:r>
              <a:rPr lang="ru-RU" b="1" dirty="0"/>
              <a:t>Статья 5.59. Нарушение порядка рассмотрения обращений </a:t>
            </a:r>
            <a:r>
              <a:rPr lang="ru-RU" b="1" dirty="0" smtClean="0"/>
              <a:t>граждан</a:t>
            </a:r>
            <a:endParaRPr lang="ru-RU" dirty="0"/>
          </a:p>
          <a:p>
            <a:pPr marL="0" indent="0" algn="just">
              <a:buNone/>
            </a:pPr>
            <a:r>
              <a:rPr lang="ru-RU" dirty="0" smtClean="0"/>
              <a:t>Нарушение установленного </a:t>
            </a:r>
            <a:r>
              <a:rPr lang="ru-RU" dirty="0"/>
              <a:t>законодательством Российской Федерации </a:t>
            </a:r>
            <a:r>
              <a:rPr lang="ru-RU" dirty="0" smtClean="0"/>
              <a:t>порядка рассмотрения </a:t>
            </a:r>
            <a:r>
              <a:rPr lang="ru-RU" dirty="0"/>
              <a:t>обращений граждан, объединений граждан, в том числе юридических лиц, должностными лицами государственных органов, органов местного самоуправления, государственных и муниципальных учреждений и иных организаций, на которые возложено осуществление публично значимых функций, за исключением случаев, предусмотренных </a:t>
            </a:r>
            <a:r>
              <a:rPr lang="ru-RU" dirty="0">
                <a:hlinkClick r:id="rId2"/>
              </a:rPr>
              <a:t>статьями 5.39</a:t>
            </a:r>
            <a:r>
              <a:rPr lang="ru-RU" dirty="0"/>
              <a:t>, </a:t>
            </a:r>
            <a:r>
              <a:rPr lang="ru-RU" dirty="0">
                <a:hlinkClick r:id="rId3"/>
              </a:rPr>
              <a:t>5.63</a:t>
            </a:r>
            <a:r>
              <a:rPr lang="ru-RU" dirty="0"/>
              <a:t> </a:t>
            </a:r>
            <a:r>
              <a:rPr lang="ru-RU" dirty="0" smtClean="0"/>
              <a:t>Кодекса</a:t>
            </a:r>
            <a:r>
              <a:rPr lang="ru-RU" dirty="0"/>
              <a:t>, -</a:t>
            </a:r>
          </a:p>
          <a:p>
            <a:pPr marL="0" indent="0" algn="just">
              <a:buNone/>
            </a:pPr>
            <a:r>
              <a:rPr lang="ru-RU" dirty="0" smtClean="0"/>
              <a:t>влечет наложение </a:t>
            </a:r>
            <a:r>
              <a:rPr lang="ru-RU" b="1" dirty="0">
                <a:solidFill>
                  <a:srgbClr val="FFFF00"/>
                </a:solidFill>
              </a:rPr>
              <a:t>административного штрафа в размере от пяти тысяч до десяти тысяч рублей.</a:t>
            </a:r>
          </a:p>
          <a:p>
            <a:pPr marL="0" indent="0">
              <a:buNone/>
            </a:pPr>
            <a:endParaRPr lang="ru-RU" dirty="0"/>
          </a:p>
          <a:p>
            <a:endParaRPr lang="ru-RU" dirty="0"/>
          </a:p>
        </p:txBody>
      </p:sp>
    </p:spTree>
    <p:extLst>
      <p:ext uri="{BB962C8B-B14F-4D97-AF65-F5344CB8AC3E}">
        <p14:creationId xmlns:p14="http://schemas.microsoft.com/office/powerpoint/2010/main" val="4152635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326570" y="2131295"/>
            <a:ext cx="11717383" cy="4334819"/>
          </a:xfrm>
        </p:spPr>
        <p:txBody>
          <a:bodyPr>
            <a:normAutofit/>
          </a:bodyPr>
          <a:lstStyle/>
          <a:p>
            <a:pPr marL="0" indent="0" algn="just">
              <a:buNone/>
            </a:pPr>
            <a:r>
              <a:rPr lang="ru-RU" sz="2300" dirty="0"/>
              <a:t>При ликвидации государственных органов, органов местного самоуправления, государственных и муниципальных организаций включенные в состав Архивного фонда Российской Федерации документы, документы по личному составу, а также архивные документы, сроки временного хранения которых не истекли, в упорядоченном состоянии поступают на хранение в соответствующий государственный или муниципальный архив</a:t>
            </a:r>
          </a:p>
        </p:txBody>
      </p:sp>
    </p:spTree>
    <p:extLst>
      <p:ext uri="{BB962C8B-B14F-4D97-AF65-F5344CB8AC3E}">
        <p14:creationId xmlns:p14="http://schemas.microsoft.com/office/powerpoint/2010/main" val="2143899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261258" y="2052918"/>
            <a:ext cx="11743507" cy="4195481"/>
          </a:xfrm>
        </p:spPr>
        <p:txBody>
          <a:bodyPr>
            <a:normAutofit/>
          </a:bodyPr>
          <a:lstStyle/>
          <a:p>
            <a:pPr marL="0" indent="0">
              <a:buNone/>
            </a:pPr>
            <a:r>
              <a:rPr lang="ru-RU" dirty="0" smtClean="0"/>
              <a:t>Государственные </a:t>
            </a:r>
            <a:r>
              <a:rPr lang="ru-RU" dirty="0"/>
              <a:t>органы, органы местного самоуправления, организации и граждане, занимающиеся предпринимательской деятельностью без образования юридического лица, при наличии у них соответствующих архивных документов обязаны бесплатно предоставлять пользователю архивными документами оформленные в установленном порядке архивные справки или копии архивных документов, связанные с социальной защитой граждан, предусматривающей их пенсионное обеспечение, а также получение льгот и компенсаций в соответствии с законодательством Российской Федерации. </a:t>
            </a:r>
            <a:endParaRPr lang="ru-RU" dirty="0" smtClean="0"/>
          </a:p>
          <a:p>
            <a:pPr marL="0" indent="0">
              <a:buNone/>
            </a:pPr>
            <a:r>
              <a:rPr lang="ru-RU" dirty="0" smtClean="0"/>
              <a:t>Запросы </a:t>
            </a:r>
            <a:r>
              <a:rPr lang="ru-RU" dirty="0"/>
              <a:t>и обращения пользователей могут быть направлены в форме электронных документов с использованием информационно-телекоммуникационных сетей общего пользования, в том числе сети Интернет.</a:t>
            </a:r>
          </a:p>
          <a:p>
            <a:endParaRPr lang="ru-RU" dirty="0"/>
          </a:p>
        </p:txBody>
      </p:sp>
    </p:spTree>
    <p:extLst>
      <p:ext uri="{BB962C8B-B14F-4D97-AF65-F5344CB8AC3E}">
        <p14:creationId xmlns:p14="http://schemas.microsoft.com/office/powerpoint/2010/main" val="4084144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471243" y="1505243"/>
            <a:ext cx="11102447" cy="4743157"/>
          </a:xfrm>
        </p:spPr>
        <p:txBody>
          <a:bodyPr/>
          <a:lstStyle/>
          <a:p>
            <a:pPr marL="0" indent="0" algn="ctr">
              <a:buNone/>
            </a:pPr>
            <a:r>
              <a:rPr lang="ru-RU" b="1" dirty="0"/>
              <a:t>Ответственность за нарушение законодательства об архивном деле в Российской Федерации</a:t>
            </a:r>
          </a:p>
          <a:p>
            <a:pPr marL="0" indent="0">
              <a:buNone/>
            </a:pPr>
            <a:r>
              <a:rPr lang="ru-RU" dirty="0"/>
              <a:t> </a:t>
            </a:r>
          </a:p>
          <a:p>
            <a:pPr marL="0" indent="0" algn="just">
              <a:buNone/>
            </a:pPr>
            <a:r>
              <a:rPr lang="ru-RU" dirty="0"/>
              <a:t>Юридические лица, а также должностные лица и граждане, виновные в нарушении законодательства об архивном деле в Российской Федерации, несут ответственность, установленную </a:t>
            </a:r>
            <a:r>
              <a:rPr lang="ru-RU" dirty="0" smtClean="0"/>
              <a:t>законодательством</a:t>
            </a:r>
            <a:r>
              <a:rPr lang="ru-RU" dirty="0"/>
              <a:t> </a:t>
            </a:r>
            <a:r>
              <a:rPr lang="ru-RU" dirty="0" smtClean="0"/>
              <a:t>Российской </a:t>
            </a:r>
            <a:r>
              <a:rPr lang="ru-RU" dirty="0"/>
              <a:t>Федерации.</a:t>
            </a:r>
          </a:p>
          <a:p>
            <a:endParaRPr lang="ru-RU" dirty="0"/>
          </a:p>
        </p:txBody>
      </p:sp>
    </p:spTree>
    <p:extLst>
      <p:ext uri="{BB962C8B-B14F-4D97-AF65-F5344CB8AC3E}">
        <p14:creationId xmlns:p14="http://schemas.microsoft.com/office/powerpoint/2010/main" val="3431732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9451" y="230648"/>
            <a:ext cx="11560628" cy="997259"/>
          </a:xfrm>
        </p:spPr>
        <p:txBody>
          <a:bodyPr/>
          <a:lstStyle/>
          <a:p>
            <a:pPr marL="0" indent="0" algn="ctr">
              <a:spcBef>
                <a:spcPts val="0"/>
              </a:spcBef>
            </a:pP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br>
              <a:rPr lang="ru-RU" sz="2000" b="1" dirty="0">
                <a:solidFill>
                  <a:srgbClr val="FFFF00"/>
                </a:solidFill>
              </a:rPr>
            </a:br>
            <a:endParaRPr lang="ru-RU" sz="2000" dirty="0"/>
          </a:p>
        </p:txBody>
      </p:sp>
      <p:sp>
        <p:nvSpPr>
          <p:cNvPr id="3" name="Объект 2"/>
          <p:cNvSpPr>
            <a:spLocks noGrp="1"/>
          </p:cNvSpPr>
          <p:nvPr>
            <p:ph idx="1"/>
          </p:nvPr>
        </p:nvSpPr>
        <p:spPr>
          <a:xfrm>
            <a:off x="143693" y="1907177"/>
            <a:ext cx="11861074" cy="4950822"/>
          </a:xfrm>
        </p:spPr>
        <p:txBody>
          <a:bodyPr>
            <a:normAutofit/>
          </a:bodyPr>
          <a:lstStyle/>
          <a:p>
            <a:pPr marL="0" indent="0" algn="just">
              <a:spcBef>
                <a:spcPts val="0"/>
              </a:spcBef>
              <a:buNone/>
            </a:pPr>
            <a:r>
              <a:rPr lang="ru-RU" sz="2100" dirty="0" smtClean="0"/>
              <a:t>Государственные </a:t>
            </a:r>
            <a:r>
              <a:rPr lang="ru-RU" sz="2100" dirty="0"/>
              <a:t>органы, органы местного самоуправления муниципального района, городского округа и внутригородского района обязаны создавать архивы в целях хранения, комплектования, учета и использования образовавшихся в процессе их деятельности архивных документов.</a:t>
            </a:r>
          </a:p>
          <a:p>
            <a:pPr marL="0" indent="0">
              <a:buNone/>
            </a:pPr>
            <a:r>
              <a:rPr lang="ru-RU" sz="2100" dirty="0"/>
              <a:t>Документы, образующиеся в деятельности организации, составляют документальный фонд.</a:t>
            </a:r>
          </a:p>
          <a:p>
            <a:pPr marL="0" indent="0">
              <a:buNone/>
            </a:pPr>
            <a:r>
              <a:rPr lang="ru-RU" sz="2100" dirty="0" smtClean="0"/>
              <a:t>Создание </a:t>
            </a:r>
            <a:r>
              <a:rPr lang="ru-RU" sz="2100" dirty="0"/>
              <a:t>документального фонда организации осуществляется путем составления номенклатуры дел, формирования и оформления дел на основе нормативных правовых актов Российской Федерации, перечней типовых архивных документов с указанием сроков их хранения, утверждаемых в соответствии с </a:t>
            </a:r>
            <a:r>
              <a:rPr lang="ru-RU" sz="2100" dirty="0" smtClean="0"/>
              <a:t>Федеральным законом </a:t>
            </a:r>
            <a:r>
              <a:rPr lang="ru-RU" sz="2100" dirty="0"/>
              <a:t>от 22 октября 2004 г. </a:t>
            </a:r>
            <a:r>
              <a:rPr lang="ru-RU" sz="2100" dirty="0" smtClean="0"/>
              <a:t>N125-ФЗ </a:t>
            </a:r>
            <a:r>
              <a:rPr lang="ru-RU" sz="2100" dirty="0"/>
              <a:t>"Об архивном деле в Российской Федерации", и </a:t>
            </a:r>
            <a:r>
              <a:rPr lang="ru-RU" sz="2100" dirty="0" smtClean="0"/>
              <a:t>перечнем документов</a:t>
            </a:r>
            <a:r>
              <a:rPr lang="ru-RU" sz="2100" dirty="0"/>
              <a:t>, образующихся в процессе </a:t>
            </a:r>
            <a:r>
              <a:rPr lang="ru-RU" sz="2100" dirty="0" smtClean="0"/>
              <a:t>деятельности, </a:t>
            </a:r>
            <a:r>
              <a:rPr lang="ru-RU" sz="2100" dirty="0"/>
              <a:t>с указанием сроков хранения.</a:t>
            </a:r>
          </a:p>
          <a:p>
            <a:pPr marL="0" indent="0" algn="just">
              <a:spcBef>
                <a:spcPts val="0"/>
              </a:spcBef>
              <a:buNone/>
            </a:pPr>
            <a:endParaRPr lang="ru-RU" sz="2100" b="1" dirty="0" smtClean="0">
              <a:solidFill>
                <a:srgbClr val="FFFF00"/>
              </a:solidFill>
            </a:endParaRPr>
          </a:p>
        </p:txBody>
      </p:sp>
    </p:spTree>
    <p:extLst>
      <p:ext uri="{BB962C8B-B14F-4D97-AF65-F5344CB8AC3E}">
        <p14:creationId xmlns:p14="http://schemas.microsoft.com/office/powerpoint/2010/main" val="224574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4583"/>
            <a:ext cx="1015787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68812" y="2039815"/>
            <a:ext cx="11769634" cy="4818185"/>
          </a:xfrm>
        </p:spPr>
        <p:txBody>
          <a:bodyPr/>
          <a:lstStyle/>
          <a:p>
            <a:pPr algn="just"/>
            <a:r>
              <a:rPr lang="ru-RU" dirty="0"/>
              <a:t>Часть документального фонда, включающая документы Архивного фонда Российской Федерации, документы по личному составу и документы временных (свыше 10 лет) сроков хранения, включенные в учетные документы архива, составляет архивный фонд организации, который подлежит хранению в архиве организации.</a:t>
            </a:r>
          </a:p>
          <a:p>
            <a:pPr algn="just"/>
            <a:r>
              <a:rPr lang="ru-RU" dirty="0"/>
              <a:t>Документы временных (до 10 лет включительно) сроков хранения хранятся в структурных подразделениях организации и по истечении сроков их хранения подлежат </a:t>
            </a:r>
            <a:r>
              <a:rPr lang="ru-RU" dirty="0" smtClean="0"/>
              <a:t>уничтожению</a:t>
            </a:r>
            <a:r>
              <a:rPr lang="ru-RU" dirty="0"/>
              <a:t>.</a:t>
            </a:r>
          </a:p>
          <a:p>
            <a:endParaRPr lang="ru-RU" dirty="0"/>
          </a:p>
        </p:txBody>
      </p:sp>
    </p:spTree>
    <p:extLst>
      <p:ext uri="{BB962C8B-B14F-4D97-AF65-F5344CB8AC3E}">
        <p14:creationId xmlns:p14="http://schemas.microsoft.com/office/powerpoint/2010/main" val="1677212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435" y="340177"/>
            <a:ext cx="10129741"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br>
              <a:rPr lang="ru-RU" sz="2000" b="1" dirty="0">
                <a:solidFill>
                  <a:srgbClr val="FFFF00"/>
                </a:solidFill>
              </a:rPr>
            </a:br>
            <a:endParaRPr lang="ru-RU" sz="2000" dirty="0"/>
          </a:p>
        </p:txBody>
      </p:sp>
      <p:sp>
        <p:nvSpPr>
          <p:cNvPr id="3" name="Объект 2"/>
          <p:cNvSpPr>
            <a:spLocks noGrp="1"/>
          </p:cNvSpPr>
          <p:nvPr>
            <p:ph idx="1"/>
          </p:nvPr>
        </p:nvSpPr>
        <p:spPr>
          <a:xfrm>
            <a:off x="298435" y="2662519"/>
            <a:ext cx="11038115" cy="4195481"/>
          </a:xfrm>
        </p:spPr>
        <p:txBody>
          <a:bodyPr/>
          <a:lstStyle/>
          <a:p>
            <a:pPr algn="just"/>
            <a:r>
              <a:rPr lang="ru-RU" dirty="0"/>
              <a:t>В случае реорганизации организации с передачей функций вновь созданной или иной организации все архивные документы передаются организации-правопреемнику и включаются в архивный фонд последней.</a:t>
            </a:r>
          </a:p>
          <a:p>
            <a:pPr algn="just"/>
            <a:r>
              <a:rPr lang="ru-RU" dirty="0"/>
              <a:t>Документы постоянного хранения и документы по личному составу ликвидированных организаций должны передаваться в упорядоченном состоянии на хранение в соответствующий государственный (муниципальный) архив.</a:t>
            </a:r>
          </a:p>
          <a:p>
            <a:endParaRPr lang="ru-RU" dirty="0"/>
          </a:p>
        </p:txBody>
      </p:sp>
    </p:spTree>
    <p:extLst>
      <p:ext uri="{BB962C8B-B14F-4D97-AF65-F5344CB8AC3E}">
        <p14:creationId xmlns:p14="http://schemas.microsoft.com/office/powerpoint/2010/main" val="203838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541" y="227635"/>
            <a:ext cx="10142806"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50205" y="2390543"/>
            <a:ext cx="11469187" cy="4195481"/>
          </a:xfrm>
        </p:spPr>
        <p:txBody>
          <a:bodyPr/>
          <a:lstStyle/>
          <a:p>
            <a:pPr algn="just"/>
            <a:r>
              <a:rPr lang="ru-RU" dirty="0"/>
              <a:t>Архивные документы должны храниться в систематизированном порядке в пределах архивного фонда. Единицей систематизации документов архивного фонда в архиве организации является совокупность архивных документов или отдельный документ, относящиеся к одному вопросу деятельности организации (далее - единица хранения).</a:t>
            </a:r>
          </a:p>
          <a:p>
            <a:pPr algn="just"/>
            <a:r>
              <a:rPr lang="ru-RU" dirty="0" smtClean="0"/>
              <a:t>Единицы </a:t>
            </a:r>
            <a:r>
              <a:rPr lang="ru-RU" dirty="0"/>
              <a:t>хранения должны быть систематизированы, внесены в описи и оформлены в порядке, обеспечивающем учет, поиск и использование архивных документов.</a:t>
            </a:r>
          </a:p>
          <a:p>
            <a:endParaRPr lang="ru-RU" dirty="0"/>
          </a:p>
        </p:txBody>
      </p:sp>
    </p:spTree>
    <p:extLst>
      <p:ext uri="{BB962C8B-B14F-4D97-AF65-F5344CB8AC3E}">
        <p14:creationId xmlns:p14="http://schemas.microsoft.com/office/powerpoint/2010/main" val="883680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571" y="-130629"/>
            <a:ext cx="1016792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26571" y="1711234"/>
            <a:ext cx="11521440" cy="4963886"/>
          </a:xfrm>
        </p:spPr>
        <p:txBody>
          <a:bodyPr>
            <a:normAutofit fontScale="92500" lnSpcReduction="20000"/>
          </a:bodyPr>
          <a:lstStyle/>
          <a:p>
            <a:pPr marL="0" indent="0">
              <a:buNone/>
            </a:pPr>
            <a:r>
              <a:rPr lang="ru-RU" dirty="0" smtClean="0"/>
              <a:t>Единицы </a:t>
            </a:r>
            <a:r>
              <a:rPr lang="ru-RU" dirty="0"/>
              <a:t>хранения архивного фонда систематизируются в соответствии со следующими признаками:</a:t>
            </a:r>
          </a:p>
          <a:p>
            <a:r>
              <a:rPr lang="ru-RU" dirty="0"/>
              <a:t>структурный (принадлежность единиц хранения к структурным подразделениям организации);</a:t>
            </a:r>
          </a:p>
          <a:p>
            <a:r>
              <a:rPr lang="ru-RU" dirty="0"/>
              <a:t>хронологический (по периодам или датам, к которым относятся единицы хранения);</a:t>
            </a:r>
          </a:p>
          <a:p>
            <a:r>
              <a:rPr lang="ru-RU" dirty="0"/>
              <a:t>функциональный, отраслевой, тематический, предметно-вопросный (с учетом функций организации, тем или вопросов, которых касается содержание единиц хранения);</a:t>
            </a:r>
          </a:p>
          <a:p>
            <a:r>
              <a:rPr lang="ru-RU" dirty="0"/>
              <a:t>номинальный (по делопроизводственной форме - видам и разновидностям документов);</a:t>
            </a:r>
          </a:p>
          <a:p>
            <a:r>
              <a:rPr lang="ru-RU" dirty="0"/>
              <a:t>корреспондентский (по организациям, в результате переписки с которыми образовались единицы хранения);</a:t>
            </a:r>
          </a:p>
          <a:p>
            <a:r>
              <a:rPr lang="ru-RU" dirty="0"/>
              <a:t>географический (в соответствии с определенными территориями, населенными пунктами и другими географическими объектами, с которыми связано содержание документов, авторы, корреспонденты);</a:t>
            </a:r>
          </a:p>
          <a:p>
            <a:r>
              <a:rPr lang="ru-RU" dirty="0"/>
              <a:t>авторский (по названиям организаций или фамилиям граждан, являющихся авторами документов).</a:t>
            </a:r>
          </a:p>
          <a:p>
            <a:endParaRPr lang="ru-RU" dirty="0"/>
          </a:p>
        </p:txBody>
      </p:sp>
    </p:spTree>
    <p:extLst>
      <p:ext uri="{BB962C8B-B14F-4D97-AF65-F5344CB8AC3E}">
        <p14:creationId xmlns:p14="http://schemas.microsoft.com/office/powerpoint/2010/main" val="84600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3048" y="-95921"/>
            <a:ext cx="9404723" cy="945008"/>
          </a:xfrm>
        </p:spPr>
        <p:txBody>
          <a:bodyPr/>
          <a:lstStyle/>
          <a:p>
            <a:pPr algn="ctr"/>
            <a:r>
              <a:rPr lang="ru-RU" sz="4000" b="1" dirty="0" smtClean="0"/>
              <a:t>ВЕДЕНИЕ АРХИВА В ОРГАНИЗАЦИИ</a:t>
            </a:r>
            <a:endParaRPr lang="ru-RU" sz="4000" b="1" dirty="0"/>
          </a:p>
        </p:txBody>
      </p:sp>
      <p:sp>
        <p:nvSpPr>
          <p:cNvPr id="3" name="Объект 2"/>
          <p:cNvSpPr>
            <a:spLocks noGrp="1"/>
          </p:cNvSpPr>
          <p:nvPr>
            <p:ph idx="1"/>
          </p:nvPr>
        </p:nvSpPr>
        <p:spPr>
          <a:xfrm>
            <a:off x="287383" y="979714"/>
            <a:ext cx="11116491" cy="5760721"/>
          </a:xfrm>
        </p:spPr>
        <p:txBody>
          <a:bodyPr>
            <a:normAutofit lnSpcReduction="10000"/>
          </a:bodyPr>
          <a:lstStyle/>
          <a:p>
            <a:pPr marL="0" indent="0" algn="ctr">
              <a:buNone/>
            </a:pPr>
            <a:r>
              <a:rPr lang="ru-RU" b="1" dirty="0" smtClean="0">
                <a:solidFill>
                  <a:srgbClr val="FFFF00"/>
                </a:solidFill>
              </a:rPr>
              <a:t>Федеральный закон от 22.10.2004 </a:t>
            </a:r>
            <a:r>
              <a:rPr lang="ru-RU" b="1" dirty="0">
                <a:solidFill>
                  <a:srgbClr val="FFFF00"/>
                </a:solidFill>
              </a:rPr>
              <a:t>№</a:t>
            </a:r>
            <a:r>
              <a:rPr lang="ru-RU" b="1" dirty="0" smtClean="0">
                <a:solidFill>
                  <a:srgbClr val="FFFF00"/>
                </a:solidFill>
              </a:rPr>
              <a:t>125-ФЗ </a:t>
            </a:r>
          </a:p>
          <a:p>
            <a:pPr marL="0" indent="0" algn="ctr">
              <a:buNone/>
            </a:pPr>
            <a:r>
              <a:rPr lang="ru-RU" b="1" dirty="0" smtClean="0">
                <a:solidFill>
                  <a:srgbClr val="FFFF00"/>
                </a:solidFill>
              </a:rPr>
              <a:t>«ОБ </a:t>
            </a:r>
            <a:r>
              <a:rPr lang="ru-RU" b="1" dirty="0">
                <a:solidFill>
                  <a:srgbClr val="FFFF00"/>
                </a:solidFill>
              </a:rPr>
              <a:t>АРХИВНОМ ДЕЛЕ В РОССИЙСКОЙ </a:t>
            </a:r>
            <a:r>
              <a:rPr lang="ru-RU" b="1" dirty="0" smtClean="0">
                <a:solidFill>
                  <a:srgbClr val="FFFF00"/>
                </a:solidFill>
              </a:rPr>
              <a:t>ФЕДЕРАЦИИ»</a:t>
            </a:r>
            <a:endParaRPr lang="ru-RU" dirty="0" smtClean="0">
              <a:solidFill>
                <a:srgbClr val="FFFF00"/>
              </a:solidFill>
            </a:endParaRPr>
          </a:p>
          <a:p>
            <a:endParaRPr lang="ru-RU" dirty="0">
              <a:solidFill>
                <a:srgbClr val="FFFF00"/>
              </a:solidFill>
            </a:endParaRPr>
          </a:p>
          <a:p>
            <a:pPr algn="just"/>
            <a:r>
              <a:rPr lang="ru-RU" b="1" u="sng" dirty="0"/>
              <a:t>архивный документ </a:t>
            </a:r>
            <a:r>
              <a:rPr lang="ru-RU" dirty="0"/>
              <a:t>- материальный носитель с зафиксированной на нем информацией, который имеет реквизиты, позволяющие его идентифицировать, и подлежит хранению в силу значимости указанных носителя и информации для граждан, общества и государства;</a:t>
            </a:r>
          </a:p>
          <a:p>
            <a:pPr algn="just"/>
            <a:r>
              <a:rPr lang="ru-RU" b="1" u="sng" dirty="0" smtClean="0"/>
              <a:t>документы </a:t>
            </a:r>
            <a:r>
              <a:rPr lang="ru-RU" b="1" u="sng" dirty="0"/>
              <a:t>по личному составу </a:t>
            </a:r>
            <a:r>
              <a:rPr lang="ru-RU" dirty="0"/>
              <a:t>- архивные документы, отражающие трудовые отношения работника с работодателем;</a:t>
            </a:r>
          </a:p>
          <a:p>
            <a:pPr algn="just"/>
            <a:r>
              <a:rPr lang="ru-RU" b="1" u="sng" dirty="0" smtClean="0"/>
              <a:t>муниципальный </a:t>
            </a:r>
            <a:r>
              <a:rPr lang="ru-RU" b="1" u="sng" dirty="0"/>
              <a:t>архив </a:t>
            </a:r>
            <a:r>
              <a:rPr lang="ru-RU" dirty="0"/>
              <a:t>- структурное подразделение органа местного самоуправления или муниципальное учреждение, создаваемое муниципальным образованием, которые осуществляют хранение, комплектование, учет и использование документов Архивного фонда Российской Федерации, а также других архивных документов</a:t>
            </a:r>
            <a:r>
              <a:rPr lang="ru-RU" dirty="0" smtClean="0"/>
              <a:t>;</a:t>
            </a:r>
          </a:p>
          <a:p>
            <a:pPr algn="just"/>
            <a:r>
              <a:rPr lang="ru-RU" b="1" u="sng" dirty="0"/>
              <a:t>временное хранение архивных документов </a:t>
            </a:r>
            <a:r>
              <a:rPr lang="ru-RU" dirty="0"/>
              <a:t>- хранение архивных документов до их уничтожения в течение сроков, установленных нормативными правовыми актами</a:t>
            </a:r>
          </a:p>
          <a:p>
            <a:endParaRPr lang="ru-RU" dirty="0" smtClean="0"/>
          </a:p>
          <a:p>
            <a:endParaRPr lang="ru-RU" dirty="0"/>
          </a:p>
          <a:p>
            <a:endParaRPr lang="ru-RU" dirty="0"/>
          </a:p>
        </p:txBody>
      </p:sp>
    </p:spTree>
    <p:extLst>
      <p:ext uri="{BB962C8B-B14F-4D97-AF65-F5344CB8AC3E}">
        <p14:creationId xmlns:p14="http://schemas.microsoft.com/office/powerpoint/2010/main" val="2672721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4418" y="227635"/>
            <a:ext cx="10228215"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646111" y="2052918"/>
            <a:ext cx="10633165" cy="4195481"/>
          </a:xfrm>
        </p:spPr>
        <p:txBody>
          <a:bodyPr/>
          <a:lstStyle/>
          <a:p>
            <a:pPr marL="0" indent="0" algn="just">
              <a:buNone/>
            </a:pPr>
            <a:r>
              <a:rPr lang="ru-RU" dirty="0"/>
              <a:t>В комплекс работ по обеспечению сохранности документов архива организации включаются:</a:t>
            </a:r>
          </a:p>
          <a:p>
            <a:pPr algn="just"/>
            <a:r>
              <a:rPr lang="ru-RU" dirty="0"/>
              <a:t>предоставление помещения для размещения архивных документов;</a:t>
            </a:r>
          </a:p>
          <a:p>
            <a:pPr algn="just"/>
            <a:r>
              <a:rPr lang="ru-RU" dirty="0"/>
              <a:t>обеспечение нормативных условий хранения документов;</a:t>
            </a:r>
          </a:p>
          <a:p>
            <a:pPr algn="just"/>
            <a:r>
              <a:rPr lang="ru-RU" dirty="0"/>
              <a:t>выполнение требований к размещению документов в архивохранилище;</a:t>
            </a:r>
          </a:p>
          <a:p>
            <a:pPr algn="just"/>
            <a:r>
              <a:rPr lang="ru-RU" dirty="0"/>
              <a:t>проверка наличия и состояния документов</a:t>
            </a:r>
          </a:p>
        </p:txBody>
      </p:sp>
    </p:spTree>
    <p:extLst>
      <p:ext uri="{BB962C8B-B14F-4D97-AF65-F5344CB8AC3E}">
        <p14:creationId xmlns:p14="http://schemas.microsoft.com/office/powerpoint/2010/main" val="1213494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544" y="269838"/>
            <a:ext cx="1039702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418011" y="2079044"/>
            <a:ext cx="10920549" cy="4195481"/>
          </a:xfrm>
        </p:spPr>
        <p:txBody>
          <a:bodyPr>
            <a:normAutofit lnSpcReduction="10000"/>
          </a:bodyPr>
          <a:lstStyle/>
          <a:p>
            <a:pPr marL="0" indent="0">
              <a:buNone/>
            </a:pPr>
            <a:r>
              <a:rPr lang="ru-RU" dirty="0"/>
              <a:t>Обеспечение нормативных условий хранения документов включает:</a:t>
            </a:r>
          </a:p>
          <a:p>
            <a:r>
              <a:rPr lang="ru-RU" dirty="0"/>
              <a:t>оснащение архивохранилищ специальным оборудованием для хранения документов;</a:t>
            </a:r>
          </a:p>
          <a:p>
            <a:r>
              <a:rPr lang="ru-RU" dirty="0"/>
              <a:t>оборудование помещения архива организации средствами пожаротушения, охранной и пожарной сигнализацией;</a:t>
            </a:r>
          </a:p>
          <a:p>
            <a:r>
              <a:rPr lang="ru-RU" dirty="0"/>
              <a:t>соблюдение противопожарного режима;</a:t>
            </a:r>
          </a:p>
          <a:p>
            <a:r>
              <a:rPr lang="ru-RU" dirty="0"/>
              <a:t>соблюдение охранного режима;</a:t>
            </a:r>
          </a:p>
          <a:p>
            <a:r>
              <a:rPr lang="ru-RU" dirty="0"/>
              <a:t>создание нормативных температурно-влажностного, светового режимов, проведение санитарно-гигиенических мероприятий</a:t>
            </a:r>
            <a:r>
              <a:rPr lang="ru-RU" dirty="0" smtClean="0"/>
              <a:t>.</a:t>
            </a:r>
          </a:p>
          <a:p>
            <a:pPr marL="0" indent="0">
              <a:buNone/>
            </a:pPr>
            <a:r>
              <a:rPr lang="ru-RU" dirty="0"/>
              <a:t>Не допускается размещение архива организации в подвальных и чердачных помещениях</a:t>
            </a:r>
          </a:p>
          <a:p>
            <a:endParaRPr lang="ru-RU" dirty="0"/>
          </a:p>
        </p:txBody>
      </p:sp>
    </p:spTree>
    <p:extLst>
      <p:ext uri="{BB962C8B-B14F-4D97-AF65-F5344CB8AC3E}">
        <p14:creationId xmlns:p14="http://schemas.microsoft.com/office/powerpoint/2010/main" val="2452907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3568"/>
            <a:ext cx="10453298"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09490" y="2052918"/>
            <a:ext cx="11479236" cy="4195481"/>
          </a:xfrm>
        </p:spPr>
        <p:txBody>
          <a:bodyPr/>
          <a:lstStyle/>
          <a:p>
            <a:pPr marL="0" indent="0" algn="just">
              <a:buNone/>
            </a:pPr>
            <a:r>
              <a:rPr lang="ru-RU" dirty="0"/>
              <a:t>Архивохранилище должно иметь естественную или искусственную вентиляцию, обеспечивающую рециркуляцию воздуха, стабильность температурно-влажностного режима, очистку воздуха от пыли и агрессивных примесей, а также отвечать современным требованиям компактности и экономичности.</a:t>
            </a:r>
          </a:p>
          <a:p>
            <a:pPr marL="0" indent="0" algn="just">
              <a:buNone/>
            </a:pPr>
            <a:r>
              <a:rPr lang="ru-RU" dirty="0" smtClean="0"/>
              <a:t> </a:t>
            </a:r>
            <a:r>
              <a:rPr lang="ru-RU" dirty="0"/>
              <a:t>Все поступающие в архив организации документы размещаются в архивохранилищах на стационарных и/или передвижных металлических стеллажах, в металлических шкафах или контейнерах</a:t>
            </a:r>
            <a:r>
              <a:rPr lang="ru-RU" dirty="0" smtClean="0"/>
              <a:t>.</a:t>
            </a:r>
          </a:p>
          <a:p>
            <a:pPr marL="0" indent="0" algn="just">
              <a:buNone/>
            </a:pPr>
            <a:r>
              <a:rPr lang="ru-RU" dirty="0"/>
              <a:t>Архивные документы следует хранить в темноте.</a:t>
            </a:r>
          </a:p>
          <a:p>
            <a:pPr marL="0" indent="0">
              <a:buNone/>
            </a:pPr>
            <a:endParaRPr lang="ru-RU" dirty="0"/>
          </a:p>
          <a:p>
            <a:endParaRPr lang="ru-RU" dirty="0"/>
          </a:p>
        </p:txBody>
      </p:sp>
    </p:spTree>
    <p:extLst>
      <p:ext uri="{BB962C8B-B14F-4D97-AF65-F5344CB8AC3E}">
        <p14:creationId xmlns:p14="http://schemas.microsoft.com/office/powerpoint/2010/main" val="3318005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805" y="255770"/>
            <a:ext cx="10579907" cy="1400530"/>
          </a:xfrm>
        </p:spPr>
        <p:txBody>
          <a:bodyPr/>
          <a:lstStyle/>
          <a:p>
            <a:pPr algn="just"/>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573231" y="2000666"/>
            <a:ext cx="10412632" cy="4195481"/>
          </a:xfrm>
        </p:spPr>
        <p:txBody>
          <a:bodyPr/>
          <a:lstStyle/>
          <a:p>
            <a:pPr marL="0" indent="0" algn="just">
              <a:buNone/>
            </a:pPr>
            <a:r>
              <a:rPr lang="ru-RU" dirty="0"/>
              <a:t>В помещениях архивохранилищ необходимо:</a:t>
            </a:r>
          </a:p>
          <a:p>
            <a:pPr algn="just"/>
            <a:r>
              <a:rPr lang="ru-RU" dirty="0"/>
              <a:t>проводить систематическую влажную уборку;</a:t>
            </a:r>
          </a:p>
          <a:p>
            <a:pPr algn="just"/>
            <a:r>
              <a:rPr lang="ru-RU" dirty="0"/>
              <a:t>не реже одного раза в год проводить </a:t>
            </a:r>
            <a:r>
              <a:rPr lang="ru-RU" dirty="0" err="1"/>
              <a:t>обеспыливание</a:t>
            </a:r>
            <a:r>
              <a:rPr lang="ru-RU" dirty="0"/>
              <a:t> коробок с документами, шкафов, стеллажей;</a:t>
            </a:r>
          </a:p>
          <a:p>
            <a:pPr algn="just"/>
            <a:r>
              <a:rPr lang="ru-RU" dirty="0"/>
              <a:t>обрабатывать цокольные части стеллажей, полы, плинтусы, подоконники водными растворами антисептиков.</a:t>
            </a:r>
          </a:p>
          <a:p>
            <a:endParaRPr lang="ru-RU" dirty="0"/>
          </a:p>
        </p:txBody>
      </p:sp>
    </p:spTree>
    <p:extLst>
      <p:ext uri="{BB962C8B-B14F-4D97-AF65-F5344CB8AC3E}">
        <p14:creationId xmlns:p14="http://schemas.microsoft.com/office/powerpoint/2010/main" val="4201244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83905"/>
            <a:ext cx="10653260"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61257" y="2052918"/>
            <a:ext cx="11038114" cy="4195481"/>
          </a:xfrm>
        </p:spPr>
        <p:txBody>
          <a:bodyPr/>
          <a:lstStyle/>
          <a:p>
            <a:r>
              <a:rPr lang="ru-RU" b="1" u="sng" dirty="0">
                <a:solidFill>
                  <a:srgbClr val="002060"/>
                </a:solidFill>
              </a:rPr>
              <a:t>Два раза в год </a:t>
            </a:r>
            <a:r>
              <a:rPr lang="ru-RU" dirty="0"/>
              <a:t>(в начале и по окончании отопительного сезона) документы и помещения архивохранилищ подвергаются обследованию для своевременного обнаружения насекомых и плесени</a:t>
            </a:r>
            <a:r>
              <a:rPr lang="ru-RU" dirty="0" smtClean="0"/>
              <a:t>.</a:t>
            </a:r>
            <a:endParaRPr lang="ru-RU" dirty="0"/>
          </a:p>
          <a:p>
            <a:r>
              <a:rPr lang="ru-RU" dirty="0"/>
              <a:t>В процессе хранения электронных документов в архиве организации не реже </a:t>
            </a:r>
            <a:r>
              <a:rPr lang="ru-RU" b="1" u="sng" dirty="0">
                <a:solidFill>
                  <a:srgbClr val="002060"/>
                </a:solidFill>
              </a:rPr>
              <a:t>одного раза в 5 лет </a:t>
            </a:r>
            <a:r>
              <a:rPr lang="ru-RU" dirty="0"/>
              <a:t>производится технический контроль физического состояния носителей электронных документов и </a:t>
            </a:r>
            <a:r>
              <a:rPr lang="ru-RU" dirty="0" err="1"/>
              <a:t>воспроизводимости</a:t>
            </a:r>
            <a:r>
              <a:rPr lang="ru-RU" dirty="0"/>
              <a:t> электронных документов.</a:t>
            </a:r>
          </a:p>
          <a:p>
            <a:endParaRPr lang="ru-RU" dirty="0"/>
          </a:p>
        </p:txBody>
      </p:sp>
    </p:spTree>
    <p:extLst>
      <p:ext uri="{BB962C8B-B14F-4D97-AF65-F5344CB8AC3E}">
        <p14:creationId xmlns:p14="http://schemas.microsoft.com/office/powerpoint/2010/main" val="1913746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9838"/>
            <a:ext cx="10511581"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22067" y="2026792"/>
            <a:ext cx="11693267" cy="4195481"/>
          </a:xfrm>
        </p:spPr>
        <p:txBody>
          <a:bodyPr/>
          <a:lstStyle/>
          <a:p>
            <a:pPr algn="just"/>
            <a:r>
              <a:rPr lang="ru-RU" dirty="0"/>
              <a:t>Документы Архивного фонда Российской Федерации и другие архивные документы должны храниться в коробках или папках, изготовленных из безвредных для документов материалов.</a:t>
            </a:r>
          </a:p>
          <a:p>
            <a:pPr algn="just"/>
            <a:r>
              <a:rPr lang="ru-RU" dirty="0"/>
              <a:t>Электронные документы на физически обособленных носителях размещаются отдельно от других документов.</a:t>
            </a:r>
          </a:p>
          <a:p>
            <a:pPr algn="just"/>
            <a:r>
              <a:rPr lang="ru-RU" dirty="0"/>
              <a:t>На коробки приклеиваются ярлыки, на которых указываются: номер фонда, номер описи и крайние номера дел, размещенных в данной коробке.</a:t>
            </a:r>
          </a:p>
          <a:p>
            <a:pPr algn="just"/>
            <a:endParaRPr lang="ru-RU" dirty="0"/>
          </a:p>
        </p:txBody>
      </p:sp>
    </p:spTree>
    <p:extLst>
      <p:ext uri="{BB962C8B-B14F-4D97-AF65-F5344CB8AC3E}">
        <p14:creationId xmlns:p14="http://schemas.microsoft.com/office/powerpoint/2010/main" val="3915016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605" y="143229"/>
            <a:ext cx="10326689"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562708" y="2052917"/>
            <a:ext cx="11057206" cy="4572965"/>
          </a:xfrm>
        </p:spPr>
        <p:txBody>
          <a:bodyPr>
            <a:normAutofit/>
          </a:bodyPr>
          <a:lstStyle/>
          <a:p>
            <a:pPr marL="0" indent="0" algn="just">
              <a:buNone/>
            </a:pPr>
            <a:r>
              <a:rPr lang="ru-RU" dirty="0"/>
              <a:t>В ходе проверки наличия и состояния архивных документов в архиве организации:</a:t>
            </a:r>
          </a:p>
          <a:p>
            <a:pPr algn="just"/>
            <a:r>
              <a:rPr lang="ru-RU" dirty="0"/>
              <a:t>устанавливается фактическое наличие единиц хранения и соответствие учетным документам;</a:t>
            </a:r>
          </a:p>
          <a:p>
            <a:pPr algn="just"/>
            <a:r>
              <a:rPr lang="ru-RU" dirty="0"/>
              <a:t>выявляются и устраняются недостатки в учете документов;</a:t>
            </a:r>
          </a:p>
          <a:p>
            <a:pPr algn="just"/>
            <a:r>
              <a:rPr lang="ru-RU" dirty="0"/>
              <a:t>выявляются отсутствующие документы и организуется розыск;</a:t>
            </a:r>
          </a:p>
          <a:p>
            <a:pPr algn="just"/>
            <a:r>
              <a:rPr lang="ru-RU" dirty="0"/>
              <a:t>выявляются и учитываются документы, требующие профилактической и/или реставрационно-профилактической обработки.</a:t>
            </a:r>
          </a:p>
          <a:p>
            <a:pPr algn="just"/>
            <a:r>
              <a:rPr lang="ru-RU" dirty="0"/>
              <a:t>Выявляются и учитываются электронные документы, требующие перезаписи на новые электронные носители, проводится контроль физического и технического состояния единиц хранения, осуществляется проверка на наличие вредоносных компьютерных программ.</a:t>
            </a:r>
          </a:p>
          <a:p>
            <a:endParaRPr lang="ru-RU" dirty="0"/>
          </a:p>
        </p:txBody>
      </p:sp>
    </p:spTree>
    <p:extLst>
      <p:ext uri="{BB962C8B-B14F-4D97-AF65-F5344CB8AC3E}">
        <p14:creationId xmlns:p14="http://schemas.microsoft.com/office/powerpoint/2010/main" val="3091551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9633" y="269838"/>
            <a:ext cx="1021414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39633" y="2052918"/>
            <a:ext cx="11403875" cy="4622202"/>
          </a:xfrm>
        </p:spPr>
        <p:txBody>
          <a:bodyPr>
            <a:normAutofit/>
          </a:bodyPr>
          <a:lstStyle/>
          <a:p>
            <a:r>
              <a:rPr lang="ru-RU" dirty="0"/>
              <a:t>Проверка наличия и состояния документов на бумажных носителях проводится в архиве организации комиссией или не менее чем двумя работниками не реже одного раза в 10 лет, электронных документов - не реже одного раза в 5 лет.</a:t>
            </a:r>
          </a:p>
          <a:p>
            <a:r>
              <a:rPr lang="ru-RU" dirty="0"/>
              <a:t>Проверка наличия и состояния документов проводится путем сверки описательных статей описи с описанием дел на обложках.</a:t>
            </a:r>
          </a:p>
          <a:p>
            <a:r>
              <a:rPr lang="ru-RU" dirty="0"/>
              <a:t>Физическое состояние дел определяется путем визуального просмотра.</a:t>
            </a:r>
          </a:p>
          <a:p>
            <a:r>
              <a:rPr lang="ru-RU" dirty="0"/>
              <a:t>Делать какие-либо пометки или записи в описях дел и других учетных документах запрещается. В конце каждой просмотренной описи делается запись "ПРОВЕРЕНО" с указанием номера и даты акта проверки наличия и состояния документов.</a:t>
            </a:r>
          </a:p>
          <a:p>
            <a:endParaRPr lang="ru-RU" dirty="0"/>
          </a:p>
        </p:txBody>
      </p:sp>
    </p:spTree>
    <p:extLst>
      <p:ext uri="{BB962C8B-B14F-4D97-AF65-F5344CB8AC3E}">
        <p14:creationId xmlns:p14="http://schemas.microsoft.com/office/powerpoint/2010/main" val="1395837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1365"/>
            <a:ext cx="10453298"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407964" y="2052918"/>
            <a:ext cx="11240086" cy="4643304"/>
          </a:xfrm>
        </p:spPr>
        <p:txBody>
          <a:bodyPr/>
          <a:lstStyle/>
          <a:p>
            <a:r>
              <a:rPr lang="ru-RU" dirty="0"/>
              <a:t>По результатам проверки составляется акт проверки наличия и состояния архивных документов (приложение N </a:t>
            </a:r>
            <a:r>
              <a:rPr lang="ru-RU" dirty="0" smtClean="0"/>
              <a:t>3 Правил). </a:t>
            </a:r>
          </a:p>
          <a:p>
            <a:r>
              <a:rPr lang="ru-RU" dirty="0" smtClean="0"/>
              <a:t>При </a:t>
            </a:r>
            <a:r>
              <a:rPr lang="ru-RU" dirty="0"/>
              <a:t>обнаружении ошибок в учетных документах составляется акт о технических ошибках в учетных документах (приложение N </a:t>
            </a:r>
            <a:r>
              <a:rPr lang="ru-RU" dirty="0" smtClean="0"/>
              <a:t>4 Правил). </a:t>
            </a:r>
          </a:p>
          <a:p>
            <a:r>
              <a:rPr lang="ru-RU" dirty="0" smtClean="0"/>
              <a:t>В </a:t>
            </a:r>
            <a:r>
              <a:rPr lang="ru-RU" dirty="0"/>
              <a:t>случае обнаружения документов, не относящихся к данному фонду, архиву организации, неучтенных, также составляется соответствующий акт (приложение N </a:t>
            </a:r>
            <a:r>
              <a:rPr lang="ru-RU" dirty="0" smtClean="0"/>
              <a:t>5 Правил). </a:t>
            </a:r>
          </a:p>
          <a:p>
            <a:r>
              <a:rPr lang="ru-RU" dirty="0" smtClean="0"/>
              <a:t>Указанные </a:t>
            </a:r>
            <a:r>
              <a:rPr lang="ru-RU" dirty="0"/>
              <a:t>акты подписываются исполнителями и утверждаются руководителем организации или его заместителем, курирующим деятельность архива.</a:t>
            </a:r>
          </a:p>
          <a:p>
            <a:endParaRPr lang="ru-RU" dirty="0"/>
          </a:p>
        </p:txBody>
      </p:sp>
    </p:spTree>
    <p:extLst>
      <p:ext uri="{BB962C8B-B14F-4D97-AF65-F5344CB8AC3E}">
        <p14:creationId xmlns:p14="http://schemas.microsoft.com/office/powerpoint/2010/main" val="4086595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477" y="255771"/>
            <a:ext cx="10425163"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95422" y="2052918"/>
            <a:ext cx="11662116" cy="4195481"/>
          </a:xfrm>
        </p:spPr>
        <p:txBody>
          <a:bodyPr>
            <a:normAutofit lnSpcReduction="10000"/>
          </a:bodyPr>
          <a:lstStyle/>
          <a:p>
            <a:pPr marL="0" indent="0">
              <a:buNone/>
            </a:pPr>
            <a:r>
              <a:rPr lang="ru-RU" dirty="0"/>
              <a:t>Документы выдаются из архивохранилища на основании письменного разрешения руководителя архива организации или его заместителя (если архив является учреждением), руководителя структурного подразделения организации:</a:t>
            </a:r>
          </a:p>
          <a:p>
            <a:r>
              <a:rPr lang="ru-RU" dirty="0"/>
              <a:t>работникам структурных подразделений организации;</a:t>
            </a:r>
          </a:p>
          <a:p>
            <a:r>
              <a:rPr lang="ru-RU" dirty="0"/>
              <a:t>судебным, правоохранительным и иным уполномоченным органам в соответствии с законодательством Российской Федерации;</a:t>
            </a:r>
          </a:p>
          <a:p>
            <a:r>
              <a:rPr lang="ru-RU" dirty="0"/>
              <a:t>иным пользователям по письменному заявлению.</a:t>
            </a:r>
          </a:p>
          <a:p>
            <a:pPr marL="0" indent="0">
              <a:buNone/>
            </a:pPr>
            <a:r>
              <a:rPr lang="ru-RU" dirty="0"/>
              <a:t>Документы выдаются из архивохранилищ на срок, не превышающий:</a:t>
            </a:r>
          </a:p>
          <a:p>
            <a:r>
              <a:rPr lang="ru-RU" dirty="0"/>
              <a:t>одного месяца - для использования работниками организации и иными пользователями;</a:t>
            </a:r>
          </a:p>
          <a:p>
            <a:r>
              <a:rPr lang="ru-RU" dirty="0"/>
              <a:t>шести месяцев - судебным, правоохранительным и иным уполномоченным органам.</a:t>
            </a:r>
          </a:p>
          <a:p>
            <a:endParaRPr lang="ru-RU" dirty="0"/>
          </a:p>
        </p:txBody>
      </p:sp>
    </p:spTree>
    <p:extLst>
      <p:ext uri="{BB962C8B-B14F-4D97-AF65-F5344CB8AC3E}">
        <p14:creationId xmlns:p14="http://schemas.microsoft.com/office/powerpoint/2010/main" val="257461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0" indent="0" algn="ctr"/>
            <a:r>
              <a:rPr lang="ru-RU" sz="2800" b="1" dirty="0" smtClean="0">
                <a:solidFill>
                  <a:srgbClr val="FFFF00"/>
                </a:solidFill>
              </a:rPr>
              <a:t>Федеральный закон от 22.10.2004 №125-ФЗ </a:t>
            </a:r>
            <a:br>
              <a:rPr lang="ru-RU" sz="2800" b="1" dirty="0" smtClean="0">
                <a:solidFill>
                  <a:srgbClr val="FFFF00"/>
                </a:solidFill>
              </a:rPr>
            </a:br>
            <a:r>
              <a:rPr lang="ru-RU" sz="2800" b="1" dirty="0" smtClean="0">
                <a:solidFill>
                  <a:srgbClr val="FFFF00"/>
                </a:solidFill>
              </a:rPr>
              <a:t>«ОБ АРХИВНОМ ДЕЛЕ В РОССИЙСКОЙ ФЕДЕРАЦИИ»</a:t>
            </a:r>
            <a:r>
              <a:rPr lang="ru-RU" sz="2800" dirty="0" smtClean="0">
                <a:solidFill>
                  <a:srgbClr val="FFFF00"/>
                </a:solidFill>
              </a:rPr>
              <a:t/>
            </a:r>
            <a:br>
              <a:rPr lang="ru-RU" sz="2800" dirty="0" smtClean="0">
                <a:solidFill>
                  <a:srgbClr val="FFFF00"/>
                </a:solidFill>
              </a:rPr>
            </a:br>
            <a:r>
              <a:rPr lang="ru-RU" sz="2800" dirty="0" smtClean="0">
                <a:solidFill>
                  <a:srgbClr val="FFFF00"/>
                </a:solidFill>
              </a:rPr>
              <a:t/>
            </a:r>
            <a:br>
              <a:rPr lang="ru-RU" sz="2800" dirty="0" smtClean="0">
                <a:solidFill>
                  <a:srgbClr val="FFFF00"/>
                </a:solidFill>
              </a:rPr>
            </a:br>
            <a:endParaRPr lang="ru-RU" sz="2800" dirty="0"/>
          </a:p>
        </p:txBody>
      </p:sp>
      <p:sp>
        <p:nvSpPr>
          <p:cNvPr id="3" name="Объект 2"/>
          <p:cNvSpPr>
            <a:spLocks noGrp="1"/>
          </p:cNvSpPr>
          <p:nvPr>
            <p:ph idx="1"/>
          </p:nvPr>
        </p:nvSpPr>
        <p:spPr>
          <a:xfrm>
            <a:off x="378822" y="1519311"/>
            <a:ext cx="11286309" cy="5155809"/>
          </a:xfrm>
        </p:spPr>
        <p:txBody>
          <a:bodyPr>
            <a:normAutofit/>
          </a:bodyPr>
          <a:lstStyle/>
          <a:p>
            <a:r>
              <a:rPr lang="ru-RU" dirty="0"/>
              <a:t>К полномочиям муниципального образования в сфере архивного дела относятся:</a:t>
            </a:r>
          </a:p>
          <a:p>
            <a:pPr marL="0" indent="0">
              <a:buNone/>
            </a:pPr>
            <a:r>
              <a:rPr lang="ru-RU" dirty="0" smtClean="0"/>
              <a:t>1</a:t>
            </a:r>
            <a:r>
              <a:rPr lang="ru-RU" dirty="0"/>
              <a:t>) хранение, комплектование (формирование), учет и использование архивных документов и архивных фондов:</a:t>
            </a:r>
          </a:p>
          <a:p>
            <a:pPr marL="0" indent="0">
              <a:buNone/>
            </a:pPr>
            <a:r>
              <a:rPr lang="ru-RU" dirty="0"/>
              <a:t>а) органов местного самоуправления, муниципальных архивов, музеев, библиотек;</a:t>
            </a:r>
          </a:p>
          <a:p>
            <a:pPr marL="0" indent="0">
              <a:buNone/>
            </a:pPr>
            <a:r>
              <a:rPr lang="ru-RU" dirty="0"/>
              <a:t>б) муниципальных унитарных предприятий, включая казенные предприятия, и муниципальных учреждений (далее - муниципальные организации);</a:t>
            </a:r>
          </a:p>
          <a:p>
            <a:pPr marL="0" indent="0">
              <a:buNone/>
            </a:pPr>
            <a:r>
              <a:rPr lang="ru-RU" dirty="0"/>
              <a:t>2) решение вопросов о передаче архивных документов, находящихся в муниципальной собственности, в собственность Российской Федерации, субъектов Российской Федерации, иных муниципальных образований.</a:t>
            </a:r>
          </a:p>
          <a:p>
            <a:endParaRPr lang="ru-RU" dirty="0"/>
          </a:p>
        </p:txBody>
      </p:sp>
    </p:spTree>
    <p:extLst>
      <p:ext uri="{BB962C8B-B14F-4D97-AF65-F5344CB8AC3E}">
        <p14:creationId xmlns:p14="http://schemas.microsoft.com/office/powerpoint/2010/main" val="974499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102" y="241702"/>
            <a:ext cx="10382960"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67286" y="2052918"/>
            <a:ext cx="11437034" cy="4530762"/>
          </a:xfrm>
        </p:spPr>
        <p:txBody>
          <a:bodyPr/>
          <a:lstStyle/>
          <a:p>
            <a:pPr algn="just"/>
            <a:r>
              <a:rPr lang="ru-RU" dirty="0"/>
              <a:t>Вместо выдаваемых из архивохранилища единиц хранения и описей дел, документов должна размещаться карта-заместитель дела (приложение N </a:t>
            </a:r>
            <a:r>
              <a:rPr lang="ru-RU" dirty="0" smtClean="0"/>
              <a:t>7 Правил). </a:t>
            </a:r>
            <a:r>
              <a:rPr lang="ru-RU" dirty="0"/>
              <a:t>При возвращении дела карта-заместитель изымается и хранится в архиве организации до минования надобности.</a:t>
            </a:r>
          </a:p>
          <a:p>
            <a:pPr algn="just"/>
            <a:r>
              <a:rPr lang="ru-RU" dirty="0"/>
              <a:t>Дела, выдаваемые из архивохранилища, должны иметь архивный шифр, пронумерованные листы, лист-заверитель дела (приложение N </a:t>
            </a:r>
            <a:r>
              <a:rPr lang="ru-RU" dirty="0" smtClean="0"/>
              <a:t>8 Правил) </a:t>
            </a:r>
            <a:r>
              <a:rPr lang="ru-RU" dirty="0"/>
              <a:t>и лист использования документов (приложение N </a:t>
            </a:r>
            <a:r>
              <a:rPr lang="ru-RU" dirty="0" smtClean="0"/>
              <a:t>9 Правил)</a:t>
            </a:r>
            <a:endParaRPr lang="ru-RU" dirty="0"/>
          </a:p>
        </p:txBody>
      </p:sp>
    </p:spTree>
    <p:extLst>
      <p:ext uri="{BB962C8B-B14F-4D97-AF65-F5344CB8AC3E}">
        <p14:creationId xmlns:p14="http://schemas.microsoft.com/office/powerpoint/2010/main" val="3742421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944" y="255771"/>
            <a:ext cx="10636178"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94900" y="2038850"/>
            <a:ext cx="11365691" cy="4195481"/>
          </a:xfrm>
        </p:spPr>
        <p:txBody>
          <a:bodyPr/>
          <a:lstStyle/>
          <a:p>
            <a:pPr marL="0" indent="0">
              <a:buNone/>
            </a:pPr>
            <a:r>
              <a:rPr lang="ru-RU" dirty="0"/>
              <a:t>Основными единицами учета архивных документов являются:</a:t>
            </a:r>
          </a:p>
          <a:p>
            <a:r>
              <a:rPr lang="ru-RU" dirty="0"/>
              <a:t>архивный фонд;</a:t>
            </a:r>
          </a:p>
          <a:p>
            <a:r>
              <a:rPr lang="ru-RU" dirty="0"/>
              <a:t>единица хранения - дело, электронное дело </a:t>
            </a:r>
            <a:endParaRPr lang="ru-RU" dirty="0" smtClean="0"/>
          </a:p>
          <a:p>
            <a:pPr marL="0" indent="0">
              <a:buNone/>
            </a:pPr>
            <a:r>
              <a:rPr lang="ru-RU" dirty="0" smtClean="0"/>
              <a:t>Единицам </a:t>
            </a:r>
            <a:r>
              <a:rPr lang="ru-RU" dirty="0"/>
              <a:t>хранения присваиваются учетные номера, являющиеся частью архивного шифра. Сведения о составе единиц хранения и их количестве фиксируются в учетных документах архива.</a:t>
            </a:r>
          </a:p>
          <a:p>
            <a:endParaRPr lang="ru-RU" dirty="0"/>
          </a:p>
        </p:txBody>
      </p:sp>
    </p:spTree>
    <p:extLst>
      <p:ext uri="{BB962C8B-B14F-4D97-AF65-F5344CB8AC3E}">
        <p14:creationId xmlns:p14="http://schemas.microsoft.com/office/powerpoint/2010/main" val="2034310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7296"/>
            <a:ext cx="1070651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93895" y="2052918"/>
            <a:ext cx="11085341" cy="4195481"/>
          </a:xfrm>
        </p:spPr>
        <p:txBody>
          <a:bodyPr>
            <a:normAutofit fontScale="92500"/>
          </a:bodyPr>
          <a:lstStyle/>
          <a:p>
            <a:pPr marL="0" indent="0">
              <a:buNone/>
            </a:pPr>
            <a:r>
              <a:rPr lang="ru-RU" dirty="0"/>
              <a:t>Архивный шифр (обозначение, наносимое в левом нижнем углу на каждую единицу хранения в целях обеспечения учета и идентификации) состоит из: номера архивного фонда; номера описи дел, документов; номера единицы хранения</a:t>
            </a:r>
            <a:r>
              <a:rPr lang="ru-RU" dirty="0" smtClean="0"/>
              <a:t>.</a:t>
            </a:r>
          </a:p>
          <a:p>
            <a:pPr marL="0" indent="0">
              <a:buNone/>
            </a:pPr>
            <a:r>
              <a:rPr lang="ru-RU" dirty="0"/>
              <a:t>В архиве организации ведутся основные (обязательные) и вспомогательные учетные </a:t>
            </a:r>
            <a:r>
              <a:rPr lang="ru-RU" dirty="0" smtClean="0"/>
              <a:t>документы</a:t>
            </a:r>
          </a:p>
          <a:p>
            <a:pPr marL="0" indent="0">
              <a:buNone/>
            </a:pPr>
            <a:r>
              <a:rPr lang="ru-RU" dirty="0"/>
              <a:t>В состав основных (обязательных) учетных документов архива организации входят:</a:t>
            </a:r>
          </a:p>
          <a:p>
            <a:r>
              <a:rPr lang="ru-RU" dirty="0"/>
              <a:t>книга учета поступления и выбытия дел, документов </a:t>
            </a:r>
            <a:r>
              <a:rPr lang="ru-RU" dirty="0">
                <a:hlinkClick r:id="rId2" action="ppaction://hlinkfile"/>
              </a:rPr>
              <a:t>(приложение N 11)</a:t>
            </a:r>
            <a:r>
              <a:rPr lang="ru-RU" dirty="0"/>
              <a:t>;</a:t>
            </a:r>
          </a:p>
          <a:p>
            <a:r>
              <a:rPr lang="ru-RU" dirty="0"/>
              <a:t>список фондов </a:t>
            </a:r>
            <a:r>
              <a:rPr lang="ru-RU" dirty="0">
                <a:hlinkClick r:id="rId3" action="ppaction://hlinkfile"/>
              </a:rPr>
              <a:t>(приложение N 12)</a:t>
            </a:r>
            <a:r>
              <a:rPr lang="ru-RU" dirty="0"/>
              <a:t>;</a:t>
            </a:r>
          </a:p>
          <a:p>
            <a:r>
              <a:rPr lang="ru-RU" dirty="0"/>
              <a:t>лист фонда </a:t>
            </a:r>
            <a:r>
              <a:rPr lang="ru-RU" dirty="0">
                <a:hlinkClick r:id="rId4" action="ppaction://hlinkfile"/>
              </a:rPr>
              <a:t>(приложение N 13)</a:t>
            </a:r>
            <a:r>
              <a:rPr lang="ru-RU" dirty="0"/>
              <a:t>;</a:t>
            </a:r>
          </a:p>
          <a:p>
            <a:r>
              <a:rPr lang="ru-RU" dirty="0"/>
              <a:t>опись дел, документов (</a:t>
            </a:r>
            <a:r>
              <a:rPr lang="ru-RU" dirty="0">
                <a:hlinkClick r:id="rId5" action="ppaction://hlinkfile"/>
              </a:rPr>
              <a:t>приложения N 14</a:t>
            </a:r>
            <a:r>
              <a:rPr lang="ru-RU" dirty="0"/>
              <a:t>, </a:t>
            </a:r>
            <a:r>
              <a:rPr lang="ru-RU" dirty="0">
                <a:hlinkClick r:id="rId6" action="ppaction://hlinkfile"/>
              </a:rPr>
              <a:t>15</a:t>
            </a:r>
            <a:r>
              <a:rPr lang="ru-RU" dirty="0"/>
              <a:t>, </a:t>
            </a:r>
            <a:r>
              <a:rPr lang="ru-RU" dirty="0">
                <a:hlinkClick r:id="rId7" action="ppaction://hlinkfile"/>
              </a:rPr>
              <a:t>16</a:t>
            </a:r>
            <a:r>
              <a:rPr lang="ru-RU" dirty="0"/>
              <a:t>, </a:t>
            </a:r>
            <a:r>
              <a:rPr lang="ru-RU" dirty="0">
                <a:hlinkClick r:id="rId8" action="ppaction://hlinkfile"/>
              </a:rPr>
              <a:t>17</a:t>
            </a:r>
            <a:r>
              <a:rPr lang="ru-RU" dirty="0"/>
              <a:t>, </a:t>
            </a:r>
            <a:r>
              <a:rPr lang="ru-RU" dirty="0">
                <a:hlinkClick r:id="rId9" action="ppaction://hlinkfile"/>
              </a:rPr>
              <a:t>18</a:t>
            </a:r>
            <a:r>
              <a:rPr lang="ru-RU" dirty="0"/>
              <a:t>);</a:t>
            </a:r>
          </a:p>
          <a:p>
            <a:r>
              <a:rPr lang="ru-RU" dirty="0"/>
              <a:t>реестр описей </a:t>
            </a:r>
            <a:r>
              <a:rPr lang="ru-RU" dirty="0">
                <a:hlinkClick r:id="rId10" action="ppaction://hlinkfile"/>
              </a:rPr>
              <a:t>(приложение N 19)</a:t>
            </a:r>
            <a:r>
              <a:rPr lang="ru-RU" dirty="0"/>
              <a:t>.</a:t>
            </a:r>
          </a:p>
          <a:p>
            <a:endParaRPr lang="ru-RU" dirty="0"/>
          </a:p>
          <a:p>
            <a:endParaRPr lang="ru-RU" dirty="0"/>
          </a:p>
        </p:txBody>
      </p:sp>
    </p:spTree>
    <p:extLst>
      <p:ext uri="{BB962C8B-B14F-4D97-AF65-F5344CB8AC3E}">
        <p14:creationId xmlns:p14="http://schemas.microsoft.com/office/powerpoint/2010/main" val="4234270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607" y="255771"/>
            <a:ext cx="10453298"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95422" y="2052918"/>
            <a:ext cx="11451101" cy="4629236"/>
          </a:xfrm>
        </p:spPr>
        <p:txBody>
          <a:bodyPr/>
          <a:lstStyle/>
          <a:p>
            <a:r>
              <a:rPr lang="ru-RU" dirty="0"/>
              <a:t>В книгу учета поступления и выбытия дел, документов последовательно вносятся все первичные и повторные поступления (выбытия) дел, документов. Каждое поступление (выбытие) в пределах отчетного года получает порядковый номер в валовой последовательности.</a:t>
            </a:r>
          </a:p>
          <a:p>
            <a:r>
              <a:rPr lang="ru-RU" dirty="0"/>
              <a:t>Ежегодно на 1 января подводится итог количества поступивших и выбывших за год дел, документов.</a:t>
            </a:r>
          </a:p>
          <a:p>
            <a:r>
              <a:rPr lang="ru-RU" dirty="0"/>
              <a:t>Ежегодно на 1 января к списку фондов составляется итоговая запись о количестве архивных фондов, поступивших и выбывших в течение года, и общем количестве архивных фондов, находящихся на хранении в архиве.</a:t>
            </a:r>
          </a:p>
          <a:p>
            <a:endParaRPr lang="ru-RU" dirty="0"/>
          </a:p>
        </p:txBody>
      </p:sp>
    </p:spTree>
    <p:extLst>
      <p:ext uri="{BB962C8B-B14F-4D97-AF65-F5344CB8AC3E}">
        <p14:creationId xmlns:p14="http://schemas.microsoft.com/office/powerpoint/2010/main" val="1684613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816" y="213567"/>
            <a:ext cx="10706517" cy="1400530"/>
          </a:xfrm>
        </p:spPr>
        <p:txBody>
          <a:bodyPr/>
          <a:lstStyle/>
          <a:p>
            <a:pPr algn="ctr"/>
            <a:r>
              <a:rPr lang="ru-RU" sz="2000" b="1">
                <a:solidFill>
                  <a:srgbClr val="FFFF00"/>
                </a:solidFill>
              </a:rPr>
              <a:t>Приказ Министерства культуры Российской Федерации от 31.03.2015 №526 </a:t>
            </a:r>
            <a:br>
              <a:rPr lang="ru-RU" sz="2000" b="1">
                <a:solidFill>
                  <a:srgbClr val="FFFF00"/>
                </a:solidFill>
              </a:rPr>
            </a:br>
            <a:r>
              <a:rPr lang="ru-RU" sz="2000" b="1">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a:solidFill>
                  <a:srgbClr val="FFFF00"/>
                </a:solidFill>
              </a:rPr>
              <a:t/>
            </a:r>
            <a:br>
              <a:rPr lang="ru-RU" sz="4400" b="1">
                <a:solidFill>
                  <a:srgbClr val="FFFF00"/>
                </a:solidFill>
              </a:rPr>
            </a:br>
            <a:endParaRPr lang="ru-RU"/>
          </a:p>
        </p:txBody>
      </p:sp>
      <p:sp>
        <p:nvSpPr>
          <p:cNvPr id="3" name="Объект 2"/>
          <p:cNvSpPr>
            <a:spLocks noGrp="1"/>
          </p:cNvSpPr>
          <p:nvPr>
            <p:ph idx="1"/>
          </p:nvPr>
        </p:nvSpPr>
        <p:spPr>
          <a:xfrm>
            <a:off x="182881" y="1750424"/>
            <a:ext cx="11717382" cy="4942114"/>
          </a:xfrm>
        </p:spPr>
        <p:txBody>
          <a:bodyPr>
            <a:normAutofit fontScale="92500" lnSpcReduction="10000"/>
          </a:bodyPr>
          <a:lstStyle/>
          <a:p>
            <a:pPr marL="0" indent="0" algn="just">
              <a:buNone/>
            </a:pPr>
            <a:r>
              <a:rPr lang="ru-RU" dirty="0"/>
              <a:t>Учет поступления и выбытия дел, документов в архиве организации осуществляется на основании:</a:t>
            </a:r>
          </a:p>
          <a:p>
            <a:pPr algn="just"/>
            <a:r>
              <a:rPr lang="ru-RU" dirty="0"/>
              <a:t>описи дел, документов структурного подразделения и годового раздела сводной описи дел, документов организации;</a:t>
            </a:r>
          </a:p>
          <a:p>
            <a:pPr algn="just"/>
            <a:r>
              <a:rPr lang="ru-RU" dirty="0"/>
              <a:t>номенклатуры дел организации, заменяющей годовой раздел сводной описи дел, документов организации;</a:t>
            </a:r>
          </a:p>
          <a:p>
            <a:pPr algn="just"/>
            <a:r>
              <a:rPr lang="ru-RU" dirty="0"/>
              <a:t>акта о технических ошибках в учетных документах </a:t>
            </a:r>
            <a:r>
              <a:rPr lang="ru-RU" dirty="0">
                <a:hlinkClick r:id="rId2" action="ppaction://hlinkfile"/>
              </a:rPr>
              <a:t>(приложение N 4)</a:t>
            </a:r>
            <a:r>
              <a:rPr lang="ru-RU" dirty="0"/>
              <a:t>;</a:t>
            </a:r>
          </a:p>
          <a:p>
            <a:pPr algn="just"/>
            <a:r>
              <a:rPr lang="ru-RU" dirty="0"/>
              <a:t>акта об обнаружении документов (не относящихся к данному фонду, архиву, неучтенных) </a:t>
            </a:r>
            <a:r>
              <a:rPr lang="ru-RU" dirty="0">
                <a:hlinkClick r:id="rId3" action="ppaction://hlinkfile"/>
              </a:rPr>
              <a:t>(приложение N 5)</a:t>
            </a:r>
            <a:r>
              <a:rPr lang="ru-RU" dirty="0"/>
              <a:t>;</a:t>
            </a:r>
          </a:p>
          <a:p>
            <a:pPr algn="just"/>
            <a:r>
              <a:rPr lang="ru-RU" dirty="0"/>
              <a:t>акта об утрате документов </a:t>
            </a:r>
            <a:r>
              <a:rPr lang="ru-RU" dirty="0">
                <a:hlinkClick r:id="rId4" action="ppaction://hlinkfile"/>
              </a:rPr>
              <a:t>(приложение N 6)</a:t>
            </a:r>
            <a:r>
              <a:rPr lang="ru-RU" dirty="0"/>
              <a:t>;</a:t>
            </a:r>
          </a:p>
          <a:p>
            <a:pPr algn="just"/>
            <a:r>
              <a:rPr lang="ru-RU" dirty="0"/>
              <a:t>акта приема-передачи архивных документов на хранение </a:t>
            </a:r>
            <a:r>
              <a:rPr lang="ru-RU" dirty="0">
                <a:hlinkClick r:id="rId5" action="ppaction://hlinkfile"/>
              </a:rPr>
              <a:t>(приложение N 20)</a:t>
            </a:r>
            <a:r>
              <a:rPr lang="ru-RU" dirty="0"/>
              <a:t>;</a:t>
            </a:r>
          </a:p>
          <a:p>
            <a:pPr algn="just"/>
            <a:r>
              <a:rPr lang="ru-RU" dirty="0"/>
              <a:t>акта о выделении к уничтожению архивных документов, не подлежащих хранению </a:t>
            </a:r>
            <a:r>
              <a:rPr lang="ru-RU" dirty="0">
                <a:hlinkClick r:id="rId6" action="ppaction://hlinkfile"/>
              </a:rPr>
              <a:t>(приложение N 21)</a:t>
            </a:r>
            <a:r>
              <a:rPr lang="ru-RU" dirty="0"/>
              <a:t>;</a:t>
            </a:r>
          </a:p>
          <a:p>
            <a:pPr algn="just"/>
            <a:r>
              <a:rPr lang="ru-RU" dirty="0"/>
              <a:t>акта о неисправимых повреждениях архивных документов </a:t>
            </a:r>
            <a:r>
              <a:rPr lang="ru-RU" dirty="0">
                <a:hlinkClick r:id="rId7" action="ppaction://hlinkfile"/>
              </a:rPr>
              <a:t>(приложение N 22)</a:t>
            </a:r>
            <a:endParaRPr lang="ru-RU" dirty="0"/>
          </a:p>
        </p:txBody>
      </p:sp>
    </p:spTree>
    <p:extLst>
      <p:ext uri="{BB962C8B-B14F-4D97-AF65-F5344CB8AC3E}">
        <p14:creationId xmlns:p14="http://schemas.microsoft.com/office/powerpoint/2010/main" val="629369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6621" y="326108"/>
            <a:ext cx="10593975"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30629" y="2052918"/>
            <a:ext cx="11795760" cy="4308693"/>
          </a:xfrm>
        </p:spPr>
        <p:txBody>
          <a:bodyPr>
            <a:normAutofit/>
          </a:bodyPr>
          <a:lstStyle/>
          <a:p>
            <a:pPr algn="just"/>
            <a:r>
              <a:rPr lang="ru-RU" dirty="0"/>
              <a:t>Документы Архивного фонда Российской Федерации и документы временных (свыше 10 лет) сроков хранения, в том числе по личному составу, передаются в архив организации не ранее, чем через один год и не позднее, чем через три года после завершения дел в делопроизводстве.</a:t>
            </a:r>
          </a:p>
          <a:p>
            <a:pPr algn="just"/>
            <a:r>
              <a:rPr lang="ru-RU" dirty="0"/>
              <a:t>Документы по личному составу государственных гражданских служащих и муниципальных служащих, уволенных с государственной гражданской службы или муниципальной службы, передаются в архив организации по истечении 10 лет со дня увольнения.</a:t>
            </a:r>
          </a:p>
          <a:p>
            <a:pPr algn="just"/>
            <a:r>
              <a:rPr lang="ru-RU" dirty="0" smtClean="0"/>
              <a:t>Дела </a:t>
            </a:r>
            <a:r>
              <a:rPr lang="ru-RU" dirty="0"/>
              <a:t>временных (до 10 лет включительно) сроков хранения в архив не передаются. Они хранятся в структурных подразделениях организации и по истечении сроков хранения подлежат уничтожению в установленном порядке.</a:t>
            </a:r>
          </a:p>
          <a:p>
            <a:endParaRPr lang="ru-RU" dirty="0"/>
          </a:p>
        </p:txBody>
      </p:sp>
    </p:spTree>
    <p:extLst>
      <p:ext uri="{BB962C8B-B14F-4D97-AF65-F5344CB8AC3E}">
        <p14:creationId xmlns:p14="http://schemas.microsoft.com/office/powerpoint/2010/main" val="3891084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817" y="283906"/>
            <a:ext cx="10248311"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69817" y="2052918"/>
            <a:ext cx="10724605" cy="4195481"/>
          </a:xfrm>
        </p:spPr>
        <p:txBody>
          <a:bodyPr/>
          <a:lstStyle/>
          <a:p>
            <a:pPr marL="0" indent="0">
              <a:buNone/>
            </a:pPr>
            <a:r>
              <a:rPr lang="ru-RU" dirty="0" smtClean="0"/>
              <a:t>Целью </a:t>
            </a:r>
            <a:r>
              <a:rPr lang="ru-RU" dirty="0"/>
              <a:t>экспертизы ценности документов в организации является:</a:t>
            </a:r>
          </a:p>
          <a:p>
            <a:pPr algn="just"/>
            <a:r>
              <a:rPr lang="ru-RU" dirty="0"/>
              <a:t>отбор документов для включения в состав Архивного фонда Российской Федерации;</a:t>
            </a:r>
          </a:p>
          <a:p>
            <a:pPr algn="just"/>
            <a:r>
              <a:rPr lang="ru-RU" dirty="0"/>
              <a:t>выявление документов, не подлежащих дальнейшему хранению.</a:t>
            </a:r>
          </a:p>
          <a:p>
            <a:pPr marL="0" indent="0" algn="just">
              <a:buNone/>
            </a:pPr>
            <a:r>
              <a:rPr lang="ru-RU" dirty="0"/>
              <a:t>Экспертизе ценности подлежат все документы организации независимо от видов носителей и способов записи.</a:t>
            </a:r>
          </a:p>
          <a:p>
            <a:pPr marL="0" indent="0" algn="just">
              <a:buNone/>
            </a:pPr>
            <a:r>
              <a:rPr lang="ru-RU" dirty="0"/>
              <a:t>До проведения экспертизы ценности </a:t>
            </a:r>
            <a:r>
              <a:rPr lang="ru-RU" dirty="0" smtClean="0"/>
              <a:t>настоящих </a:t>
            </a:r>
            <a:r>
              <a:rPr lang="ru-RU" dirty="0"/>
              <a:t>Правил уничтожение документов запрещается.</a:t>
            </a:r>
          </a:p>
          <a:p>
            <a:endParaRPr lang="ru-RU" dirty="0"/>
          </a:p>
        </p:txBody>
      </p:sp>
    </p:spTree>
    <p:extLst>
      <p:ext uri="{BB962C8B-B14F-4D97-AF65-F5344CB8AC3E}">
        <p14:creationId xmlns:p14="http://schemas.microsoft.com/office/powerpoint/2010/main" val="2932288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1365"/>
            <a:ext cx="10270418"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457200" y="1772530"/>
            <a:ext cx="11482251" cy="4954842"/>
          </a:xfrm>
        </p:spPr>
        <p:txBody>
          <a:bodyPr>
            <a:normAutofit fontScale="92500" lnSpcReduction="20000"/>
          </a:bodyPr>
          <a:lstStyle/>
          <a:p>
            <a:pPr algn="just"/>
            <a:r>
              <a:rPr lang="ru-RU" dirty="0"/>
              <a:t>В организации для проведения экспертизы ценности документов создается экспертная </a:t>
            </a:r>
            <a:r>
              <a:rPr lang="ru-RU" dirty="0" smtClean="0"/>
              <a:t>комиссия (ЭК)</a:t>
            </a:r>
          </a:p>
          <a:p>
            <a:pPr algn="just"/>
            <a:r>
              <a:rPr lang="ru-RU" dirty="0" smtClean="0"/>
              <a:t>ЭК является </a:t>
            </a:r>
            <a:r>
              <a:rPr lang="ru-RU" dirty="0"/>
              <a:t>совещательным органом при руководителе организации, создается приказом организации, действует на основании положения.</a:t>
            </a:r>
          </a:p>
          <a:p>
            <a:pPr algn="just"/>
            <a:r>
              <a:rPr lang="ru-RU" dirty="0"/>
              <a:t>Задачи и </a:t>
            </a:r>
            <a:r>
              <a:rPr lang="ru-RU" dirty="0" smtClean="0"/>
              <a:t>функции ЭК организации </a:t>
            </a:r>
            <a:r>
              <a:rPr lang="ru-RU" dirty="0"/>
              <a:t>- источника комплектования определяются положением, утверждаемым руководителем организации.</a:t>
            </a:r>
          </a:p>
          <a:p>
            <a:pPr algn="just"/>
            <a:r>
              <a:rPr lang="ru-RU" dirty="0" smtClean="0"/>
              <a:t>Основной </a:t>
            </a:r>
            <a:r>
              <a:rPr lang="ru-RU" dirty="0"/>
              <a:t>задачей </a:t>
            </a:r>
            <a:r>
              <a:rPr lang="ru-RU" dirty="0" smtClean="0"/>
              <a:t>ЭК </a:t>
            </a:r>
            <a:r>
              <a:rPr lang="ru-RU" dirty="0"/>
              <a:t>является организация и проведение экспертизы ценности документов.</a:t>
            </a:r>
          </a:p>
          <a:p>
            <a:pPr marL="0" indent="0" algn="just">
              <a:buNone/>
            </a:pPr>
            <a:r>
              <a:rPr lang="ru-RU" dirty="0"/>
              <a:t>Основными </a:t>
            </a:r>
            <a:r>
              <a:rPr lang="ru-RU" dirty="0" smtClean="0"/>
              <a:t>функциями ЭК </a:t>
            </a:r>
            <a:r>
              <a:rPr lang="ru-RU" dirty="0"/>
              <a:t>являются:</a:t>
            </a:r>
          </a:p>
          <a:p>
            <a:pPr algn="just"/>
            <a:r>
              <a:rPr lang="ru-RU" dirty="0"/>
              <a:t>организация ежегодного отбора дел для хранения и уничтожения;</a:t>
            </a:r>
          </a:p>
          <a:p>
            <a:pPr algn="just"/>
            <a:r>
              <a:rPr lang="ru-RU" dirty="0"/>
              <a:t>рассмотрение и согласование проектов номенклатуры дел организации, описей дел, документов постоянного и временных (свыше 10 лет) сроков хранения, в том числе по личному составу, актов о выделении к уничтожению дел, не подлежащих хранению, и других актов;</a:t>
            </a:r>
          </a:p>
          <a:p>
            <a:pPr algn="just"/>
            <a:r>
              <a:rPr lang="ru-RU" dirty="0"/>
              <a:t>подготовка предложений об определении сроков хранения документов, не предусмотренных </a:t>
            </a:r>
            <a:r>
              <a:rPr lang="ru-RU" dirty="0" smtClean="0"/>
              <a:t>перечнями, </a:t>
            </a:r>
            <a:r>
              <a:rPr lang="ru-RU" dirty="0"/>
              <a:t>и об изменении сроков хранения отдельных категорий документов, установленных перечнями;</a:t>
            </a:r>
          </a:p>
          <a:p>
            <a:endParaRPr lang="ru-RU" dirty="0"/>
          </a:p>
        </p:txBody>
      </p:sp>
    </p:spTree>
    <p:extLst>
      <p:ext uri="{BB962C8B-B14F-4D97-AF65-F5344CB8AC3E}">
        <p14:creationId xmlns:p14="http://schemas.microsoft.com/office/powerpoint/2010/main" val="36911141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148" y="255771"/>
            <a:ext cx="10242283"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471244" y="2092106"/>
            <a:ext cx="11259202" cy="4195481"/>
          </a:xfrm>
        </p:spPr>
        <p:txBody>
          <a:bodyPr/>
          <a:lstStyle/>
          <a:p>
            <a:pPr marL="0" indent="0">
              <a:buNone/>
            </a:pPr>
            <a:r>
              <a:rPr lang="ru-RU" dirty="0" smtClean="0"/>
              <a:t>Экспертиза </a:t>
            </a:r>
            <a:r>
              <a:rPr lang="ru-RU" dirty="0"/>
              <a:t>ценности документов проводится ежегодно.</a:t>
            </a:r>
          </a:p>
          <a:p>
            <a:pPr algn="just"/>
            <a:r>
              <a:rPr lang="ru-RU" dirty="0"/>
              <a:t>По результатам экспертизы ценности в структурных подразделениях организации составляются описи дел структурных подразделений: постоянного, временных (свыше 10 лет) сроков хранения, по личному составу (</a:t>
            </a:r>
            <a:r>
              <a:rPr lang="ru-RU" dirty="0">
                <a:hlinkClick r:id="rId2" action="ppaction://hlinkfile"/>
              </a:rPr>
              <a:t>приложение N 23</a:t>
            </a:r>
            <a:r>
              <a:rPr lang="ru-RU" dirty="0"/>
              <a:t>, </a:t>
            </a:r>
            <a:r>
              <a:rPr lang="ru-RU" dirty="0">
                <a:hlinkClick r:id="rId3" action="ppaction://hlinkfile"/>
              </a:rPr>
              <a:t>24</a:t>
            </a:r>
            <a:r>
              <a:rPr lang="ru-RU" dirty="0"/>
              <a:t>), на основе которых в архиве организации составляются годовые разделы соответствующих сводных описей дел, документов.</a:t>
            </a:r>
          </a:p>
          <a:p>
            <a:pPr algn="just"/>
            <a:r>
              <a:rPr lang="ru-RU" dirty="0"/>
              <a:t>На дела с истекшими сроками хранения в структурных подразделениях организации составляются предложения к акту о выделении к уничтожению документов, не подлежащих хранению (по форме акта, </a:t>
            </a:r>
            <a:r>
              <a:rPr lang="ru-RU" dirty="0">
                <a:hlinkClick r:id="rId4" action="ppaction://hlinkfile"/>
              </a:rPr>
              <a:t>приложение N 21</a:t>
            </a:r>
            <a:r>
              <a:rPr lang="ru-RU" dirty="0"/>
              <a:t>).</a:t>
            </a:r>
          </a:p>
          <a:p>
            <a:endParaRPr lang="ru-RU" dirty="0"/>
          </a:p>
        </p:txBody>
      </p:sp>
    </p:spTree>
    <p:extLst>
      <p:ext uri="{BB962C8B-B14F-4D97-AF65-F5344CB8AC3E}">
        <p14:creationId xmlns:p14="http://schemas.microsoft.com/office/powerpoint/2010/main" val="1927876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1026"/>
            <a:ext cx="10411095"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25084" y="2052918"/>
            <a:ext cx="11732454" cy="4488559"/>
          </a:xfrm>
        </p:spPr>
        <p:txBody>
          <a:bodyPr/>
          <a:lstStyle/>
          <a:p>
            <a:pPr algn="just"/>
            <a:r>
              <a:rPr lang="ru-RU" dirty="0"/>
              <a:t>Дела включаются в акт о выделении к уничтожению документов, не подлежащих хранению, если предусмотренный для них срок хранения истек к 1 января года, в котором составлен акт</a:t>
            </a:r>
            <a:r>
              <a:rPr lang="ru-RU" dirty="0" smtClean="0"/>
              <a:t>.</a:t>
            </a:r>
          </a:p>
          <a:p>
            <a:pPr algn="just"/>
            <a:r>
              <a:rPr lang="ru-RU" dirty="0"/>
              <a:t>Описи на дела, документы постоянного хранения и по личному составу и акты на уничтожение документов рассматриваются на заседании </a:t>
            </a:r>
            <a:r>
              <a:rPr lang="ru-RU" dirty="0" smtClean="0"/>
              <a:t> ЭК </a:t>
            </a:r>
            <a:r>
              <a:rPr lang="ru-RU" dirty="0"/>
              <a:t>одновременно</a:t>
            </a:r>
            <a:r>
              <a:rPr lang="ru-RU" dirty="0" smtClean="0"/>
              <a:t>.</a:t>
            </a:r>
          </a:p>
          <a:p>
            <a:pPr marL="0" indent="0" algn="just">
              <a:buNone/>
            </a:pPr>
            <a:r>
              <a:rPr lang="ru-RU" dirty="0"/>
              <a:t>Согласованные </a:t>
            </a:r>
            <a:r>
              <a:rPr lang="ru-RU" dirty="0" smtClean="0"/>
              <a:t>ЭК </a:t>
            </a:r>
            <a:r>
              <a:rPr lang="ru-RU" dirty="0"/>
              <a:t>организации описи дел документов (годовые разделы) представляются на рассмотрение э</a:t>
            </a:r>
            <a:r>
              <a:rPr lang="ru-RU" dirty="0" smtClean="0"/>
              <a:t>кспертно-проверочной </a:t>
            </a:r>
            <a:r>
              <a:rPr lang="ru-RU" dirty="0"/>
              <a:t>к</a:t>
            </a:r>
            <a:r>
              <a:rPr lang="ru-RU" dirty="0" smtClean="0"/>
              <a:t>омиссии (ЭПК) архива:</a:t>
            </a:r>
            <a:endParaRPr lang="ru-RU" dirty="0"/>
          </a:p>
          <a:p>
            <a:pPr algn="just"/>
            <a:r>
              <a:rPr lang="ru-RU" dirty="0"/>
              <a:t>постоянного срока хранения - на утверждение;</a:t>
            </a:r>
          </a:p>
          <a:p>
            <a:pPr algn="just"/>
            <a:r>
              <a:rPr lang="ru-RU" dirty="0"/>
              <a:t>по личному составу - на согласование;</a:t>
            </a:r>
          </a:p>
          <a:p>
            <a:endParaRPr lang="ru-RU" dirty="0"/>
          </a:p>
          <a:p>
            <a:endParaRPr lang="ru-RU" dirty="0"/>
          </a:p>
        </p:txBody>
      </p:sp>
    </p:spTree>
    <p:extLst>
      <p:ext uri="{BB962C8B-B14F-4D97-AF65-F5344CB8AC3E}">
        <p14:creationId xmlns:p14="http://schemas.microsoft.com/office/powerpoint/2010/main" val="740699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92756"/>
          </a:xfrm>
        </p:spPr>
        <p:txBody>
          <a:bodyPr/>
          <a:lstStyle/>
          <a:p>
            <a:pPr marL="0" indent="0"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r>
              <a:rPr lang="ru-RU" dirty="0">
                <a:solidFill>
                  <a:srgbClr val="FFFF00"/>
                </a:solidFill>
              </a:rPr>
              <a:t/>
            </a:r>
            <a:br>
              <a:rPr lang="ru-RU" dirty="0">
                <a:solidFill>
                  <a:srgbClr val="FFFF00"/>
                </a:solidFill>
              </a:rPr>
            </a:br>
            <a:endParaRPr lang="ru-RU" dirty="0"/>
          </a:p>
        </p:txBody>
      </p:sp>
      <p:sp>
        <p:nvSpPr>
          <p:cNvPr id="3" name="Объект 2"/>
          <p:cNvSpPr>
            <a:spLocks noGrp="1"/>
          </p:cNvSpPr>
          <p:nvPr>
            <p:ph idx="1"/>
          </p:nvPr>
        </p:nvSpPr>
        <p:spPr>
          <a:xfrm>
            <a:off x="235130" y="1214846"/>
            <a:ext cx="11795761" cy="5499463"/>
          </a:xfrm>
        </p:spPr>
        <p:txBody>
          <a:bodyPr>
            <a:normAutofit/>
          </a:bodyPr>
          <a:lstStyle/>
          <a:p>
            <a:pPr algn="just"/>
            <a:r>
              <a:rPr lang="ru-RU" dirty="0"/>
              <a:t>Органы местного самоуправления поселений, муниципальных районов, муниципальных округов, городских округов и внутригородских районов осуществляют деятельность в сфере архивного дела согласно полномочиям по решению вопросов местного значения, установленным Федеральным законом от 6 октября 2003 года </a:t>
            </a:r>
            <a:r>
              <a:rPr lang="ru-RU" dirty="0" smtClean="0"/>
              <a:t>              N131-ФЗ </a:t>
            </a:r>
            <a:r>
              <a:rPr lang="ru-RU" dirty="0"/>
              <a:t>"Об общих принципах организации местного самоуправления в Российской Федерации</a:t>
            </a:r>
            <a:r>
              <a:rPr lang="ru-RU" dirty="0" smtClean="0"/>
              <a:t>".</a:t>
            </a:r>
          </a:p>
          <a:p>
            <a:pPr algn="just"/>
            <a:r>
              <a:rPr lang="ru-RU" dirty="0"/>
              <a:t>Архивные документы включаются в состав Архивного фонда Российской Федерации на основании экспертизы ценности документов</a:t>
            </a:r>
            <a:r>
              <a:rPr lang="ru-RU" dirty="0" smtClean="0"/>
              <a:t>.</a:t>
            </a:r>
            <a:r>
              <a:rPr lang="en-US" dirty="0" smtClean="0"/>
              <a:t> </a:t>
            </a:r>
            <a:endParaRPr lang="ru-RU" dirty="0" smtClean="0"/>
          </a:p>
          <a:p>
            <a:pPr algn="just"/>
            <a:r>
              <a:rPr lang="ru-RU" dirty="0"/>
              <a:t>Экспертиза ценности документов осуществляется уполномоченным органом исполнительной власти субъекта Российской Федерации в сфере архивного дела, государственным, муниципальным архивом совместно с собственником или владельцем архивных документов</a:t>
            </a:r>
            <a:r>
              <a:rPr lang="ru-RU" dirty="0" smtClean="0"/>
              <a:t>.</a:t>
            </a:r>
          </a:p>
          <a:p>
            <a:pPr algn="just"/>
            <a:r>
              <a:rPr lang="ru-RU" dirty="0"/>
              <a:t>Экспертизе ценности документов подлежат все документы на носителях любого вида, находящиеся в федеральной собственности, собственности субъекта Российской Федерации или муниципальной </a:t>
            </a:r>
            <a:r>
              <a:rPr lang="ru-RU" dirty="0" smtClean="0"/>
              <a:t>собственности</a:t>
            </a:r>
            <a:r>
              <a:rPr lang="ru-RU" dirty="0"/>
              <a:t>.</a:t>
            </a:r>
          </a:p>
          <a:p>
            <a:endParaRPr lang="ru-RU" dirty="0"/>
          </a:p>
          <a:p>
            <a:endParaRPr lang="ru-RU" dirty="0"/>
          </a:p>
        </p:txBody>
      </p:sp>
    </p:spTree>
    <p:extLst>
      <p:ext uri="{BB962C8B-B14F-4D97-AF65-F5344CB8AC3E}">
        <p14:creationId xmlns:p14="http://schemas.microsoft.com/office/powerpoint/2010/main" val="28433520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55770"/>
            <a:ext cx="10228215"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25084" y="1841903"/>
            <a:ext cx="11662117" cy="4699574"/>
          </a:xfrm>
        </p:spPr>
        <p:txBody>
          <a:bodyPr/>
          <a:lstStyle/>
          <a:p>
            <a:pPr algn="just"/>
            <a:r>
              <a:rPr lang="ru-RU" dirty="0"/>
              <a:t>ЭПК утверждает описи дел постоянного хранения и согласовывает описи дел по личному составу.</a:t>
            </a:r>
          </a:p>
          <a:p>
            <a:pPr algn="just"/>
            <a:r>
              <a:rPr lang="ru-RU" dirty="0"/>
              <a:t>Описи дел, документов (годовые разделы) направляются на рассмотрение ЭПК в трех экземплярах на бумажном носителе и одном экземпляре на электронном носителе через 3 года после завершения дел в делопроизводстве.</a:t>
            </a:r>
          </a:p>
          <a:p>
            <a:pPr algn="just"/>
            <a:r>
              <a:rPr lang="ru-RU" dirty="0"/>
              <a:t>После утверждения и согласования ЭПК описей дел, документов описи и акт о выделении к уничтожению документов, не подлежащих хранению, утверждаются руководителем организации, после чего дела, выделенные по акту к уничтожению, могут быть уничтожены.</a:t>
            </a:r>
          </a:p>
          <a:p>
            <a:endParaRPr lang="ru-RU" dirty="0"/>
          </a:p>
        </p:txBody>
      </p:sp>
    </p:spTree>
    <p:extLst>
      <p:ext uri="{BB962C8B-B14F-4D97-AF65-F5344CB8AC3E}">
        <p14:creationId xmlns:p14="http://schemas.microsoft.com/office/powerpoint/2010/main" val="1372463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6622" y="143228"/>
            <a:ext cx="1021414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25084" y="2052918"/>
            <a:ext cx="11633982" cy="4195481"/>
          </a:xfrm>
        </p:spPr>
        <p:txBody>
          <a:bodyPr/>
          <a:lstStyle/>
          <a:p>
            <a:pPr marL="0" indent="0" algn="just">
              <a:buNone/>
            </a:pPr>
            <a:r>
              <a:rPr lang="ru-RU" sz="2200" dirty="0"/>
              <a:t>Дела на бумажном носителе, выделенные к уничтожению, передаются на уничтожение (утилизацию) по акту о выделении к уничтожению документов </a:t>
            </a:r>
            <a:r>
              <a:rPr lang="ru-RU" sz="2200" dirty="0">
                <a:hlinkClick r:id="rId2" action="ppaction://hlinkfile"/>
              </a:rPr>
              <a:t>(приложение N 21)</a:t>
            </a:r>
            <a:r>
              <a:rPr lang="ru-RU" sz="2200" dirty="0"/>
              <a:t>, а также на основании иных документов, подтверждающих факт сдачи документов на уничтожение (утилизацию).</a:t>
            </a:r>
          </a:p>
          <a:p>
            <a:endParaRPr lang="ru-RU" dirty="0"/>
          </a:p>
        </p:txBody>
      </p:sp>
    </p:spTree>
    <p:extLst>
      <p:ext uri="{BB962C8B-B14F-4D97-AF65-F5344CB8AC3E}">
        <p14:creationId xmlns:p14="http://schemas.microsoft.com/office/powerpoint/2010/main" val="25436028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816" y="185432"/>
            <a:ext cx="10242283"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81354" y="2052918"/>
            <a:ext cx="11380763" cy="4404153"/>
          </a:xfrm>
        </p:spPr>
        <p:txBody>
          <a:bodyPr>
            <a:normAutofit/>
          </a:bodyPr>
          <a:lstStyle/>
          <a:p>
            <a:pPr marL="0" indent="0" algn="just">
              <a:buNone/>
            </a:pPr>
            <a:r>
              <a:rPr lang="ru-RU" dirty="0"/>
              <a:t>Для обеспечения порядка формирования и учета дел в делопроизводстве организации составляется номенклатура дел.</a:t>
            </a:r>
          </a:p>
          <a:p>
            <a:pPr marL="0" indent="0" algn="just">
              <a:buNone/>
            </a:pPr>
            <a:r>
              <a:rPr lang="ru-RU" dirty="0"/>
              <a:t>Н</a:t>
            </a:r>
            <a:r>
              <a:rPr lang="ru-RU" dirty="0" smtClean="0"/>
              <a:t>оменклатура </a:t>
            </a:r>
            <a:r>
              <a:rPr lang="ru-RU" dirty="0"/>
              <a:t>дел закрепляет классификацию (группировку) исполненных документов в дела (электронные дела) и является основным учетным документом, отражающим состав и организацию документального фонда организации.</a:t>
            </a:r>
          </a:p>
          <a:p>
            <a:pPr marL="0" indent="0" algn="just">
              <a:buNone/>
            </a:pPr>
            <a:r>
              <a:rPr lang="ru-RU" dirty="0" smtClean="0"/>
              <a:t>Номенклатура </a:t>
            </a:r>
            <a:r>
              <a:rPr lang="ru-RU" dirty="0"/>
              <a:t>дел является основой для составления описей дел, документов постоянного и временных (свыше 10 лет) сроков хранения, а также для учета дел временных (до 10 лет включительно) сроков хранения.</a:t>
            </a:r>
          </a:p>
          <a:p>
            <a:pPr marL="0" indent="0" algn="just">
              <a:buNone/>
            </a:pPr>
            <a:r>
              <a:rPr lang="ru-RU" dirty="0" smtClean="0"/>
              <a:t>Номенклатура </a:t>
            </a:r>
            <a:r>
              <a:rPr lang="ru-RU" dirty="0"/>
              <a:t>дел организации разрабатывается на основании типовых, ведомственных и иных перечней документов с указанием сроков хранения, иных нормативных правовых актов, а также типовых и примерных номенклатур дел.</a:t>
            </a:r>
          </a:p>
          <a:p>
            <a:endParaRPr lang="ru-RU" dirty="0"/>
          </a:p>
        </p:txBody>
      </p:sp>
    </p:spTree>
    <p:extLst>
      <p:ext uri="{BB962C8B-B14F-4D97-AF65-F5344CB8AC3E}">
        <p14:creationId xmlns:p14="http://schemas.microsoft.com/office/powerpoint/2010/main" val="28682322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2695" y="213567"/>
            <a:ext cx="11212954"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25084" y="1983545"/>
            <a:ext cx="11352628" cy="4435634"/>
          </a:xfrm>
        </p:spPr>
        <p:txBody>
          <a:bodyPr/>
          <a:lstStyle/>
          <a:p>
            <a:pPr algn="just"/>
            <a:r>
              <a:rPr lang="ru-RU" dirty="0"/>
              <a:t>Номенклатура дел организации составляется по установленной форме </a:t>
            </a:r>
            <a:r>
              <a:rPr lang="ru-RU" dirty="0">
                <a:hlinkClick r:id="rId3" action="ppaction://hlinkfile"/>
              </a:rPr>
              <a:t>(приложение N 25)</a:t>
            </a:r>
            <a:r>
              <a:rPr lang="ru-RU" dirty="0"/>
              <a:t> на основании номенклатур дел структурных подразделений </a:t>
            </a:r>
            <a:r>
              <a:rPr lang="ru-RU" dirty="0">
                <a:hlinkClick r:id="rId4" action="ppaction://hlinkfile"/>
              </a:rPr>
              <a:t>(приложение N 26)</a:t>
            </a:r>
            <a:r>
              <a:rPr lang="ru-RU" dirty="0"/>
              <a:t>.</a:t>
            </a:r>
          </a:p>
          <a:p>
            <a:pPr algn="just"/>
            <a:r>
              <a:rPr lang="ru-RU" dirty="0"/>
              <a:t>Организации - источники комплектования государственных (муниципальных) архивов один раз в 5 </a:t>
            </a:r>
            <a:r>
              <a:rPr lang="ru-RU" dirty="0" smtClean="0"/>
              <a:t>лет </a:t>
            </a:r>
            <a:r>
              <a:rPr lang="ru-RU" dirty="0"/>
              <a:t>согласовывают номенклатуру дел </a:t>
            </a:r>
            <a:r>
              <a:rPr lang="ru-RU" dirty="0" smtClean="0"/>
              <a:t>с ЭК </a:t>
            </a:r>
            <a:r>
              <a:rPr lang="ru-RU" dirty="0"/>
              <a:t>организации и представляют ее на согласование соответствующих ЭПК или государственного (муниципального) архива, согласно предоставленным ему полномочиям.</a:t>
            </a:r>
          </a:p>
          <a:p>
            <a:endParaRPr lang="ru-RU" dirty="0"/>
          </a:p>
        </p:txBody>
      </p:sp>
    </p:spTree>
    <p:extLst>
      <p:ext uri="{BB962C8B-B14F-4D97-AF65-F5344CB8AC3E}">
        <p14:creationId xmlns:p14="http://schemas.microsoft.com/office/powerpoint/2010/main" val="24636713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39" y="241703"/>
            <a:ext cx="10565840"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39152" y="2052918"/>
            <a:ext cx="11591778" cy="4587033"/>
          </a:xfrm>
        </p:spPr>
        <p:txBody>
          <a:bodyPr/>
          <a:lstStyle/>
          <a:p>
            <a:pPr algn="just"/>
            <a:r>
              <a:rPr lang="ru-RU" dirty="0"/>
              <a:t>В случае изменения функций и структуры организации номенклатура дел подлежит </a:t>
            </a:r>
            <a:r>
              <a:rPr lang="ru-RU" dirty="0" err="1"/>
              <a:t>пересоставлению</a:t>
            </a:r>
            <a:r>
              <a:rPr lang="ru-RU" dirty="0"/>
              <a:t>, согласованию и утверждению.</a:t>
            </a:r>
          </a:p>
          <a:p>
            <a:pPr algn="just"/>
            <a:r>
              <a:rPr lang="ru-RU" dirty="0"/>
              <a:t>Законченные делопроизводством дела постоянного и временных (свыше 10 лет) сроков хранения, в том числе по личному составу, после окончания календарного года, в котором они были заведены, подготавливаются к передаче в архив организации и подлежат оформлению и описанию</a:t>
            </a:r>
          </a:p>
        </p:txBody>
      </p:sp>
    </p:spTree>
    <p:extLst>
      <p:ext uri="{BB962C8B-B14F-4D97-AF65-F5344CB8AC3E}">
        <p14:creationId xmlns:p14="http://schemas.microsoft.com/office/powerpoint/2010/main" val="15298710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29161"/>
            <a:ext cx="1052363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96948" y="2052918"/>
            <a:ext cx="11760590" cy="4643304"/>
          </a:xfrm>
        </p:spPr>
        <p:txBody>
          <a:bodyPr>
            <a:normAutofit/>
          </a:bodyPr>
          <a:lstStyle/>
          <a:p>
            <a:pPr marL="0" indent="0" algn="just">
              <a:buNone/>
            </a:pPr>
            <a:r>
              <a:rPr lang="ru-RU" dirty="0"/>
              <a:t>В зависимости от сроков хранения проводится полное или частичное оформление дел. Полному оформлению подлежат дела постоянного и временных (свыше 10 лет) сроков хранения и по личному составу.</a:t>
            </a:r>
          </a:p>
          <a:p>
            <a:pPr marL="0" indent="0" algn="just">
              <a:buNone/>
            </a:pPr>
            <a:r>
              <a:rPr lang="ru-RU" dirty="0"/>
              <a:t>Оформление дел на бумажном носителе предусматривает:</a:t>
            </a:r>
          </a:p>
          <a:p>
            <a:pPr algn="just"/>
            <a:r>
              <a:rPr lang="ru-RU" dirty="0"/>
              <a:t>подшивку или переплет документов дела (неформатные документы хранятся в закрытых твердых папках или в коробках);</a:t>
            </a:r>
          </a:p>
          <a:p>
            <a:pPr algn="just"/>
            <a:r>
              <a:rPr lang="ru-RU" dirty="0"/>
              <a:t>нумерацию листов дела;</a:t>
            </a:r>
          </a:p>
          <a:p>
            <a:pPr algn="just"/>
            <a:r>
              <a:rPr lang="ru-RU" dirty="0"/>
              <a:t>составление листа-заверителя дела </a:t>
            </a:r>
            <a:r>
              <a:rPr lang="ru-RU" dirty="0">
                <a:hlinkClick r:id="rId2" action="ppaction://hlinkfile"/>
              </a:rPr>
              <a:t>(приложение N 8)</a:t>
            </a:r>
            <a:r>
              <a:rPr lang="ru-RU" dirty="0"/>
              <a:t>;</a:t>
            </a:r>
          </a:p>
          <a:p>
            <a:pPr algn="just"/>
            <a:r>
              <a:rPr lang="ru-RU" dirty="0"/>
              <a:t>составление внутренней описи документов дела </a:t>
            </a:r>
            <a:r>
              <a:rPr lang="ru-RU" dirty="0">
                <a:hlinkClick r:id="rId3" action="ppaction://hlinkfile"/>
              </a:rPr>
              <a:t>(приложение N 27)</a:t>
            </a:r>
            <a:r>
              <a:rPr lang="ru-RU" dirty="0"/>
              <a:t>;</a:t>
            </a:r>
          </a:p>
          <a:p>
            <a:pPr algn="just"/>
            <a:r>
              <a:rPr lang="ru-RU" dirty="0"/>
              <a:t>оформление обложки дела </a:t>
            </a:r>
            <a:r>
              <a:rPr lang="ru-RU" dirty="0">
                <a:hlinkClick r:id="rId4" action="ppaction://hlinkfile"/>
              </a:rPr>
              <a:t>(приложение N 28)</a:t>
            </a:r>
            <a:r>
              <a:rPr lang="ru-RU" dirty="0"/>
              <a:t>.</a:t>
            </a:r>
          </a:p>
          <a:p>
            <a:pPr marL="0" indent="0" algn="just">
              <a:buNone/>
            </a:pPr>
            <a:r>
              <a:rPr lang="ru-RU" dirty="0"/>
              <a:t>Подготовка электронных дел для передачи в архив организации предусматривает составление описи электронных дел, документов (</a:t>
            </a:r>
            <a:r>
              <a:rPr lang="ru-RU" dirty="0">
                <a:hlinkClick r:id="rId5" action="ppaction://hlinkfile"/>
              </a:rPr>
              <a:t>приложения N </a:t>
            </a:r>
            <a:r>
              <a:rPr lang="ru-RU" dirty="0" err="1">
                <a:hlinkClick r:id="rId5" action="ppaction://hlinkfile"/>
              </a:rPr>
              <a:t>N</a:t>
            </a:r>
            <a:r>
              <a:rPr lang="ru-RU" dirty="0">
                <a:hlinkClick r:id="rId5" action="ppaction://hlinkfile"/>
              </a:rPr>
              <a:t> 17</a:t>
            </a:r>
            <a:r>
              <a:rPr lang="ru-RU" dirty="0"/>
              <a:t>, </a:t>
            </a:r>
            <a:r>
              <a:rPr lang="ru-RU" dirty="0">
                <a:hlinkClick r:id="rId6" action="ppaction://hlinkfile"/>
              </a:rPr>
              <a:t>18</a:t>
            </a:r>
            <a:r>
              <a:rPr lang="ru-RU" dirty="0"/>
              <a:t>).</a:t>
            </a:r>
          </a:p>
          <a:p>
            <a:pPr algn="just"/>
            <a:endParaRPr lang="ru-RU" dirty="0"/>
          </a:p>
        </p:txBody>
      </p:sp>
    </p:spTree>
    <p:extLst>
      <p:ext uri="{BB962C8B-B14F-4D97-AF65-F5344CB8AC3E}">
        <p14:creationId xmlns:p14="http://schemas.microsoft.com/office/powerpoint/2010/main" val="36133133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943" y="0"/>
            <a:ext cx="10234244" cy="879693"/>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95943" y="1448972"/>
            <a:ext cx="11560627" cy="5409028"/>
          </a:xfrm>
        </p:spPr>
        <p:txBody>
          <a:bodyPr>
            <a:normAutofit fontScale="92500" lnSpcReduction="10000"/>
          </a:bodyPr>
          <a:lstStyle/>
          <a:p>
            <a:pPr marL="0" indent="0" algn="just">
              <a:buNone/>
            </a:pPr>
            <a:r>
              <a:rPr lang="ru-RU" dirty="0"/>
              <a:t>При формировании дела необходимо соблюдать следующие требования:</a:t>
            </a:r>
          </a:p>
          <a:p>
            <a:pPr algn="just"/>
            <a:r>
              <a:rPr lang="ru-RU" dirty="0"/>
              <a:t>документы постоянного и временного хранения необходимо группировать в отдельные дела;</a:t>
            </a:r>
          </a:p>
          <a:p>
            <a:pPr algn="just"/>
            <a:r>
              <a:rPr lang="ru-RU" dirty="0"/>
              <a:t>включать в дело по одному экземпляру каждого документа;</a:t>
            </a:r>
          </a:p>
          <a:p>
            <a:pPr algn="just"/>
            <a:r>
              <a:rPr lang="ru-RU" dirty="0"/>
              <a:t>группировать в дело документы одного календарного года; исключение составляют: переходящие дела; судебные дела; личные дела, которые формируются в течение всего периода работы лица в организации; документы выборных органов и их постоянных комиссий, депутатских групп, которые группируются за период созыва; </a:t>
            </a:r>
            <a:endParaRPr lang="ru-RU" dirty="0" smtClean="0"/>
          </a:p>
          <a:p>
            <a:pPr algn="just"/>
            <a:r>
              <a:rPr lang="ru-RU" dirty="0"/>
              <a:t>п</a:t>
            </a:r>
            <a:r>
              <a:rPr lang="ru-RU" dirty="0" smtClean="0"/>
              <a:t>риказы </a:t>
            </a:r>
            <a:r>
              <a:rPr lang="ru-RU" dirty="0"/>
              <a:t>по личному составу должны группироваться в дела в соответствии с установленными для них сроками хранения;</a:t>
            </a:r>
          </a:p>
          <a:p>
            <a:pPr algn="just"/>
            <a:r>
              <a:rPr lang="ru-RU" dirty="0"/>
              <a:t>документы в личных делах располагаются в хронологическом порядке по мере поступления;</a:t>
            </a:r>
          </a:p>
          <a:p>
            <a:pPr algn="just"/>
            <a:r>
              <a:rPr lang="ru-RU" dirty="0"/>
              <a:t>лицевые счета по заработной плате работников группируются в отдельные дела и располагаются в них по алфавиту фамилий, имен и отчеств.</a:t>
            </a:r>
          </a:p>
          <a:p>
            <a:pPr algn="just"/>
            <a:r>
              <a:rPr lang="ru-RU" dirty="0"/>
              <a:t>Дело на бумажном носителе не должно содержать более 250 листов, при толщине не более 4 см.</a:t>
            </a:r>
          </a:p>
          <a:p>
            <a:endParaRPr lang="ru-RU" dirty="0"/>
          </a:p>
        </p:txBody>
      </p:sp>
    </p:spTree>
    <p:extLst>
      <p:ext uri="{BB962C8B-B14F-4D97-AF65-F5344CB8AC3E}">
        <p14:creationId xmlns:p14="http://schemas.microsoft.com/office/powerpoint/2010/main" val="100206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9502" y="340176"/>
            <a:ext cx="10129741"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87384" y="2052918"/>
            <a:ext cx="11390810" cy="4622202"/>
          </a:xfrm>
        </p:spPr>
        <p:txBody>
          <a:bodyPr/>
          <a:lstStyle/>
          <a:p>
            <a:pPr algn="just"/>
            <a:r>
              <a:rPr lang="ru-RU" dirty="0"/>
              <a:t>Документы, составляющие дело на бумажном носителе, подшиваются на четыре прокола (на три прокола - для малоформатных дел) в твердую обложку или переплетаются с учетом возможности свободного чтения всех документов, дат, виз и резолюций на них, металлические скрепления из документов удаляются.</a:t>
            </a:r>
          </a:p>
          <a:p>
            <a:pPr algn="just"/>
            <a:r>
              <a:rPr lang="ru-RU" dirty="0"/>
              <a:t>В начале дела на бумажном носителе при необходимости подшиваются листы внутренней описи документов дела </a:t>
            </a:r>
            <a:r>
              <a:rPr lang="ru-RU" dirty="0">
                <a:hlinkClick r:id="rId2" action="ppaction://hlinkfile"/>
              </a:rPr>
              <a:t>(приложение N 27)</a:t>
            </a:r>
            <a:r>
              <a:rPr lang="ru-RU" dirty="0"/>
              <a:t>, в конце каждого дела - лист-заверитель дела </a:t>
            </a:r>
            <a:r>
              <a:rPr lang="ru-RU" dirty="0">
                <a:hlinkClick r:id="rId3" action="ppaction://hlinkfile"/>
              </a:rPr>
              <a:t>(приложение N 8</a:t>
            </a:r>
            <a:r>
              <a:rPr lang="ru-RU" dirty="0" smtClean="0">
                <a:hlinkClick r:id="rId3" action="ppaction://hlinkfile"/>
              </a:rPr>
              <a:t>)</a:t>
            </a:r>
            <a:r>
              <a:rPr lang="ru-RU" dirty="0" smtClean="0"/>
              <a:t>.</a:t>
            </a:r>
          </a:p>
          <a:p>
            <a:endParaRPr lang="ru-RU" dirty="0"/>
          </a:p>
          <a:p>
            <a:endParaRPr lang="ru-RU" dirty="0"/>
          </a:p>
        </p:txBody>
      </p:sp>
    </p:spTree>
    <p:extLst>
      <p:ext uri="{BB962C8B-B14F-4D97-AF65-F5344CB8AC3E}">
        <p14:creationId xmlns:p14="http://schemas.microsoft.com/office/powerpoint/2010/main" val="8773987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5432"/>
            <a:ext cx="1021414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11016" y="2052918"/>
            <a:ext cx="11662116" cy="4558897"/>
          </a:xfrm>
        </p:spPr>
        <p:txBody>
          <a:bodyPr>
            <a:normAutofit/>
          </a:bodyPr>
          <a:lstStyle/>
          <a:p>
            <a:pPr algn="just"/>
            <a:r>
              <a:rPr lang="ru-RU" dirty="0"/>
              <a:t>В целях обеспечения сохранности и закрепления порядка расположения документов, включенных в дело на бумажном носителе, все его листы (кроме листа-заверителя дела и внутренней описи) нумеруются в валовом порядке арабскими цифрами, которые проставляются в правом верхнем углу листа документа простым графитным карандашом или нумератором. Употребление чернил и цветных карандашей для нумерации листов запрещается. Листы внутренней описи документов дела нумеруются отдельно.</a:t>
            </a:r>
          </a:p>
          <a:p>
            <a:pPr algn="just"/>
            <a:r>
              <a:rPr lang="ru-RU" dirty="0"/>
              <a:t>Листы дел, состоящих из нескольких томов или частей, нумеруются по каждому тому или части отдельно.</a:t>
            </a:r>
          </a:p>
          <a:p>
            <a:pPr algn="just"/>
            <a:r>
              <a:rPr lang="ru-RU" dirty="0"/>
              <a:t>Фотографии, чертежи, диаграммы и другие иллюстративные документы, представляющие самостоятельный лист в деле, нумеруются на оборотной стороне в левом верхнем углу.</a:t>
            </a:r>
          </a:p>
          <a:p>
            <a:endParaRPr lang="ru-RU" dirty="0"/>
          </a:p>
        </p:txBody>
      </p:sp>
    </p:spTree>
    <p:extLst>
      <p:ext uri="{BB962C8B-B14F-4D97-AF65-F5344CB8AC3E}">
        <p14:creationId xmlns:p14="http://schemas.microsoft.com/office/powerpoint/2010/main" val="25013321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607" y="213567"/>
            <a:ext cx="10354824"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25607" y="2052918"/>
            <a:ext cx="11677187" cy="4544830"/>
          </a:xfrm>
        </p:spPr>
        <p:txBody>
          <a:bodyPr>
            <a:normAutofit/>
          </a:bodyPr>
          <a:lstStyle/>
          <a:p>
            <a:r>
              <a:rPr lang="ru-RU" dirty="0"/>
              <a:t>Сложенный лист разворачивается и нумеруется в правом верхнем углу. При этом лист любого формата, подшитый за один край, нумеруется как один лист; лист, сложенный и подшитый за середину, подлежит перешивке и нумеруется как один лист.</a:t>
            </a:r>
          </a:p>
          <a:p>
            <a:r>
              <a:rPr lang="ru-RU" dirty="0"/>
              <a:t>Лист с наглухо наклеенными документами (вырезками, выписками, фотографиями) нумеруется как один лист. Если к документу подклеены одним краем другие документы (вырезки, вставки текста, переводы), то каждый документ нумеруется отдельно.</a:t>
            </a:r>
          </a:p>
          <a:p>
            <a:r>
              <a:rPr lang="ru-RU" dirty="0"/>
              <a:t>Подшитые в дело конверты с вложениями нумеруются; при этом вначале нумеруется конверт, а затем очередным номером каждое вложение в конверте.</a:t>
            </a:r>
          </a:p>
          <a:p>
            <a:r>
              <a:rPr lang="ru-RU" dirty="0"/>
              <a:t>Подшитые в дело документы с собственной нумерацией листов (включая печатные издания) могут нумероваться в общем порядке или сохранять собственную нумерацию, если она соответствует порядковому расположению листов в деле.</a:t>
            </a:r>
          </a:p>
          <a:p>
            <a:endParaRPr lang="ru-RU" dirty="0"/>
          </a:p>
        </p:txBody>
      </p:sp>
    </p:spTree>
    <p:extLst>
      <p:ext uri="{BB962C8B-B14F-4D97-AF65-F5344CB8AC3E}">
        <p14:creationId xmlns:p14="http://schemas.microsoft.com/office/powerpoint/2010/main" val="208634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444137" y="2052918"/>
            <a:ext cx="11443063" cy="4556888"/>
          </a:xfrm>
        </p:spPr>
        <p:txBody>
          <a:bodyPr/>
          <a:lstStyle/>
          <a:p>
            <a:pPr marL="0" indent="0" algn="just">
              <a:buNone/>
            </a:pPr>
            <a:r>
              <a:rPr lang="ru-RU" dirty="0"/>
              <a:t>К муниципальной собственности относятся архивные документы:</a:t>
            </a:r>
          </a:p>
          <a:p>
            <a:pPr algn="just"/>
            <a:r>
              <a:rPr lang="ru-RU" dirty="0"/>
              <a:t>1) органов местного самоуправления и муниципальных организаций;</a:t>
            </a:r>
          </a:p>
          <a:p>
            <a:pPr algn="just"/>
            <a:r>
              <a:rPr lang="ru-RU" dirty="0"/>
              <a:t>2) хранящиеся в муниципальных архивах, музеях и библиотеках (за исключением архивных документов, переданных в эти архивы, музеи и библиотеки на основании договора хранения без передачи их в собственность).</a:t>
            </a:r>
          </a:p>
          <a:p>
            <a:pPr algn="just"/>
            <a:r>
              <a:rPr lang="ru-RU" dirty="0"/>
              <a:t>Государственные органы, органы местного самоуправления муниципального района, муниципального округа, городского округа и внутригородского района обязаны создавать </a:t>
            </a:r>
            <a:r>
              <a:rPr lang="ru-RU" dirty="0" smtClean="0"/>
              <a:t>архивы</a:t>
            </a:r>
            <a:r>
              <a:rPr lang="ru-RU" dirty="0"/>
              <a:t> </a:t>
            </a:r>
            <a:r>
              <a:rPr lang="ru-RU" dirty="0" smtClean="0"/>
              <a:t>для </a:t>
            </a:r>
            <a:r>
              <a:rPr lang="ru-RU" dirty="0"/>
              <a:t>хранения, комплектования, учета и использования образовавшихся в процессе их деятельности архивных документов.</a:t>
            </a:r>
          </a:p>
          <a:p>
            <a:pPr algn="just"/>
            <a:r>
              <a:rPr lang="ru-RU" dirty="0"/>
              <a:t>Управление архивным делом в муниципальных образованиях осуществляют органы местного самоуправления.</a:t>
            </a:r>
          </a:p>
          <a:p>
            <a:pPr algn="just"/>
            <a:endParaRPr lang="ru-RU" dirty="0"/>
          </a:p>
        </p:txBody>
      </p:sp>
    </p:spTree>
    <p:extLst>
      <p:ext uri="{BB962C8B-B14F-4D97-AF65-F5344CB8AC3E}">
        <p14:creationId xmlns:p14="http://schemas.microsoft.com/office/powerpoint/2010/main" val="40705275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677" y="199500"/>
            <a:ext cx="10425163"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40677" y="2052918"/>
            <a:ext cx="11830929" cy="4446356"/>
          </a:xfrm>
        </p:spPr>
        <p:txBody>
          <a:bodyPr/>
          <a:lstStyle/>
          <a:p>
            <a:r>
              <a:rPr lang="ru-RU" dirty="0"/>
              <a:t>Лист-заверитель дела </a:t>
            </a:r>
            <a:r>
              <a:rPr lang="ru-RU" dirty="0">
                <a:hlinkClick r:id="rId2" action="ppaction://hlinkfile"/>
              </a:rPr>
              <a:t>(приложение N 8)</a:t>
            </a:r>
            <a:r>
              <a:rPr lang="ru-RU" dirty="0"/>
              <a:t> составляется на отдельном листе, в картотеках - на отдельном листе формата карточки. Лист-заверитель дела подписывается его составителем. Все последующие изменения в составе и состоянии дела (повреждения, замена подлинных документов) отмечаются в листе-заверителе со ссылкой на соответствующий акт.</a:t>
            </a:r>
          </a:p>
          <a:p>
            <a:r>
              <a:rPr lang="ru-RU" dirty="0"/>
              <a:t>Запрещается выносить лист-заверитель на обложку дела или чистый оборот листа последнего документа. Если дело подшито или переплетено без бланка листа-заверителя, он должен быть наклеен за верхнюю часть листа на внутреннюю сторону обложки в конце дела.</a:t>
            </a:r>
          </a:p>
          <a:p>
            <a:endParaRPr lang="ru-RU" dirty="0"/>
          </a:p>
        </p:txBody>
      </p:sp>
    </p:spTree>
    <p:extLst>
      <p:ext uri="{BB962C8B-B14F-4D97-AF65-F5344CB8AC3E}">
        <p14:creationId xmlns:p14="http://schemas.microsoft.com/office/powerpoint/2010/main" val="38384836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7635"/>
            <a:ext cx="10523637"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300446" y="2052918"/>
            <a:ext cx="11625943" cy="4635265"/>
          </a:xfrm>
        </p:spPr>
        <p:txBody>
          <a:bodyPr>
            <a:normAutofit fontScale="92500" lnSpcReduction="10000"/>
          </a:bodyPr>
          <a:lstStyle/>
          <a:p>
            <a:pPr marL="0" indent="0" algn="just">
              <a:buNone/>
            </a:pPr>
            <a:r>
              <a:rPr lang="ru-RU" dirty="0"/>
              <a:t>На обложке дела указываются:</a:t>
            </a:r>
          </a:p>
          <a:p>
            <a:pPr algn="just"/>
            <a:r>
              <a:rPr lang="ru-RU" dirty="0"/>
              <a:t>наименование организации и ее непосредственная подчиненность;</a:t>
            </a:r>
          </a:p>
          <a:p>
            <a:pPr algn="just"/>
            <a:r>
              <a:rPr lang="ru-RU" dirty="0"/>
              <a:t>наименование структурного подразделения;</a:t>
            </a:r>
          </a:p>
          <a:p>
            <a:pPr algn="just"/>
            <a:r>
              <a:rPr lang="ru-RU" dirty="0"/>
              <a:t>индекс дела;</a:t>
            </a:r>
          </a:p>
          <a:p>
            <a:pPr algn="just"/>
            <a:r>
              <a:rPr lang="ru-RU" dirty="0"/>
              <a:t>номер тома (части);</a:t>
            </a:r>
          </a:p>
          <a:p>
            <a:pPr algn="just"/>
            <a:r>
              <a:rPr lang="ru-RU" dirty="0"/>
              <a:t>заголовок дела (тома, части);</a:t>
            </a:r>
          </a:p>
          <a:p>
            <a:pPr algn="just"/>
            <a:r>
              <a:rPr lang="ru-RU" dirty="0"/>
              <a:t>крайние даты дела (тома, части);</a:t>
            </a:r>
          </a:p>
          <a:p>
            <a:pPr algn="just"/>
            <a:r>
              <a:rPr lang="ru-RU" dirty="0"/>
              <a:t>количество листов в деле (томе, части);</a:t>
            </a:r>
          </a:p>
          <a:p>
            <a:pPr algn="just"/>
            <a:r>
              <a:rPr lang="ru-RU" dirty="0"/>
              <a:t>срок хранения дела;</a:t>
            </a:r>
          </a:p>
          <a:p>
            <a:pPr algn="just"/>
            <a:r>
              <a:rPr lang="ru-RU" dirty="0"/>
              <a:t>архивный шифр дела</a:t>
            </a:r>
            <a:r>
              <a:rPr lang="ru-RU" dirty="0" smtClean="0"/>
              <a:t>.</a:t>
            </a:r>
          </a:p>
          <a:p>
            <a:pPr marL="0" indent="0" algn="just">
              <a:buNone/>
            </a:pPr>
            <a:r>
              <a:rPr lang="ru-RU" dirty="0"/>
              <a:t>На обложке дела указывается дата дела - год(ы) заведения и окончания дела в делопроизводстве.</a:t>
            </a:r>
          </a:p>
          <a:p>
            <a:endParaRPr lang="ru-RU" dirty="0"/>
          </a:p>
          <a:p>
            <a:endParaRPr lang="ru-RU" dirty="0"/>
          </a:p>
        </p:txBody>
      </p:sp>
    </p:spTree>
    <p:extLst>
      <p:ext uri="{BB962C8B-B14F-4D97-AF65-F5344CB8AC3E}">
        <p14:creationId xmlns:p14="http://schemas.microsoft.com/office/powerpoint/2010/main" val="16647993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51" y="241702"/>
            <a:ext cx="10790923"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195944" y="2052918"/>
            <a:ext cx="11665130" cy="4195481"/>
          </a:xfrm>
        </p:spPr>
        <p:txBody>
          <a:bodyPr/>
          <a:lstStyle/>
          <a:p>
            <a:r>
              <a:rPr lang="ru-RU" dirty="0"/>
              <a:t>Датой дела, содержащего протоколы заседаний, являются даты утверждения (если они утверждаются) или даты первого и последнего протокола, составляющих дело.</a:t>
            </a:r>
          </a:p>
          <a:p>
            <a:r>
              <a:rPr lang="ru-RU" dirty="0"/>
              <a:t>Датой личного дела являются даты подписания приказов о приеме и увольнении лица, на которое оно заведено.</a:t>
            </a:r>
          </a:p>
          <a:p>
            <a:r>
              <a:rPr lang="ru-RU" dirty="0"/>
              <a:t>При обозначении даты документа сначала указывается число, затем месяц и год. Число и год обозначаются арабскими цифрами, название месяца - словом.</a:t>
            </a:r>
          </a:p>
          <a:p>
            <a:endParaRPr lang="ru-RU" dirty="0"/>
          </a:p>
        </p:txBody>
      </p:sp>
    </p:spTree>
    <p:extLst>
      <p:ext uri="{BB962C8B-B14F-4D97-AF65-F5344CB8AC3E}">
        <p14:creationId xmlns:p14="http://schemas.microsoft.com/office/powerpoint/2010/main" val="3399444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5432"/>
            <a:ext cx="10593975" cy="866631"/>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br>
              <a:rPr lang="ru-RU" sz="2000" b="1" dirty="0">
                <a:solidFill>
                  <a:srgbClr val="FFFF00"/>
                </a:solidFill>
              </a:rPr>
            </a:br>
            <a:endParaRPr lang="ru-RU" sz="2000" dirty="0"/>
          </a:p>
        </p:txBody>
      </p:sp>
      <p:sp>
        <p:nvSpPr>
          <p:cNvPr id="3" name="Объект 2"/>
          <p:cNvSpPr>
            <a:spLocks noGrp="1"/>
          </p:cNvSpPr>
          <p:nvPr>
            <p:ph idx="1"/>
          </p:nvPr>
        </p:nvSpPr>
        <p:spPr>
          <a:xfrm>
            <a:off x="313509" y="1724297"/>
            <a:ext cx="11025051" cy="4924697"/>
          </a:xfrm>
        </p:spPr>
        <p:txBody>
          <a:bodyPr>
            <a:normAutofit/>
          </a:bodyPr>
          <a:lstStyle/>
          <a:p>
            <a:pPr algn="just"/>
            <a:r>
              <a:rPr lang="ru-RU" dirty="0"/>
              <a:t>Дела передаются в архив организации по описям, составленным в структурных подразделениях.</a:t>
            </a:r>
          </a:p>
          <a:p>
            <a:pPr algn="just"/>
            <a:r>
              <a:rPr lang="ru-RU" dirty="0"/>
              <a:t>Описи дел структурных подразделений составляются по установленной форме (</a:t>
            </a:r>
            <a:r>
              <a:rPr lang="ru-RU" dirty="0">
                <a:hlinkClick r:id="rId2" action="ppaction://hlinkfile"/>
              </a:rPr>
              <a:t>приложение N 23</a:t>
            </a:r>
            <a:r>
              <a:rPr lang="ru-RU" dirty="0"/>
              <a:t>, </a:t>
            </a:r>
            <a:r>
              <a:rPr lang="ru-RU" dirty="0">
                <a:hlinkClick r:id="rId3" action="ppaction://hlinkfile"/>
              </a:rPr>
              <a:t>24</a:t>
            </a:r>
            <a:r>
              <a:rPr lang="ru-RU" dirty="0"/>
              <a:t>) в двух экземплярах и представляются в архив организации не позднее чем через один год после завершения дел в делопроизводстве.</a:t>
            </a:r>
          </a:p>
          <a:p>
            <a:pPr algn="just"/>
            <a:r>
              <a:rPr lang="ru-RU" dirty="0"/>
              <a:t>Описи составляются отдельно на дела постоянного хранения; дела временных (свыше 10 лет) сроков хранения, в том числе по личному составу, и дела, состоящие из документов, характерных только для данной организации (судебные, следственные дела, научные отчеты по темам). Отдельные описи составляются на единицы хранения электронных документов постоянного хранения; временных (свыше 10 лет) сроков хранения, в том числе по личному составу.</a:t>
            </a:r>
          </a:p>
          <a:p>
            <a:endParaRPr lang="ru-RU" dirty="0"/>
          </a:p>
        </p:txBody>
      </p:sp>
    </p:spTree>
    <p:extLst>
      <p:ext uri="{BB962C8B-B14F-4D97-AF65-F5344CB8AC3E}">
        <p14:creationId xmlns:p14="http://schemas.microsoft.com/office/powerpoint/2010/main" val="19724193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4" y="241702"/>
            <a:ext cx="10256351" cy="1400530"/>
          </a:xfrm>
        </p:spPr>
        <p:txBody>
          <a:bodyPr/>
          <a:lstStyle/>
          <a:p>
            <a:pPr algn="ctr"/>
            <a:r>
              <a:rPr lang="ru-RU" sz="2000" b="1" dirty="0">
                <a:solidFill>
                  <a:srgbClr val="FFFF00"/>
                </a:solidFill>
              </a:rPr>
              <a:t>Приказ Министерства культуры Российской Федерации от 31.03.2015 №526 </a:t>
            </a:r>
            <a:br>
              <a:rPr lang="ru-RU" sz="2000" b="1" dirty="0">
                <a:solidFill>
                  <a:srgbClr val="FFFF00"/>
                </a:solidFill>
              </a:rPr>
            </a:br>
            <a:r>
              <a:rPr lang="ru-RU" sz="2000" b="1" dirty="0">
                <a:solidFill>
                  <a:srgbClr val="FFFF00"/>
                </a:solidFill>
              </a:rPr>
              <a:t>«Об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r>
              <a:rPr lang="ru-RU" sz="4400" b="1" dirty="0">
                <a:solidFill>
                  <a:srgbClr val="FFFF00"/>
                </a:solidFill>
              </a:rPr>
              <a:t/>
            </a:r>
            <a:br>
              <a:rPr lang="ru-RU" sz="4400" b="1" dirty="0">
                <a:solidFill>
                  <a:srgbClr val="FFFF00"/>
                </a:solidFill>
              </a:rPr>
            </a:br>
            <a:endParaRPr lang="ru-RU" dirty="0"/>
          </a:p>
        </p:txBody>
      </p:sp>
      <p:sp>
        <p:nvSpPr>
          <p:cNvPr id="3" name="Объект 2"/>
          <p:cNvSpPr>
            <a:spLocks noGrp="1"/>
          </p:cNvSpPr>
          <p:nvPr>
            <p:ph idx="1"/>
          </p:nvPr>
        </p:nvSpPr>
        <p:spPr>
          <a:xfrm>
            <a:off x="248194" y="2052918"/>
            <a:ext cx="11625943" cy="4713642"/>
          </a:xfrm>
        </p:spPr>
        <p:txBody>
          <a:bodyPr>
            <a:normAutofit/>
          </a:bodyPr>
          <a:lstStyle/>
          <a:p>
            <a:pPr marL="0" indent="0" algn="just">
              <a:buNone/>
            </a:pPr>
            <a:r>
              <a:rPr lang="ru-RU" dirty="0"/>
              <a:t>При составлении описи дел структурного подразделения соблюдаются следующие требования:</a:t>
            </a:r>
          </a:p>
          <a:p>
            <a:pPr algn="just"/>
            <a:r>
              <a:rPr lang="ru-RU" dirty="0"/>
              <a:t>заголовки дел вносятся в опись в соответствии с принятой схемой систематизации на основе номенклатуры дел;</a:t>
            </a:r>
          </a:p>
          <a:p>
            <a:pPr algn="just"/>
            <a:r>
              <a:rPr lang="ru-RU" dirty="0"/>
              <a:t>каждое дело вносится в опись под порядковым номером (если дело состоит из нескольких томов или частей, то каждый том или часть вносятся в опись под порядковым номером);</a:t>
            </a:r>
          </a:p>
          <a:p>
            <a:pPr algn="just"/>
            <a:r>
              <a:rPr lang="ru-RU" dirty="0"/>
              <a:t>графы описи заполняются в точном соответствии со сведениями, которые вынесены на обложку дела;</a:t>
            </a:r>
          </a:p>
          <a:p>
            <a:pPr algn="just"/>
            <a:r>
              <a:rPr lang="ru-RU" dirty="0"/>
              <a:t>графа описи "Примечание" используется для отметок о приеме дел, особенностях физического состояния, о передаче дел другим структурным подразделениям со ссылкой на необходимый акт, о наличии копий.</a:t>
            </a:r>
          </a:p>
          <a:p>
            <a:pPr algn="just"/>
            <a:endParaRPr lang="ru-RU" dirty="0"/>
          </a:p>
        </p:txBody>
      </p:sp>
    </p:spTree>
    <p:extLst>
      <p:ext uri="{BB962C8B-B14F-4D97-AF65-F5344CB8AC3E}">
        <p14:creationId xmlns:p14="http://schemas.microsoft.com/office/powerpoint/2010/main" val="4084164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1867" y="200055"/>
            <a:ext cx="9404723" cy="1400530"/>
          </a:xfrm>
        </p:spPr>
        <p:txBody>
          <a:bodyPr/>
          <a:lstStyle/>
          <a:p>
            <a:pPr algn="ctr"/>
            <a:r>
              <a:rPr lang="ru-RU" dirty="0" smtClean="0">
                <a:solidFill>
                  <a:srgbClr val="00B0F0"/>
                </a:solidFill>
              </a:rPr>
              <a:t>Делопроизводство в органах местного самоуправления</a:t>
            </a:r>
            <a:endParaRPr lang="ru-RU" dirty="0">
              <a:solidFill>
                <a:srgbClr val="00B0F0"/>
              </a:solidFill>
            </a:endParaRPr>
          </a:p>
        </p:txBody>
      </p:sp>
      <p:sp>
        <p:nvSpPr>
          <p:cNvPr id="3" name="Объект 2"/>
          <p:cNvSpPr>
            <a:spLocks noGrp="1"/>
          </p:cNvSpPr>
          <p:nvPr>
            <p:ph idx="1"/>
          </p:nvPr>
        </p:nvSpPr>
        <p:spPr>
          <a:xfrm>
            <a:off x="982996" y="1600585"/>
            <a:ext cx="10001835" cy="4740057"/>
          </a:xfrm>
        </p:spPr>
        <p:txBody>
          <a:bodyPr/>
          <a:lstStyle/>
          <a:p>
            <a:pPr marL="0" indent="0" algn="ctr">
              <a:buNone/>
            </a:pPr>
            <a:r>
              <a:rPr lang="ru-RU" b="1" dirty="0">
                <a:solidFill>
                  <a:srgbClr val="92D050"/>
                </a:solidFill>
              </a:rPr>
              <a:t>Приказ Федерального архивного агентства от 22.05.2019 №71 </a:t>
            </a:r>
            <a:endParaRPr lang="ru-RU" b="1" dirty="0" smtClean="0">
              <a:solidFill>
                <a:srgbClr val="92D050"/>
              </a:solidFill>
            </a:endParaRPr>
          </a:p>
          <a:p>
            <a:pPr marL="0" indent="0" algn="ctr">
              <a:buNone/>
            </a:pPr>
            <a:r>
              <a:rPr lang="ru-RU" b="1" dirty="0" smtClean="0">
                <a:solidFill>
                  <a:srgbClr val="92D050"/>
                </a:solidFill>
              </a:rPr>
              <a:t>«</a:t>
            </a:r>
            <a:r>
              <a:rPr lang="ru-RU" b="1" dirty="0">
                <a:solidFill>
                  <a:srgbClr val="92D050"/>
                </a:solidFill>
              </a:rPr>
              <a:t>Об утверждении правил делопроизводства в государственных органах, органах местного самоуправления</a:t>
            </a:r>
            <a:r>
              <a:rPr lang="ru-RU" b="1" dirty="0" smtClean="0">
                <a:solidFill>
                  <a:srgbClr val="92D050"/>
                </a:solidFill>
              </a:rPr>
              <a:t>»</a:t>
            </a:r>
            <a:endParaRPr lang="ru-RU" dirty="0" smtClean="0">
              <a:solidFill>
                <a:srgbClr val="92D050"/>
              </a:solidFill>
            </a:endParaRPr>
          </a:p>
          <a:p>
            <a:pPr algn="just"/>
            <a:r>
              <a:rPr lang="ru-RU" dirty="0" smtClean="0"/>
              <a:t>Действие </a:t>
            </a:r>
            <a:r>
              <a:rPr lang="ru-RU" dirty="0"/>
              <a:t>Правил делопроизводства распространяется на федеральные органы государственной власти, иные федеральные государственные органы, органы государственной власти и иные государственные органы субъектов Российской Федерации, </a:t>
            </a:r>
            <a:r>
              <a:rPr lang="ru-RU" b="1" dirty="0"/>
              <a:t>органы местного </a:t>
            </a:r>
            <a:r>
              <a:rPr lang="ru-RU" b="1" dirty="0" smtClean="0"/>
              <a:t>самоуправления.</a:t>
            </a:r>
          </a:p>
          <a:p>
            <a:pPr algn="just"/>
            <a:r>
              <a:rPr lang="ru-RU" dirty="0" smtClean="0"/>
              <a:t>Требования </a:t>
            </a:r>
            <a:r>
              <a:rPr lang="ru-RU" dirty="0"/>
              <a:t>Правил делопроизводства применяются к бухгалтерской, кадровой и другой специальной документации в части общих принципов работы с документами, а также подготовки документов к передаче на архивное хранение.</a:t>
            </a:r>
          </a:p>
          <a:p>
            <a:endParaRPr lang="ru-RU" dirty="0"/>
          </a:p>
        </p:txBody>
      </p:sp>
    </p:spTree>
    <p:extLst>
      <p:ext uri="{BB962C8B-B14F-4D97-AF65-F5344CB8AC3E}">
        <p14:creationId xmlns:p14="http://schemas.microsoft.com/office/powerpoint/2010/main" val="10696970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00B0F0"/>
                </a:solidFill>
              </a:rPr>
              <a:t>Делопроизводство в органах местного самоуправления</a:t>
            </a:r>
          </a:p>
        </p:txBody>
      </p:sp>
      <p:sp>
        <p:nvSpPr>
          <p:cNvPr id="3" name="Объект 2"/>
          <p:cNvSpPr>
            <a:spLocks noGrp="1"/>
          </p:cNvSpPr>
          <p:nvPr>
            <p:ph idx="1"/>
          </p:nvPr>
        </p:nvSpPr>
        <p:spPr>
          <a:xfrm>
            <a:off x="646111" y="2052918"/>
            <a:ext cx="10507163" cy="4195481"/>
          </a:xfrm>
        </p:spPr>
        <p:txBody>
          <a:bodyPr>
            <a:normAutofit/>
          </a:bodyPr>
          <a:lstStyle/>
          <a:p>
            <a:pPr algn="just"/>
            <a:r>
              <a:rPr lang="ru-RU" dirty="0"/>
              <a:t>Организация работы с запросами юридических и физических лиц в </a:t>
            </a:r>
            <a:r>
              <a:rPr lang="ru-RU" dirty="0" smtClean="0"/>
              <a:t>орган </a:t>
            </a:r>
            <a:r>
              <a:rPr lang="ru-RU" dirty="0"/>
              <a:t>местного самоуправления о предоставлении информации о деятельности этого органа осуществляется в соответствии с Федеральным </a:t>
            </a:r>
            <a:r>
              <a:rPr lang="ru-RU" dirty="0" smtClean="0"/>
              <a:t>законом от       09 </a:t>
            </a:r>
            <a:r>
              <a:rPr lang="ru-RU" dirty="0"/>
              <a:t>февраля 2009 г. N 8-ФЗ </a:t>
            </a:r>
            <a:r>
              <a:rPr lang="ru-RU" dirty="0" smtClean="0"/>
              <a:t>«Об </a:t>
            </a:r>
            <a:r>
              <a:rPr lang="ru-RU" dirty="0"/>
              <a:t>обеспечении доступа к информации о деятельности государственных органов и органов местного </a:t>
            </a:r>
            <a:r>
              <a:rPr lang="ru-RU" dirty="0" smtClean="0"/>
              <a:t>самоуправления»</a:t>
            </a:r>
          </a:p>
          <a:p>
            <a:pPr algn="just"/>
            <a:r>
              <a:rPr lang="ru-RU" dirty="0"/>
              <a:t>На основе Правил делопроизводства в </a:t>
            </a:r>
            <a:r>
              <a:rPr lang="ru-RU" dirty="0" smtClean="0"/>
              <a:t>органах </a:t>
            </a:r>
            <a:r>
              <a:rPr lang="ru-RU" dirty="0"/>
              <a:t>местного самоуправления разрабатывается </a:t>
            </a:r>
            <a:r>
              <a:rPr lang="ru-RU" b="1" dirty="0" smtClean="0"/>
              <a:t>Инструкция </a:t>
            </a:r>
            <a:r>
              <a:rPr lang="ru-RU" b="1" dirty="0"/>
              <a:t>по делопроизводству</a:t>
            </a:r>
            <a:r>
              <a:rPr lang="ru-RU" dirty="0"/>
              <a:t>, утверждаемая правовым актом </a:t>
            </a:r>
            <a:r>
              <a:rPr lang="ru-RU" dirty="0" smtClean="0"/>
              <a:t>органа </a:t>
            </a:r>
            <a:r>
              <a:rPr lang="ru-RU" dirty="0"/>
              <a:t>местного самоуправления </a:t>
            </a:r>
            <a:r>
              <a:rPr lang="ru-RU" dirty="0" smtClean="0"/>
              <a:t>после </a:t>
            </a:r>
            <a:r>
              <a:rPr lang="ru-RU" dirty="0"/>
              <a:t>ее согласования с уполномоченным органом исполнительной власти субъекта Российской Федерации в сфере архивного дела или государственным (муниципальным) архивом в соответствии с предоставленными ему </a:t>
            </a:r>
            <a:r>
              <a:rPr lang="ru-RU" dirty="0" smtClean="0"/>
              <a:t>полномочиями.</a:t>
            </a:r>
            <a:endParaRPr lang="ru-RU" dirty="0"/>
          </a:p>
        </p:txBody>
      </p:sp>
    </p:spTree>
    <p:extLst>
      <p:ext uri="{BB962C8B-B14F-4D97-AF65-F5344CB8AC3E}">
        <p14:creationId xmlns:p14="http://schemas.microsoft.com/office/powerpoint/2010/main" val="23393231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3784" y="464750"/>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288758" y="2052918"/>
            <a:ext cx="10900610" cy="4195481"/>
          </a:xfrm>
        </p:spPr>
        <p:txBody>
          <a:bodyPr>
            <a:normAutofit/>
          </a:bodyPr>
          <a:lstStyle/>
          <a:p>
            <a:pPr algn="just"/>
            <a:r>
              <a:rPr lang="ru-RU" dirty="0"/>
              <a:t>Ответственность за организацию, состояние делопроизводства и соблюдение требований Правил делопроизводства в </a:t>
            </a:r>
            <a:r>
              <a:rPr lang="ru-RU" dirty="0" smtClean="0"/>
              <a:t>органе </a:t>
            </a:r>
            <a:r>
              <a:rPr lang="ru-RU" dirty="0"/>
              <a:t>местного самоуправления возлагается на его руководителя либо на лицо, исполняющее его обязанности</a:t>
            </a:r>
            <a:r>
              <a:rPr lang="ru-RU" dirty="0" smtClean="0"/>
              <a:t>.</a:t>
            </a:r>
          </a:p>
          <a:p>
            <a:pPr algn="just"/>
            <a:r>
              <a:rPr lang="ru-RU" dirty="0"/>
              <a:t>Организация, ведение и совершенствование делопроизводства на основе единой политики и принципов, применение современных информационных технологий в работе с документами, методическое руководство и контроль соблюдения установленного порядка работы с документами в </a:t>
            </a:r>
            <a:r>
              <a:rPr lang="ru-RU" dirty="0" smtClean="0"/>
              <a:t>органе </a:t>
            </a:r>
            <a:r>
              <a:rPr lang="ru-RU" dirty="0"/>
              <a:t>местного самоуправления, возлагается на структурное подразделение, исполняющее функции по ведению </a:t>
            </a:r>
            <a:r>
              <a:rPr lang="ru-RU" dirty="0" smtClean="0"/>
              <a:t>делопроизводства. </a:t>
            </a:r>
            <a:r>
              <a:rPr lang="ru-RU" dirty="0"/>
              <a:t>При его отсутствии обязанности по ведению делопроизводства в </a:t>
            </a:r>
            <a:r>
              <a:rPr lang="ru-RU" dirty="0" smtClean="0"/>
              <a:t>органе </a:t>
            </a:r>
            <a:r>
              <a:rPr lang="ru-RU" dirty="0"/>
              <a:t>местного самоуправления возлагаются на государственного (муниципального) служащего (работника).</a:t>
            </a:r>
          </a:p>
          <a:p>
            <a:pPr algn="just"/>
            <a:endParaRPr lang="ru-RU" dirty="0"/>
          </a:p>
        </p:txBody>
      </p:sp>
    </p:spTree>
    <p:extLst>
      <p:ext uri="{BB962C8B-B14F-4D97-AF65-F5344CB8AC3E}">
        <p14:creationId xmlns:p14="http://schemas.microsoft.com/office/powerpoint/2010/main" val="377846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7690" y="368497"/>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0" y="1576138"/>
            <a:ext cx="11706726" cy="5281862"/>
          </a:xfrm>
        </p:spPr>
        <p:txBody>
          <a:bodyPr>
            <a:normAutofit fontScale="92500"/>
          </a:bodyPr>
          <a:lstStyle/>
          <a:p>
            <a:pPr algn="just"/>
            <a:r>
              <a:rPr lang="ru-RU" dirty="0" smtClean="0"/>
              <a:t>Работники органа </a:t>
            </a:r>
            <a:r>
              <a:rPr lang="ru-RU" dirty="0"/>
              <a:t>местного самоуправления должны быть ознакомлены с инструкцией по делопроизводству и иными нормативными актами, устанавливающими порядок работы с документами в </a:t>
            </a:r>
            <a:r>
              <a:rPr lang="ru-RU" dirty="0" smtClean="0"/>
              <a:t>органе </a:t>
            </a:r>
            <a:r>
              <a:rPr lang="ru-RU" dirty="0"/>
              <a:t>местного самоуправления.</a:t>
            </a:r>
          </a:p>
          <a:p>
            <a:pPr algn="just"/>
            <a:r>
              <a:rPr lang="ru-RU" dirty="0"/>
              <a:t>В </a:t>
            </a:r>
            <a:r>
              <a:rPr lang="ru-RU" dirty="0" smtClean="0"/>
              <a:t>органе </a:t>
            </a:r>
            <a:r>
              <a:rPr lang="ru-RU" dirty="0"/>
              <a:t>местного самоуправления создаются документы на бумажном носителе, электронные документы и электронные копии документов, полученные в результате оцифровки (например, сканирования) документов на бумажном носителе.</a:t>
            </a:r>
          </a:p>
          <a:p>
            <a:pPr algn="just"/>
            <a:r>
              <a:rPr lang="ru-RU" dirty="0"/>
              <a:t>Документы </a:t>
            </a:r>
            <a:r>
              <a:rPr lang="ru-RU" dirty="0" smtClean="0"/>
              <a:t>органа </a:t>
            </a:r>
            <a:r>
              <a:rPr lang="ru-RU" dirty="0"/>
              <a:t>местного самоуправления оформляются на бланках с воспроизведением </a:t>
            </a:r>
            <a:r>
              <a:rPr lang="ru-RU" dirty="0" smtClean="0"/>
              <a:t>герба </a:t>
            </a:r>
            <a:r>
              <a:rPr lang="ru-RU" dirty="0"/>
              <a:t>(геральдического знака) органа местного самоуправления в соответствии с муниципальными правовыми актами, на листах бумаги формата A4</a:t>
            </a:r>
            <a:r>
              <a:rPr lang="ru-RU" dirty="0" smtClean="0"/>
              <a:t>.</a:t>
            </a:r>
          </a:p>
          <a:p>
            <a:pPr algn="just"/>
            <a:r>
              <a:rPr lang="ru-RU" dirty="0"/>
              <a:t>Бланки документов </a:t>
            </a:r>
            <a:r>
              <a:rPr lang="ru-RU" dirty="0" smtClean="0"/>
              <a:t>органа </a:t>
            </a:r>
            <a:r>
              <a:rPr lang="ru-RU" dirty="0"/>
              <a:t>местного самоуправления разрабатываются в соответствии с требованиями, установленными национальным стандартом </a:t>
            </a:r>
            <a:r>
              <a:rPr lang="ru-RU" dirty="0">
                <a:hlinkClick r:id="rId2"/>
              </a:rPr>
              <a:t>ГОСТ Р 7.0.97-2016</a:t>
            </a:r>
            <a:r>
              <a:rPr lang="ru-RU" dirty="0"/>
              <a:t> </a:t>
            </a:r>
            <a:r>
              <a:rPr lang="ru-RU" dirty="0" smtClean="0"/>
              <a:t>и </a:t>
            </a:r>
            <a:r>
              <a:rPr lang="ru-RU" dirty="0"/>
              <a:t>утверждаются в составе инструкции по делопроизводству или правовым актом </a:t>
            </a:r>
            <a:r>
              <a:rPr lang="ru-RU" dirty="0" smtClean="0"/>
              <a:t>органа </a:t>
            </a:r>
            <a:r>
              <a:rPr lang="ru-RU" dirty="0"/>
              <a:t>местного </a:t>
            </a:r>
            <a:r>
              <a:rPr lang="ru-RU" dirty="0" smtClean="0"/>
              <a:t>самоуправления (</a:t>
            </a:r>
            <a:r>
              <a:rPr lang="ru-RU" dirty="0">
                <a:hlinkClick r:id="rId3"/>
              </a:rPr>
              <a:t>Раздел 6</a:t>
            </a:r>
            <a:r>
              <a:rPr lang="ru-RU" dirty="0"/>
              <a:t> "Бланки документов" ГОСТ Р 7.0.97-2016 "Система стандартов по информации, библиотечному и издательскому делу. Организационно-распорядительная документация. Требования к оформлению документов" (с Изменением N 1)</a:t>
            </a:r>
          </a:p>
          <a:p>
            <a:pPr algn="just"/>
            <a:endParaRPr lang="ru-RU" dirty="0"/>
          </a:p>
          <a:p>
            <a:pPr algn="just"/>
            <a:endParaRPr lang="ru-RU" dirty="0"/>
          </a:p>
        </p:txBody>
      </p:sp>
    </p:spTree>
    <p:extLst>
      <p:ext uri="{BB962C8B-B14F-4D97-AF65-F5344CB8AC3E}">
        <p14:creationId xmlns:p14="http://schemas.microsoft.com/office/powerpoint/2010/main" val="2257045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606" y="320370"/>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421106" y="1720900"/>
            <a:ext cx="10696074" cy="4527499"/>
          </a:xfrm>
        </p:spPr>
        <p:txBody>
          <a:bodyPr/>
          <a:lstStyle/>
          <a:p>
            <a:pPr algn="just"/>
            <a:r>
              <a:rPr lang="ru-RU" dirty="0"/>
              <a:t>Состав реквизитов документов, создаваемых в государственном органе, органе местного самоуправления, правила их оформления, размеры служебных полей на документе и требования к созданию документов устанавливаются инструкцией по делопроизводству государственного органа, органа местного самоуправления в соответствии с положениями </a:t>
            </a:r>
            <a:r>
              <a:rPr lang="ru-RU" dirty="0">
                <a:hlinkClick r:id="rId2"/>
              </a:rPr>
              <a:t>ГОСТ Р </a:t>
            </a:r>
            <a:r>
              <a:rPr lang="ru-RU" dirty="0" smtClean="0">
                <a:hlinkClick r:id="rId2"/>
              </a:rPr>
              <a:t>7.0.97-2016</a:t>
            </a:r>
            <a:r>
              <a:rPr lang="ru-RU" dirty="0"/>
              <a:t> </a:t>
            </a:r>
            <a:r>
              <a:rPr lang="ru-RU" dirty="0" smtClean="0"/>
              <a:t>(Разделы 3 "Общие </a:t>
            </a:r>
            <a:r>
              <a:rPr lang="ru-RU" dirty="0"/>
              <a:t>требования к созданию документов", </a:t>
            </a:r>
            <a:r>
              <a:rPr lang="ru-RU" dirty="0" smtClean="0"/>
              <a:t>          4 </a:t>
            </a:r>
            <a:r>
              <a:rPr lang="ru-RU" dirty="0"/>
              <a:t>"Реквизиты документа", 5 "Оформление реквизитов документов" ГОСТ Р </a:t>
            </a:r>
            <a:r>
              <a:rPr lang="ru-RU" dirty="0" smtClean="0"/>
              <a:t>7.0.97-2016).</a:t>
            </a:r>
          </a:p>
          <a:p>
            <a:pPr algn="just"/>
            <a:r>
              <a:rPr lang="ru-RU" dirty="0"/>
              <a:t>Электронные шаблоны (унифицированные формы) документов, используемые при создании электронных документов, по составу реквизитов должны быть идентичны документам на бумажном носителе</a:t>
            </a:r>
          </a:p>
          <a:p>
            <a:endParaRPr lang="ru-RU" dirty="0"/>
          </a:p>
        </p:txBody>
      </p:sp>
    </p:spTree>
    <p:extLst>
      <p:ext uri="{BB962C8B-B14F-4D97-AF65-F5344CB8AC3E}">
        <p14:creationId xmlns:p14="http://schemas.microsoft.com/office/powerpoint/2010/main" val="273613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444137" y="2052918"/>
            <a:ext cx="11064240" cy="4195481"/>
          </a:xfrm>
        </p:spPr>
        <p:txBody>
          <a:bodyPr/>
          <a:lstStyle/>
          <a:p>
            <a:pPr algn="just"/>
            <a:r>
              <a:rPr lang="ru-RU" dirty="0"/>
              <a:t>Государственные органы, органы местного самоуправления, организации и граждане, занимающиеся предпринимательской деятельностью без образования юридического лица, обязаны обеспечивать финансовые, материально-технические и иные условия, необходимые для комплектования, хранения, учета и использования архивных </a:t>
            </a:r>
            <a:r>
              <a:rPr lang="ru-RU" dirty="0" smtClean="0"/>
              <a:t>документов</a:t>
            </a:r>
          </a:p>
          <a:p>
            <a:pPr algn="just"/>
            <a:r>
              <a:rPr lang="ru-RU" dirty="0"/>
              <a:t>Государственные органы, органы местного самоуправления, организации и граждане, занимающиеся предпринимательской деятельностью без образования юридического лица, обязаны обеспечивать сохранность архивных </a:t>
            </a:r>
            <a:r>
              <a:rPr lang="ru-RU" dirty="0" smtClean="0"/>
              <a:t>документов</a:t>
            </a:r>
          </a:p>
          <a:p>
            <a:pPr algn="just"/>
            <a:endParaRPr lang="ru-RU" dirty="0"/>
          </a:p>
        </p:txBody>
      </p:sp>
    </p:spTree>
    <p:extLst>
      <p:ext uri="{BB962C8B-B14F-4D97-AF65-F5344CB8AC3E}">
        <p14:creationId xmlns:p14="http://schemas.microsoft.com/office/powerpoint/2010/main" val="4519608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6132" y="308339"/>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697832" y="1708869"/>
            <a:ext cx="10527631" cy="4848341"/>
          </a:xfrm>
        </p:spPr>
        <p:txBody>
          <a:bodyPr>
            <a:normAutofit fontScale="85000" lnSpcReduction="10000"/>
          </a:bodyPr>
          <a:lstStyle/>
          <a:p>
            <a:r>
              <a:rPr lang="ru-RU" b="1" u="sng" dirty="0" smtClean="0"/>
              <a:t>Формирование</a:t>
            </a:r>
            <a:r>
              <a:rPr lang="ru-RU" b="1" dirty="0" smtClean="0"/>
              <a:t> </a:t>
            </a:r>
            <a:r>
              <a:rPr lang="ru-RU" b="1" u="sng" dirty="0" smtClean="0"/>
              <a:t>проектов документов</a:t>
            </a:r>
            <a:r>
              <a:rPr lang="ru-RU" dirty="0" smtClean="0"/>
              <a:t>:</a:t>
            </a:r>
          </a:p>
          <a:p>
            <a:pPr algn="just"/>
            <a:r>
              <a:rPr lang="ru-RU" dirty="0"/>
              <a:t>Проекты документов, подготовленных государственным органом, органом местного самоуправления, подлежат согласованию.</a:t>
            </a:r>
          </a:p>
          <a:p>
            <a:pPr algn="just"/>
            <a:r>
              <a:rPr lang="ru-RU" dirty="0"/>
              <a:t>Согласование проекта документа в </a:t>
            </a:r>
            <a:r>
              <a:rPr lang="ru-RU" dirty="0" smtClean="0"/>
              <a:t>органе </a:t>
            </a:r>
            <a:r>
              <a:rPr lang="ru-RU" dirty="0"/>
              <a:t>местного самоуправления оформляется визой руководителя структурного подразделения или иного уполномоченного должностного лица</a:t>
            </a:r>
            <a:r>
              <a:rPr lang="ru-RU" dirty="0" smtClean="0"/>
              <a:t>.</a:t>
            </a:r>
          </a:p>
          <a:p>
            <a:pPr algn="just"/>
            <a:r>
              <a:rPr lang="ru-RU" dirty="0"/>
              <a:t>Проект документа, имеющего длительный срок хранения и подлежащего подписанию (утверждению) и последующему хранению на бумажном носителе, в случае его согласования в СЭД, помещается на хранение в дело вместе с листом согласования, составляющим его неотъемлемую часть. Лист согласования, распечатанный из СЭД, должен содержать сведения о дате его формирования и наименовании системы, в которой проводилось электронное согласование.</a:t>
            </a:r>
          </a:p>
          <a:p>
            <a:pPr algn="just"/>
            <a:r>
              <a:rPr lang="ru-RU" dirty="0"/>
              <a:t>Согласование проекта документа, созданного в государственном органе, органе местного самоуправления, с другими государственными органами, органами местного самоуправления, организациями оформляется грифом (листом) согласования, протоколом, письмом о согласовании, а также, в установленных законодательством Российской Федерации случаях, в форме заключений, отзывов, поправок </a:t>
            </a:r>
            <a:r>
              <a:rPr lang="ru-RU" dirty="0" smtClean="0"/>
              <a:t>.</a:t>
            </a:r>
            <a:endParaRPr lang="ru-RU" dirty="0"/>
          </a:p>
          <a:p>
            <a:pPr marL="0" indent="0">
              <a:buNone/>
            </a:pPr>
            <a:endParaRPr lang="ru-RU" dirty="0"/>
          </a:p>
        </p:txBody>
      </p:sp>
    </p:spTree>
    <p:extLst>
      <p:ext uri="{BB962C8B-B14F-4D97-AF65-F5344CB8AC3E}">
        <p14:creationId xmlns:p14="http://schemas.microsoft.com/office/powerpoint/2010/main" val="31460292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1932" y="236149"/>
            <a:ext cx="9404723" cy="1400530"/>
          </a:xfrm>
        </p:spPr>
        <p:txBody>
          <a:bodyPr/>
          <a:lstStyle/>
          <a:p>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433137" y="1636680"/>
            <a:ext cx="11273589" cy="4956625"/>
          </a:xfrm>
        </p:spPr>
        <p:txBody>
          <a:bodyPr/>
          <a:lstStyle/>
          <a:p>
            <a:pPr algn="just"/>
            <a:r>
              <a:rPr lang="ru-RU" dirty="0"/>
              <a:t>Подготовленные, оформленные и согласованные проекты документов подписываются (утверждаются) руководителем государственного органа, органа местного самоуправления или иным уполномоченным им должностным лицом.</a:t>
            </a:r>
          </a:p>
          <a:p>
            <a:pPr algn="just"/>
            <a:r>
              <a:rPr lang="ru-RU" dirty="0"/>
              <a:t>Документы на бумажном носителе подписываются собственноручной подписью руководителя государственного органа, органа местного самоуправления или иного уполномоченного им должностного лица.</a:t>
            </a:r>
          </a:p>
          <a:p>
            <a:r>
              <a:rPr lang="ru-RU" dirty="0"/>
              <a:t>Электронные документы, направляемые в государственные органы и органы местного самоуправления, подписываются усиленной квалифицированной электронной подписью должностного лица органа государственного органа, органа местного самоуправления, порядок применения которой установлен Федеральным </a:t>
            </a:r>
            <a:r>
              <a:rPr lang="ru-RU" dirty="0" smtClean="0"/>
              <a:t>законом от 06 </a:t>
            </a:r>
            <a:r>
              <a:rPr lang="ru-RU" dirty="0"/>
              <a:t>апреля 2011 г. N 63-ФЗ "Об электронной подписи" и иными нормативными правовыми актами Российской </a:t>
            </a:r>
            <a:r>
              <a:rPr lang="ru-RU" dirty="0" smtClean="0"/>
              <a:t>Федерации.</a:t>
            </a:r>
            <a:endParaRPr lang="ru-RU" dirty="0"/>
          </a:p>
          <a:p>
            <a:endParaRPr lang="ru-RU" dirty="0"/>
          </a:p>
        </p:txBody>
      </p:sp>
    </p:spTree>
    <p:extLst>
      <p:ext uri="{BB962C8B-B14F-4D97-AF65-F5344CB8AC3E}">
        <p14:creationId xmlns:p14="http://schemas.microsoft.com/office/powerpoint/2010/main" val="17385392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3190" y="392561"/>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288758" y="2052918"/>
            <a:ext cx="11273589" cy="4195481"/>
          </a:xfrm>
        </p:spPr>
        <p:txBody>
          <a:bodyPr/>
          <a:lstStyle/>
          <a:p>
            <a:pPr algn="just"/>
            <a:r>
              <a:rPr lang="ru-RU" dirty="0" smtClean="0"/>
              <a:t>На </a:t>
            </a:r>
            <a:r>
              <a:rPr lang="ru-RU" dirty="0"/>
              <a:t>документах, утверждаемых правовыми актами государственного органа, органа местного самоуправления или руководителем государственного органа, органа местного самоуправления (иным уполномоченным им должностным лицом), оформляется гриф утверждения.</a:t>
            </a:r>
          </a:p>
          <a:p>
            <a:pPr algn="just"/>
            <a:r>
              <a:rPr lang="ru-RU" dirty="0" smtClean="0"/>
              <a:t> </a:t>
            </a:r>
            <a:r>
              <a:rPr lang="ru-RU" dirty="0"/>
              <a:t>В необходимых случаях собственноручная подпись руководителя государственного органа, органа местного самоуправления или иного уполномоченного им лица заверяется печатью </a:t>
            </a:r>
            <a:r>
              <a:rPr lang="ru-RU" dirty="0" smtClean="0"/>
              <a:t>органа </a:t>
            </a:r>
            <a:r>
              <a:rPr lang="ru-RU" dirty="0"/>
              <a:t>местного самоуправления с воспроизведением Государственного герба Российской Федерации </a:t>
            </a:r>
            <a:r>
              <a:rPr lang="ru-RU" dirty="0" smtClean="0"/>
              <a:t>либо герба </a:t>
            </a:r>
            <a:r>
              <a:rPr lang="ru-RU" dirty="0"/>
              <a:t>(геральдического знака) органа местного </a:t>
            </a:r>
            <a:r>
              <a:rPr lang="ru-RU" dirty="0" smtClean="0"/>
              <a:t>самоуправления.</a:t>
            </a:r>
            <a:endParaRPr lang="ru-RU" dirty="0"/>
          </a:p>
          <a:p>
            <a:endParaRPr lang="ru-RU" dirty="0"/>
          </a:p>
        </p:txBody>
      </p:sp>
    </p:spTree>
    <p:extLst>
      <p:ext uri="{BB962C8B-B14F-4D97-AF65-F5344CB8AC3E}">
        <p14:creationId xmlns:p14="http://schemas.microsoft.com/office/powerpoint/2010/main" val="36832313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7175" y="260213"/>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348916" y="1660743"/>
            <a:ext cx="11141242" cy="5088973"/>
          </a:xfrm>
        </p:spPr>
        <p:txBody>
          <a:bodyPr>
            <a:normAutofit/>
          </a:bodyPr>
          <a:lstStyle/>
          <a:p>
            <a:pPr marL="0" indent="0">
              <a:buNone/>
            </a:pPr>
            <a:r>
              <a:rPr lang="ru-RU" dirty="0"/>
              <a:t>В процессе документооборота обеспечивается:</a:t>
            </a:r>
          </a:p>
          <a:p>
            <a:r>
              <a:rPr lang="ru-RU" dirty="0"/>
              <a:t>прием и первичная обработка входящих документов;</a:t>
            </a:r>
          </a:p>
          <a:p>
            <a:r>
              <a:rPr lang="ru-RU" dirty="0"/>
              <a:t>предварительное рассмотрение входящих документов;</a:t>
            </a:r>
          </a:p>
          <a:p>
            <a:r>
              <a:rPr lang="ru-RU" dirty="0"/>
              <a:t>регистрация входящих, исходящих и внутренних документов;</a:t>
            </a:r>
          </a:p>
          <a:p>
            <a:r>
              <a:rPr lang="ru-RU" dirty="0"/>
              <a:t>рассмотрение документов руководством;</a:t>
            </a:r>
          </a:p>
          <a:p>
            <a:r>
              <a:rPr lang="ru-RU" dirty="0"/>
              <a:t>доведение документов до исполнителей;</a:t>
            </a:r>
          </a:p>
          <a:p>
            <a:r>
              <a:rPr lang="ru-RU" dirty="0"/>
              <a:t>подготовка проектов документов;</a:t>
            </a:r>
          </a:p>
          <a:p>
            <a:r>
              <a:rPr lang="ru-RU" dirty="0"/>
              <a:t>согласование проектов документов;</a:t>
            </a:r>
          </a:p>
          <a:p>
            <a:r>
              <a:rPr lang="ru-RU" dirty="0"/>
              <a:t>подписание проектов документов;</a:t>
            </a:r>
          </a:p>
          <a:p>
            <a:r>
              <a:rPr lang="ru-RU" dirty="0"/>
              <a:t>определение места хранения документа (копии документа) и включение документа (копии документа) в дело;</a:t>
            </a:r>
          </a:p>
          <a:p>
            <a:r>
              <a:rPr lang="ru-RU" dirty="0"/>
              <a:t>обработка и отправка исходящих документов.</a:t>
            </a:r>
          </a:p>
          <a:p>
            <a:endParaRPr lang="ru-RU" dirty="0"/>
          </a:p>
        </p:txBody>
      </p:sp>
    </p:spTree>
    <p:extLst>
      <p:ext uri="{BB962C8B-B14F-4D97-AF65-F5344CB8AC3E}">
        <p14:creationId xmlns:p14="http://schemas.microsoft.com/office/powerpoint/2010/main" val="10599422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07847" y="260212"/>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192506" y="1660742"/>
            <a:ext cx="11634536" cy="4920532"/>
          </a:xfrm>
        </p:spPr>
        <p:txBody>
          <a:bodyPr/>
          <a:lstStyle/>
          <a:p>
            <a:pPr algn="just"/>
            <a:r>
              <a:rPr lang="ru-RU" dirty="0"/>
              <a:t>Электронный документооборот государственного органа, органа местного самоуправления осуществляется с использованием СЭД.</a:t>
            </a:r>
          </a:p>
          <a:p>
            <a:pPr algn="just"/>
            <a:r>
              <a:rPr lang="ru-RU" dirty="0"/>
              <a:t>Информационные системы государственного органа, органа местного самоуправления, обеспечивающие работу с отдельными комплексами документов, должны быть интегрированы с СЭД в целях реализации функции отбора документов временных (свыше 10 лет) и постоянного сроков хранения для передачи на хранение в архив государственного органа, органа местного самоуправления и выделения к уничтожению документов, сроки хранения которых истекли</a:t>
            </a:r>
            <a:r>
              <a:rPr lang="ru-RU" dirty="0" smtClean="0"/>
              <a:t>.</a:t>
            </a:r>
          </a:p>
          <a:p>
            <a:pPr algn="just"/>
            <a:r>
              <a:rPr lang="ru-RU" dirty="0"/>
              <a:t>Документу (входящему, исходящему, внутреннему) при включении его в СЭД присваивается регистрационный номер. Структура регистрационного номера документа определяется инструкцией по делопроизводству </a:t>
            </a:r>
            <a:r>
              <a:rPr lang="ru-RU" dirty="0" smtClean="0"/>
              <a:t>органа </a:t>
            </a:r>
            <a:r>
              <a:rPr lang="ru-RU" dirty="0"/>
              <a:t>местного самоуправления</a:t>
            </a:r>
            <a:r>
              <a:rPr lang="ru-RU" dirty="0" smtClean="0"/>
              <a:t>.</a:t>
            </a:r>
          </a:p>
          <a:p>
            <a:pPr algn="just"/>
            <a:r>
              <a:rPr lang="ru-RU" dirty="0"/>
              <a:t>Регистрация документов (входящих, исходящих, внутренних) ведется в пределах календарного года.</a:t>
            </a:r>
          </a:p>
          <a:p>
            <a:pPr algn="just"/>
            <a:endParaRPr lang="ru-RU" dirty="0"/>
          </a:p>
          <a:p>
            <a:pPr algn="just"/>
            <a:endParaRPr lang="ru-RU" dirty="0"/>
          </a:p>
        </p:txBody>
      </p:sp>
    </p:spTree>
    <p:extLst>
      <p:ext uri="{BB962C8B-B14F-4D97-AF65-F5344CB8AC3E}">
        <p14:creationId xmlns:p14="http://schemas.microsoft.com/office/powerpoint/2010/main" val="23728743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2227" y="368496"/>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168442" y="1660358"/>
            <a:ext cx="11321716" cy="5017168"/>
          </a:xfrm>
        </p:spPr>
        <p:txBody>
          <a:bodyPr>
            <a:normAutofit fontScale="77500" lnSpcReduction="20000"/>
          </a:bodyPr>
          <a:lstStyle/>
          <a:p>
            <a:pPr algn="just"/>
            <a:r>
              <a:rPr lang="ru-RU" dirty="0" smtClean="0"/>
              <a:t>В </a:t>
            </a:r>
            <a:r>
              <a:rPr lang="ru-RU" dirty="0"/>
              <a:t>документообороте государственного органа, органа местного самоуправления выделяются документопотоки: входящие (поступающие) документы; исходящие (отправляемые) документы; внутренние документы</a:t>
            </a:r>
            <a:r>
              <a:rPr lang="ru-RU" dirty="0" smtClean="0"/>
              <a:t>.</a:t>
            </a:r>
          </a:p>
          <a:p>
            <a:pPr algn="just"/>
            <a:r>
              <a:rPr lang="ru-RU" dirty="0"/>
              <a:t>Доставка и отправка документов в </a:t>
            </a:r>
            <a:r>
              <a:rPr lang="ru-RU" dirty="0" smtClean="0"/>
              <a:t>органе </a:t>
            </a:r>
            <a:r>
              <a:rPr lang="ru-RU" dirty="0"/>
              <a:t>местного самоуправления осуществляются видами связи: почтовой, фельдъегерской, курьерской, иными видами специальной связи, факсимильной, телеграфной, телефонной, посредством электронной почты, СЭД, системы межведомственного электронного документооборота (далее - МЭДО), через сайт государственного органа, органа местного </a:t>
            </a:r>
            <a:r>
              <a:rPr lang="ru-RU" dirty="0" smtClean="0"/>
              <a:t>самоуправления</a:t>
            </a:r>
          </a:p>
          <a:p>
            <a:pPr algn="just"/>
            <a:r>
              <a:rPr lang="ru-RU" dirty="0"/>
              <a:t>Прием и первичная обработка входящих документов осуществляется Службой делопроизводства государственного органа, органа местного самоуправления. Прием и первичная обработка запросов граждан, организаций о предоставлении государственных (муниципальных) услуг может осуществляться иным структурным подразделением государственного органа, органа местного самоуправления.</a:t>
            </a:r>
          </a:p>
          <a:p>
            <a:pPr marL="0" indent="0" algn="just">
              <a:buNone/>
            </a:pPr>
            <a:r>
              <a:rPr lang="ru-RU" dirty="0" smtClean="0"/>
              <a:t>Все поступившие </a:t>
            </a:r>
            <a:r>
              <a:rPr lang="ru-RU" dirty="0"/>
              <a:t>в государственный орган, орган местного самоуправления документы на бумажном носителе подлежат первичной обработке, включающей:</a:t>
            </a:r>
          </a:p>
          <a:p>
            <a:pPr algn="just"/>
            <a:r>
              <a:rPr lang="ru-RU" dirty="0"/>
              <a:t>проверку правильности доставки документов;</a:t>
            </a:r>
          </a:p>
          <a:p>
            <a:pPr algn="just"/>
            <a:r>
              <a:rPr lang="ru-RU" dirty="0"/>
              <a:t>проверку целостности упаковки (конвертов, пакетов);</a:t>
            </a:r>
          </a:p>
          <a:p>
            <a:pPr algn="just"/>
            <a:r>
              <a:rPr lang="ru-RU" dirty="0"/>
              <a:t>вскрытие упаковки (за исключением конвертов, пакетов с пометкой "Лично" и грифами ограничения доступа к документу, не относящихся к обращениям граждан, организаций);</a:t>
            </a:r>
          </a:p>
          <a:p>
            <a:pPr algn="just"/>
            <a:r>
              <a:rPr lang="ru-RU" dirty="0"/>
              <a:t>проверку целостности входящих документов, включая приложения</a:t>
            </a:r>
            <a:r>
              <a:rPr lang="ru-RU" dirty="0" smtClean="0"/>
              <a:t>;</a:t>
            </a:r>
            <a:endParaRPr lang="ru-RU" dirty="0"/>
          </a:p>
        </p:txBody>
      </p:sp>
    </p:spTree>
    <p:extLst>
      <p:ext uri="{BB962C8B-B14F-4D97-AF65-F5344CB8AC3E}">
        <p14:creationId xmlns:p14="http://schemas.microsoft.com/office/powerpoint/2010/main" val="41389197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8005" y="416624"/>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300790" y="1817154"/>
            <a:ext cx="11225464" cy="4932562"/>
          </a:xfrm>
        </p:spPr>
        <p:txBody>
          <a:bodyPr>
            <a:normAutofit fontScale="85000" lnSpcReduction="20000"/>
          </a:bodyPr>
          <a:lstStyle/>
          <a:p>
            <a:pPr algn="just"/>
            <a:r>
              <a:rPr lang="ru-RU" dirty="0" smtClean="0"/>
              <a:t>На </a:t>
            </a:r>
            <a:r>
              <a:rPr lang="ru-RU" dirty="0"/>
              <a:t>всех поступивших документах, за исключением документов, поступивших в форме электронных документов, проставляется отметка о поступлении документа в государственный орган, орган </a:t>
            </a:r>
            <a:r>
              <a:rPr lang="ru-RU" dirty="0" smtClean="0"/>
              <a:t>местного </a:t>
            </a:r>
            <a:r>
              <a:rPr lang="ru-RU" dirty="0"/>
              <a:t>самоуправления</a:t>
            </a:r>
            <a:r>
              <a:rPr lang="ru-RU" dirty="0" smtClean="0"/>
              <a:t>.</a:t>
            </a:r>
          </a:p>
          <a:p>
            <a:r>
              <a:rPr lang="ru-RU" dirty="0" smtClean="0"/>
              <a:t>Инструкцией </a:t>
            </a:r>
            <a:r>
              <a:rPr lang="ru-RU" dirty="0"/>
              <a:t>по делопроизводству может быть предусмотрена распечатка электронных документов с последующей организацией работы с ними как с документами на бумажном носителе</a:t>
            </a:r>
            <a:r>
              <a:rPr lang="ru-RU" dirty="0" smtClean="0"/>
              <a:t>.</a:t>
            </a:r>
          </a:p>
          <a:p>
            <a:r>
              <a:rPr lang="ru-RU" b="1" dirty="0"/>
              <a:t>Регистрация </a:t>
            </a:r>
            <a:r>
              <a:rPr lang="ru-RU" dirty="0"/>
              <a:t>входящих документов осуществляется в день их поступления или на следующий рабочий день, если законодательством Российской Федерации не установлено иное.</a:t>
            </a:r>
          </a:p>
          <a:p>
            <a:r>
              <a:rPr lang="ru-RU" dirty="0"/>
              <a:t>Результаты </a:t>
            </a:r>
            <a:r>
              <a:rPr lang="ru-RU" b="1" dirty="0"/>
              <a:t>рассмотрения </a:t>
            </a:r>
            <a:r>
              <a:rPr lang="ru-RU" dirty="0"/>
              <a:t>документа руководителем государственного органа, органа местного самоуправления, его заместителями, руководителями подразделений оформляются в </a:t>
            </a:r>
            <a:r>
              <a:rPr lang="ru-RU" b="1" dirty="0"/>
              <a:t>виде резолюций (поручений).</a:t>
            </a:r>
          </a:p>
          <a:p>
            <a:r>
              <a:rPr lang="ru-RU" dirty="0"/>
              <a:t>Сведения о резолюции (исполнитель, содержание поручения, срок исполнения) вносятся в </a:t>
            </a:r>
            <a:r>
              <a:rPr lang="ru-RU" dirty="0" smtClean="0"/>
              <a:t>СЭД</a:t>
            </a:r>
            <a:r>
              <a:rPr lang="ru-RU" dirty="0"/>
              <a:t>, после чего исполнители получают доступ к электронному документу (электронной копии документа).</a:t>
            </a:r>
          </a:p>
          <a:p>
            <a:r>
              <a:rPr lang="ru-RU" dirty="0" smtClean="0"/>
              <a:t>Документы, </a:t>
            </a:r>
            <a:r>
              <a:rPr lang="ru-RU" dirty="0"/>
              <a:t>поступающие на бумажном носителе, после их регистрации, включения в СЭД в виде электронных копий и рассмотрения руководством передаются в соответствующие структурные подразделения на исполнение (в случае назначения нескольких исполнителей - по месту нахождения ответственного исполнителя) или остаются в Службе делопроизводства и после исполнения включаются в дела в соответствии с номенклатурой дел государственного органа, органа местного самоуправления.</a:t>
            </a:r>
          </a:p>
          <a:p>
            <a:endParaRPr lang="ru-RU" dirty="0"/>
          </a:p>
        </p:txBody>
      </p:sp>
    </p:spTree>
    <p:extLst>
      <p:ext uri="{BB962C8B-B14F-4D97-AF65-F5344CB8AC3E}">
        <p14:creationId xmlns:p14="http://schemas.microsoft.com/office/powerpoint/2010/main" val="37763633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33490" y="200055"/>
            <a:ext cx="9404723" cy="1400530"/>
          </a:xfrm>
        </p:spPr>
        <p:txBody>
          <a:bodyPr/>
          <a:lstStyle/>
          <a:p>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264696" y="1864896"/>
            <a:ext cx="11285620" cy="4383504"/>
          </a:xfrm>
        </p:spPr>
        <p:txBody>
          <a:bodyPr>
            <a:normAutofit lnSpcReduction="10000"/>
          </a:bodyPr>
          <a:lstStyle/>
          <a:p>
            <a:pPr algn="just"/>
            <a:r>
              <a:rPr lang="ru-RU" dirty="0" smtClean="0"/>
              <a:t>Включение </a:t>
            </a:r>
            <a:r>
              <a:rPr lang="ru-RU" dirty="0"/>
              <a:t>исходящих документов, созданных на бумажном носителе, и их регистрация в СЭД осуществляются в день их подписания или на следующий рабочий день</a:t>
            </a:r>
            <a:r>
              <a:rPr lang="ru-RU" dirty="0" smtClean="0"/>
              <a:t>.</a:t>
            </a:r>
          </a:p>
          <a:p>
            <a:pPr algn="just"/>
            <a:r>
              <a:rPr lang="ru-RU" dirty="0"/>
              <a:t>Правильно оформленные и согласованные с заинтересованными лицами, проекты правовых актов передаются на подпись руководителю государственного органа, органа местного самоуправления или иному уполномоченному им лицу.</a:t>
            </a:r>
          </a:p>
          <a:p>
            <a:pPr algn="just"/>
            <a:r>
              <a:rPr lang="ru-RU" dirty="0" smtClean="0"/>
              <a:t>Подписанные </a:t>
            </a:r>
            <a:r>
              <a:rPr lang="ru-RU" dirty="0"/>
              <a:t>правовые акты (постановления, решения, приказы, распоряжения) регистрируются в день подписания или на следующий рабочий день</a:t>
            </a:r>
            <a:r>
              <a:rPr lang="ru-RU" dirty="0" smtClean="0"/>
              <a:t>.</a:t>
            </a:r>
          </a:p>
          <a:p>
            <a:pPr algn="just"/>
            <a:r>
              <a:rPr lang="ru-RU" dirty="0"/>
              <a:t>Подлинники правовых актов формируются в дела на основании номенклатуры дел государственного органа, органа местного самоуправления в соответствии с </a:t>
            </a:r>
            <a:r>
              <a:rPr lang="ru-RU" dirty="0">
                <a:hlinkClick r:id="rId2" action="ppaction://hlinkfile"/>
              </a:rPr>
              <a:t>пунктами 6.23</a:t>
            </a:r>
            <a:r>
              <a:rPr lang="ru-RU" dirty="0"/>
              <a:t> - </a:t>
            </a:r>
            <a:r>
              <a:rPr lang="ru-RU" dirty="0">
                <a:hlinkClick r:id="rId3" action="ppaction://hlinkfile"/>
              </a:rPr>
              <a:t>6.24</a:t>
            </a:r>
            <a:r>
              <a:rPr lang="ru-RU" dirty="0"/>
              <a:t> Правил делопроизводства.</a:t>
            </a:r>
          </a:p>
          <a:p>
            <a:pPr algn="just"/>
            <a:r>
              <a:rPr lang="ru-RU" dirty="0"/>
              <a:t>Исполнители и лица, назначенные в качестве исполнителей, должны быть проинформированы о подписанных приказах, распоряжениях.</a:t>
            </a:r>
          </a:p>
          <a:p>
            <a:pPr algn="just"/>
            <a:endParaRPr lang="ru-RU" dirty="0"/>
          </a:p>
          <a:p>
            <a:pPr algn="just"/>
            <a:endParaRPr lang="ru-RU" dirty="0"/>
          </a:p>
          <a:p>
            <a:endParaRPr lang="ru-RU" dirty="0"/>
          </a:p>
        </p:txBody>
      </p:sp>
    </p:spTree>
    <p:extLst>
      <p:ext uri="{BB962C8B-B14F-4D97-AF65-F5344CB8AC3E}">
        <p14:creationId xmlns:p14="http://schemas.microsoft.com/office/powerpoint/2010/main" val="5175764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192505" y="2052918"/>
            <a:ext cx="11032957" cy="4195481"/>
          </a:xfrm>
        </p:spPr>
        <p:txBody>
          <a:bodyPr>
            <a:normAutofit lnSpcReduction="10000"/>
          </a:bodyPr>
          <a:lstStyle/>
          <a:p>
            <a:pPr algn="just"/>
            <a:r>
              <a:rPr lang="ru-RU" dirty="0"/>
              <a:t>Протоколы заседаний, совещаний коллегиальных, совещательных, методических, представительных и иных постоянных или временных органов регистрируются в Службе делопроизводства или секретарями (иными работниками, в должностные обязанности которых входит ведение делопроизводства соответствующего органа), по каждому виду протоколов отдельно.</a:t>
            </a:r>
          </a:p>
          <a:p>
            <a:pPr algn="just"/>
            <a:r>
              <a:rPr lang="ru-RU" dirty="0" smtClean="0"/>
              <a:t>Подлинники </a:t>
            </a:r>
            <a:r>
              <a:rPr lang="ru-RU" dirty="0"/>
              <a:t>протоколов по месту их регистрации формируются в дела в соответствии с номенклатурой дел государственного органа, органа местного самоуправления.</a:t>
            </a:r>
          </a:p>
          <a:p>
            <a:pPr algn="just"/>
            <a:r>
              <a:rPr lang="ru-RU" dirty="0"/>
              <a:t>Копии протоколов (выписки из протоколов) в электронной форме доводятся до сведения всех членов соответствующего органа или размещаются на электронном информационном ресурсе государственного органа, органа местного самоуправления.</a:t>
            </a:r>
          </a:p>
          <a:p>
            <a:endParaRPr lang="ru-RU" dirty="0"/>
          </a:p>
        </p:txBody>
      </p:sp>
    </p:spTree>
    <p:extLst>
      <p:ext uri="{BB962C8B-B14F-4D97-AF65-F5344CB8AC3E}">
        <p14:creationId xmlns:p14="http://schemas.microsoft.com/office/powerpoint/2010/main" val="14641343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290" y="476782"/>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517358" y="2052918"/>
            <a:ext cx="10696074" cy="4624608"/>
          </a:xfrm>
        </p:spPr>
        <p:txBody>
          <a:bodyPr>
            <a:normAutofit/>
          </a:bodyPr>
          <a:lstStyle/>
          <a:p>
            <a:pPr marL="0" indent="0">
              <a:buNone/>
            </a:pPr>
            <a:r>
              <a:rPr lang="ru-RU" dirty="0" smtClean="0"/>
              <a:t>Контроль исполнения </a:t>
            </a:r>
            <a:r>
              <a:rPr lang="ru-RU" dirty="0"/>
              <a:t>документов (поручений) ведется:</a:t>
            </a:r>
          </a:p>
          <a:p>
            <a:pPr algn="just"/>
            <a:r>
              <a:rPr lang="ru-RU" dirty="0"/>
              <a:t>исполнения документов (поручений) по существу - руководителем, иными должностными лицами государственного органа, органа местного самоуправления;</a:t>
            </a:r>
          </a:p>
          <a:p>
            <a:pPr algn="just"/>
            <a:r>
              <a:rPr lang="ru-RU" dirty="0"/>
              <a:t>сроков исполнения документов (поручений) - Службой делопроизводства государственного органа, органа местного самоуправления или иным структурным подразделением, на которое возложена эта функция.</a:t>
            </a:r>
          </a:p>
          <a:p>
            <a:pPr algn="just"/>
            <a:r>
              <a:rPr lang="ru-RU" dirty="0"/>
              <a:t>Контролю подлежат все зарегистрированные документы, требующие исполнения.</a:t>
            </a:r>
          </a:p>
          <a:p>
            <a:pPr marL="0" indent="0" algn="just">
              <a:buNone/>
            </a:pPr>
            <a:r>
              <a:rPr lang="ru-RU" dirty="0" smtClean="0"/>
              <a:t> </a:t>
            </a:r>
            <a:r>
              <a:rPr lang="ru-RU" dirty="0"/>
              <a:t>Распорядительные документы, протоколы заседаний (совещаний), если зафиксированные в них решения не оформляются в виде постановлений или решений, содержащие поручения с конкретными сроками исполнения, ставятся на контроль по каждому поручению отдельно.</a:t>
            </a:r>
          </a:p>
          <a:p>
            <a:endParaRPr lang="ru-RU" dirty="0"/>
          </a:p>
        </p:txBody>
      </p:sp>
    </p:spTree>
    <p:extLst>
      <p:ext uri="{BB962C8B-B14F-4D97-AF65-F5344CB8AC3E}">
        <p14:creationId xmlns:p14="http://schemas.microsoft.com/office/powerpoint/2010/main" val="35844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156755" y="1595717"/>
            <a:ext cx="11861074" cy="5262283"/>
          </a:xfrm>
        </p:spPr>
        <p:txBody>
          <a:bodyPr>
            <a:normAutofit/>
          </a:bodyPr>
          <a:lstStyle/>
          <a:p>
            <a:pPr marL="0" indent="0" algn="just">
              <a:buNone/>
            </a:pPr>
            <a:r>
              <a:rPr lang="ru-RU" dirty="0" smtClean="0"/>
              <a:t> </a:t>
            </a:r>
            <a:r>
              <a:rPr lang="ru-RU" dirty="0"/>
              <a:t>Документы Архивного фонда Российской Федерации, находящиеся в муниципальной собственности, хранятся:</a:t>
            </a:r>
          </a:p>
          <a:p>
            <a:r>
              <a:rPr lang="ru-RU" dirty="0"/>
              <a:t>1) постоянно - в муниципальных архивах, музеях и библиотеках;</a:t>
            </a:r>
          </a:p>
          <a:p>
            <a:pPr algn="just"/>
            <a:r>
              <a:rPr lang="ru-RU" dirty="0"/>
              <a:t>2) временно - в органах местного самоуправления, муниципальных организациях и создаваемых ими архивах в течение установленных сроков.</a:t>
            </a:r>
          </a:p>
          <a:p>
            <a:pPr marL="0" indent="0" algn="just">
              <a:buNone/>
            </a:pPr>
            <a:r>
              <a:rPr lang="ru-RU" dirty="0"/>
              <a:t>Государственные органы, органы местного самоуправления, организации и граждане, в процессе деятельности которых образуются документы Архивного фонда Российской Федерации и другие архивные документы, подлежащие приему на хранение в государственные и муниципальные архивы, выступают источниками комплектования государственных и муниципальных архивов архивными документами.</a:t>
            </a:r>
          </a:p>
          <a:p>
            <a:pPr marL="0" indent="0" algn="just">
              <a:buNone/>
            </a:pPr>
            <a:r>
              <a:rPr lang="ru-RU" dirty="0" smtClean="0"/>
              <a:t>Государственные </a:t>
            </a:r>
            <a:r>
              <a:rPr lang="ru-RU" dirty="0"/>
              <a:t>и муниципальные архивы составляют списки источников комплектования, передающих документы Архивного фонда Российской Федерации и другие архивные документы в эти архивы. Включение в указанные списки негосударственных организаций, а также граждан осуществляется на основании договора.</a:t>
            </a:r>
          </a:p>
          <a:p>
            <a:endParaRPr lang="ru-RU" dirty="0"/>
          </a:p>
        </p:txBody>
      </p:sp>
    </p:spTree>
    <p:extLst>
      <p:ext uri="{BB962C8B-B14F-4D97-AF65-F5344CB8AC3E}">
        <p14:creationId xmlns:p14="http://schemas.microsoft.com/office/powerpoint/2010/main" val="41222633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9880" y="296307"/>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646112" y="2052918"/>
            <a:ext cx="11060614" cy="4195481"/>
          </a:xfrm>
        </p:spPr>
        <p:txBody>
          <a:bodyPr/>
          <a:lstStyle/>
          <a:p>
            <a:pPr algn="just"/>
            <a:r>
              <a:rPr lang="ru-RU" dirty="0"/>
              <a:t>Сроки исполнения протокольных поручений, как правило, устанавливаются в протоколе и исчисляются с даты, следующей за датой проведения заседания (совещания).</a:t>
            </a:r>
          </a:p>
          <a:p>
            <a:pPr algn="just"/>
            <a:r>
              <a:rPr lang="ru-RU" dirty="0"/>
              <a:t>Е</a:t>
            </a:r>
            <a:r>
              <a:rPr lang="ru-RU" dirty="0" smtClean="0"/>
              <a:t>сли последний </a:t>
            </a:r>
            <a:r>
              <a:rPr lang="ru-RU" dirty="0"/>
              <a:t>день срока исполнения документа (поручения) приходится на нерабочий день, то документ подлежит исполнению в ближайший следующий за ним рабочий </a:t>
            </a:r>
            <a:r>
              <a:rPr lang="ru-RU" dirty="0" smtClean="0"/>
              <a:t>день.</a:t>
            </a:r>
          </a:p>
          <a:p>
            <a:pPr algn="just"/>
            <a:r>
              <a:rPr lang="ru-RU" dirty="0"/>
              <a:t>Сроки исполнения документов (поручений) устанавливаются руководителем, исходя из срока, установленного организацией, направившей документ, или сроков, установленных законодательством Российской Федерации</a:t>
            </a:r>
            <a:r>
              <a:rPr lang="ru-RU" dirty="0" smtClean="0"/>
              <a:t>.</a:t>
            </a:r>
          </a:p>
          <a:p>
            <a:pPr algn="just"/>
            <a:r>
              <a:rPr lang="ru-RU" dirty="0" smtClean="0"/>
              <a:t>В </a:t>
            </a:r>
            <a:r>
              <a:rPr lang="ru-RU" dirty="0"/>
              <a:t>случае если документ (поручение) не исполнен в установленный срок, он признается неисполненным и остается на контроле. Обязанность по его исполнению сохраняется за исполнителем.</a:t>
            </a:r>
          </a:p>
          <a:p>
            <a:endParaRPr lang="ru-RU" dirty="0"/>
          </a:p>
        </p:txBody>
      </p:sp>
    </p:spTree>
    <p:extLst>
      <p:ext uri="{BB962C8B-B14F-4D97-AF65-F5344CB8AC3E}">
        <p14:creationId xmlns:p14="http://schemas.microsoft.com/office/powerpoint/2010/main" val="8099490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8142" y="356465"/>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288758" y="1756996"/>
            <a:ext cx="11598442" cy="4968658"/>
          </a:xfrm>
        </p:spPr>
        <p:txBody>
          <a:bodyPr>
            <a:normAutofit fontScale="92500"/>
          </a:bodyPr>
          <a:lstStyle/>
          <a:p>
            <a:pPr algn="just"/>
            <a:r>
              <a:rPr lang="ru-RU" dirty="0"/>
              <a:t>Государственные органы, органы местного самоуправления </a:t>
            </a:r>
            <a:r>
              <a:rPr lang="ru-RU" b="1" dirty="0"/>
              <a:t>ежемесячно </a:t>
            </a:r>
            <a:r>
              <a:rPr lang="ru-RU" dirty="0"/>
              <a:t>представляют в Администрацию Президента Российской Федерации в электронной форме информацию о результатах рассмотрения обращений граждан, организаций, а также о мерах, принятых по таким </a:t>
            </a:r>
            <a:r>
              <a:rPr lang="ru-RU" dirty="0" smtClean="0"/>
              <a:t>обращениям.</a:t>
            </a:r>
          </a:p>
          <a:p>
            <a:pPr algn="just"/>
            <a:r>
              <a:rPr lang="ru-RU" dirty="0" smtClean="0"/>
              <a:t>Документы</a:t>
            </a:r>
            <a:r>
              <a:rPr lang="ru-RU" dirty="0"/>
              <a:t>, созданные и полученные в процессе деятельности </a:t>
            </a:r>
            <a:r>
              <a:rPr lang="ru-RU" dirty="0" smtClean="0"/>
              <a:t>органа </a:t>
            </a:r>
            <a:r>
              <a:rPr lang="ru-RU" dirty="0"/>
              <a:t>местного самоуправления, образуют документальный фонд </a:t>
            </a:r>
            <a:r>
              <a:rPr lang="ru-RU" dirty="0" smtClean="0"/>
              <a:t>органа </a:t>
            </a:r>
            <a:r>
              <a:rPr lang="ru-RU" dirty="0"/>
              <a:t>местного самоуправления.</a:t>
            </a:r>
          </a:p>
          <a:p>
            <a:pPr algn="just"/>
            <a:r>
              <a:rPr lang="ru-RU" dirty="0"/>
              <a:t>Для обеспечения порядка формирования и учета дел в делопроизводстве </a:t>
            </a:r>
            <a:r>
              <a:rPr lang="ru-RU" dirty="0" smtClean="0"/>
              <a:t>орган </a:t>
            </a:r>
            <a:r>
              <a:rPr lang="ru-RU" dirty="0"/>
              <a:t>местного самоуправления разрабатывает и утверждает </a:t>
            </a:r>
            <a:r>
              <a:rPr lang="ru-RU" b="1" dirty="0"/>
              <a:t>номенклатуру дел</a:t>
            </a:r>
            <a:r>
              <a:rPr lang="ru-RU" dirty="0"/>
              <a:t>.</a:t>
            </a:r>
          </a:p>
          <a:p>
            <a:pPr algn="just"/>
            <a:r>
              <a:rPr lang="ru-RU" dirty="0"/>
              <a:t>Номенклатура дел </a:t>
            </a:r>
            <a:r>
              <a:rPr lang="ru-RU" dirty="0" smtClean="0"/>
              <a:t>органа </a:t>
            </a:r>
            <a:r>
              <a:rPr lang="ru-RU" dirty="0"/>
              <a:t>местного самоуправления закрепляет классификацию (группировку) документов в дела (электронные дела), систематизацию и индексацию дел, сроки их хранения, является основным учетным документом.</a:t>
            </a:r>
          </a:p>
          <a:p>
            <a:pPr algn="just"/>
            <a:r>
              <a:rPr lang="ru-RU" dirty="0" smtClean="0"/>
              <a:t>Номенклатура </a:t>
            </a:r>
            <a:r>
              <a:rPr lang="ru-RU" dirty="0"/>
              <a:t>дел является основой для составления описей дел структурных подразделений постоянного, временных (свыше 10 лет) сроков хранения, в том числе по личному составу, актов о выделении к уничтожению документов, не подлежащих хранению, а также для учета дел временных (до 10 лет включительно) сроков хранения.</a:t>
            </a:r>
          </a:p>
          <a:p>
            <a:pPr algn="just"/>
            <a:endParaRPr lang="ru-RU" dirty="0"/>
          </a:p>
        </p:txBody>
      </p:sp>
    </p:spTree>
    <p:extLst>
      <p:ext uri="{BB962C8B-B14F-4D97-AF65-F5344CB8AC3E}">
        <p14:creationId xmlns:p14="http://schemas.microsoft.com/office/powerpoint/2010/main" val="41424301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1" y="272245"/>
            <a:ext cx="9404723" cy="1400530"/>
          </a:xfrm>
        </p:spPr>
        <p:txBody>
          <a:bodyPr/>
          <a:lstStyle/>
          <a:p>
            <a:pPr algn="ctr"/>
            <a:r>
              <a:rPr lang="ru-RU" dirty="0">
                <a:solidFill>
                  <a:srgbClr val="00B0F0"/>
                </a:solidFill>
              </a:rPr>
              <a:t>Делопроизводство в органах местного самоуправления</a:t>
            </a:r>
            <a:endParaRPr lang="ru-RU" dirty="0"/>
          </a:p>
        </p:txBody>
      </p:sp>
      <p:sp>
        <p:nvSpPr>
          <p:cNvPr id="3" name="Объект 2"/>
          <p:cNvSpPr>
            <a:spLocks noGrp="1"/>
          </p:cNvSpPr>
          <p:nvPr>
            <p:ph idx="1"/>
          </p:nvPr>
        </p:nvSpPr>
        <p:spPr>
          <a:xfrm>
            <a:off x="204536" y="1973180"/>
            <a:ext cx="11526253" cy="4720388"/>
          </a:xfrm>
        </p:spPr>
        <p:txBody>
          <a:bodyPr>
            <a:normAutofit/>
          </a:bodyPr>
          <a:lstStyle/>
          <a:p>
            <a:pPr marL="0" indent="0" algn="just">
              <a:buNone/>
            </a:pPr>
            <a:r>
              <a:rPr lang="ru-RU" dirty="0"/>
              <a:t>Номенклатура дел </a:t>
            </a:r>
            <a:r>
              <a:rPr lang="ru-RU" dirty="0" smtClean="0"/>
              <a:t>органа </a:t>
            </a:r>
            <a:r>
              <a:rPr lang="ru-RU" dirty="0"/>
              <a:t>местного самоуправления подписывается руководителем Службы делопроизводства, визируется руководителем архива (лицом, ответственным за архив), утверждается руководителем </a:t>
            </a:r>
            <a:r>
              <a:rPr lang="ru-RU" dirty="0" smtClean="0"/>
              <a:t>органа </a:t>
            </a:r>
            <a:r>
              <a:rPr lang="ru-RU" dirty="0"/>
              <a:t>местного самоуправления после согласования проекта номенклатуры дел с центральной экспертной комиссией (экспертной комиссией) </a:t>
            </a:r>
            <a:r>
              <a:rPr lang="ru-RU" dirty="0" smtClean="0"/>
              <a:t>органа </a:t>
            </a:r>
            <a:r>
              <a:rPr lang="ru-RU" dirty="0"/>
              <a:t>местного самоуправления и один раз в 5 лет с экспертно-проверочной комиссией (далее </a:t>
            </a:r>
            <a:r>
              <a:rPr lang="ru-RU" dirty="0" smtClean="0"/>
              <a:t>– ЭПК) </a:t>
            </a:r>
            <a:r>
              <a:rPr lang="ru-RU" dirty="0"/>
              <a:t>государственным (муниципальным) архивом в соответствии с предоставленными ему </a:t>
            </a:r>
            <a:r>
              <a:rPr lang="ru-RU" dirty="0" smtClean="0"/>
              <a:t>полномочиями.</a:t>
            </a:r>
          </a:p>
          <a:p>
            <a:pPr marL="0" indent="0" algn="just">
              <a:buNone/>
            </a:pPr>
            <a:r>
              <a:rPr lang="ru-RU" dirty="0"/>
              <a:t>В случае изменения функций и структуры государственного органа, органа местного самоуправления номенклатура дел подлежит </a:t>
            </a:r>
            <a:r>
              <a:rPr lang="ru-RU" dirty="0" err="1"/>
              <a:t>пересоставлению</a:t>
            </a:r>
            <a:r>
              <a:rPr lang="ru-RU" dirty="0"/>
              <a:t>, согласованию с </a:t>
            </a:r>
            <a:r>
              <a:rPr lang="ru-RU" dirty="0" smtClean="0"/>
              <a:t>государственным </a:t>
            </a:r>
            <a:r>
              <a:rPr lang="ru-RU" dirty="0"/>
              <a:t>(муниципальным) архивом в соответствии с предоставленными ему полномочиями и утверждению.</a:t>
            </a:r>
          </a:p>
          <a:p>
            <a:pPr marL="0" indent="0" algn="just">
              <a:buNone/>
            </a:pPr>
            <a:endParaRPr lang="ru-RU" dirty="0"/>
          </a:p>
        </p:txBody>
      </p:sp>
    </p:spTree>
    <p:extLst>
      <p:ext uri="{BB962C8B-B14F-4D97-AF65-F5344CB8AC3E}">
        <p14:creationId xmlns:p14="http://schemas.microsoft.com/office/powerpoint/2010/main" val="32880795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258" y="100021"/>
            <a:ext cx="11273245" cy="1400530"/>
          </a:xfrm>
        </p:spPr>
        <p:txBody>
          <a:bodyPr/>
          <a:lstStyle/>
          <a:p>
            <a:pPr algn="ctr"/>
            <a:r>
              <a:rPr lang="ru-RU" sz="2800" b="1" dirty="0" smtClean="0">
                <a:hlinkClick r:id="rId2"/>
              </a:rPr>
              <a:t>ГОСТ </a:t>
            </a:r>
            <a:r>
              <a:rPr lang="ru-RU" sz="2800" b="1" dirty="0">
                <a:hlinkClick r:id="rId2"/>
              </a:rPr>
              <a:t>Р 7.0.97-2016. Национальный стандарт Российской Федерации. Система стандартов по информации, библиотечному и издательскому делу. Организационно-распорядительная документация. Требования к оформлению документов</a:t>
            </a:r>
            <a:r>
              <a:rPr lang="ru-RU" sz="2800" b="1" dirty="0" smtClean="0">
                <a:hlinkClick r:id="rId2"/>
              </a:rPr>
              <a:t>"</a:t>
            </a:r>
            <a:endParaRPr lang="ru-RU" sz="2800" dirty="0"/>
          </a:p>
        </p:txBody>
      </p:sp>
      <p:sp>
        <p:nvSpPr>
          <p:cNvPr id="3" name="Объект 2"/>
          <p:cNvSpPr>
            <a:spLocks noGrp="1"/>
          </p:cNvSpPr>
          <p:nvPr>
            <p:ph idx="1"/>
          </p:nvPr>
        </p:nvSpPr>
        <p:spPr>
          <a:xfrm>
            <a:off x="261258" y="2418678"/>
            <a:ext cx="11599816" cy="4439322"/>
          </a:xfrm>
        </p:spPr>
        <p:txBody>
          <a:bodyPr>
            <a:normAutofit fontScale="92500" lnSpcReduction="10000"/>
          </a:bodyPr>
          <a:lstStyle/>
          <a:p>
            <a:r>
              <a:rPr lang="ru-RU" dirty="0"/>
              <a:t>Документы могут создаваться на бумажном носителе и в электронной форме с соблюдением установленных правил оформления документов.</a:t>
            </a:r>
          </a:p>
          <a:p>
            <a:r>
              <a:rPr lang="ru-RU" dirty="0" smtClean="0"/>
              <a:t>При </a:t>
            </a:r>
            <a:r>
              <a:rPr lang="ru-RU" dirty="0"/>
              <a:t>создании документа на двух и более страницах вторую и последующие страницы нумеруют.</a:t>
            </a:r>
          </a:p>
          <a:p>
            <a:r>
              <a:rPr lang="ru-RU" dirty="0"/>
              <a:t>Номера страниц проставляются посередине верхнего поля документа на расстоянии не менее 10 мм от верхнего края листа.</a:t>
            </a:r>
          </a:p>
          <a:p>
            <a:r>
              <a:rPr lang="ru-RU" dirty="0"/>
              <a:t>Допускается создание документов на лицевой и оборотной сторонах листа. При двустороннем создании документов ширина левого поля на лицевой стороне листа и правого поля на оборотной стороне листа должны быть равны.</a:t>
            </a:r>
          </a:p>
          <a:p>
            <a:r>
              <a:rPr lang="ru-RU" dirty="0" smtClean="0"/>
              <a:t>Для </a:t>
            </a:r>
            <a:r>
              <a:rPr lang="ru-RU" dirty="0"/>
              <a:t>создания документов необходимо использовать свободно распространяемые бесплатные шрифты</a:t>
            </a:r>
            <a:r>
              <a:rPr lang="ru-RU" dirty="0" smtClean="0"/>
              <a:t>. Для </a:t>
            </a:r>
            <a:r>
              <a:rPr lang="ru-RU" dirty="0"/>
              <a:t>оформления документов рекомендуется использовать размеры шрифтов N 12, 13, 14.</a:t>
            </a:r>
          </a:p>
          <a:p>
            <a:r>
              <a:rPr lang="ru-RU" dirty="0"/>
              <a:t>При составлении таблиц допускается использовать шрифты меньших размеров.</a:t>
            </a:r>
          </a:p>
          <a:p>
            <a:endParaRPr lang="ru-RU" dirty="0"/>
          </a:p>
        </p:txBody>
      </p:sp>
    </p:spTree>
    <p:extLst>
      <p:ext uri="{BB962C8B-B14F-4D97-AF65-F5344CB8AC3E}">
        <p14:creationId xmlns:p14="http://schemas.microsoft.com/office/powerpoint/2010/main" val="12411767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b="1" dirty="0">
                <a:solidFill>
                  <a:srgbClr val="FFFF00"/>
                </a:solidFill>
              </a:rPr>
              <a:t>ГОСТ Р </a:t>
            </a:r>
            <a:r>
              <a:rPr lang="ru-RU" sz="4400" b="1" dirty="0" smtClean="0">
                <a:solidFill>
                  <a:srgbClr val="FFFF00"/>
                </a:solidFill>
              </a:rPr>
              <a:t>7.0.97-2016.</a:t>
            </a:r>
            <a:endParaRPr lang="ru-RU" dirty="0">
              <a:solidFill>
                <a:srgbClr val="FFFF00"/>
              </a:solidFill>
            </a:endParaRPr>
          </a:p>
        </p:txBody>
      </p:sp>
      <p:sp>
        <p:nvSpPr>
          <p:cNvPr id="3" name="Объект 2"/>
          <p:cNvSpPr>
            <a:spLocks noGrp="1"/>
          </p:cNvSpPr>
          <p:nvPr>
            <p:ph idx="1"/>
          </p:nvPr>
        </p:nvSpPr>
        <p:spPr>
          <a:xfrm>
            <a:off x="378823" y="2052918"/>
            <a:ext cx="11247119" cy="4478511"/>
          </a:xfrm>
        </p:spPr>
        <p:txBody>
          <a:bodyPr>
            <a:normAutofit/>
          </a:bodyPr>
          <a:lstStyle/>
          <a:p>
            <a:r>
              <a:rPr lang="ru-RU" dirty="0"/>
              <a:t>Абзацный отступ текста документа - 1,25 см.</a:t>
            </a:r>
          </a:p>
          <a:p>
            <a:r>
              <a:rPr lang="ru-RU" dirty="0"/>
              <a:t>Заголовки разделов и подразделов печатаются с абзацным отступом или центрируются по ширине текста.</a:t>
            </a:r>
          </a:p>
          <a:p>
            <a:r>
              <a:rPr lang="ru-RU" dirty="0"/>
              <a:t>Многострочные реквизиты печатаются через один межстрочный интервал, составные части реквизитов отделяются дополнительным интервалом.</a:t>
            </a:r>
          </a:p>
          <a:p>
            <a:r>
              <a:rPr lang="ru-RU" dirty="0"/>
              <a:t>Текст документа печатается через 1 - 1,5 межстрочных интервала.</a:t>
            </a:r>
          </a:p>
          <a:p>
            <a:r>
              <a:rPr lang="ru-RU" dirty="0"/>
              <a:t>Если документ готовится для издания с уменьшением масштаба, текст печатается через два интервала.</a:t>
            </a:r>
          </a:p>
          <a:p>
            <a:r>
              <a:rPr lang="ru-RU" dirty="0"/>
              <a:t>Интервал между буквами в словах - обычный.</a:t>
            </a:r>
          </a:p>
          <a:p>
            <a:r>
              <a:rPr lang="ru-RU" dirty="0"/>
              <a:t>Интервал между словами - один пробел.</a:t>
            </a:r>
          </a:p>
        </p:txBody>
      </p:sp>
    </p:spTree>
    <p:extLst>
      <p:ext uri="{BB962C8B-B14F-4D97-AF65-F5344CB8AC3E}">
        <p14:creationId xmlns:p14="http://schemas.microsoft.com/office/powerpoint/2010/main" val="36473149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540059"/>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0" y="1162594"/>
            <a:ext cx="11782698" cy="5695406"/>
          </a:xfrm>
        </p:spPr>
        <p:txBody>
          <a:bodyPr>
            <a:normAutofit/>
          </a:bodyPr>
          <a:lstStyle/>
          <a:p>
            <a:pPr marL="0" indent="0">
              <a:buNone/>
            </a:pPr>
            <a:r>
              <a:rPr lang="ru-RU" sz="2300" dirty="0"/>
              <a:t>При подготовке и оформлении документов используют </a:t>
            </a:r>
            <a:r>
              <a:rPr lang="ru-RU" sz="2300" dirty="0" smtClean="0"/>
              <a:t>реквизиты</a:t>
            </a:r>
            <a:r>
              <a:rPr lang="ru-RU" sz="2300" dirty="0"/>
              <a:t>:</a:t>
            </a:r>
          </a:p>
          <a:p>
            <a:pPr>
              <a:spcBef>
                <a:spcPts val="0"/>
              </a:spcBef>
            </a:pPr>
            <a:r>
              <a:rPr lang="ru-RU" sz="2300" dirty="0"/>
              <a:t>01 -</a:t>
            </a:r>
            <a:r>
              <a:rPr lang="ru-RU" sz="2300" b="1" dirty="0">
                <a:solidFill>
                  <a:srgbClr val="FFFF00"/>
                </a:solidFill>
              </a:rPr>
              <a:t> герб </a:t>
            </a:r>
            <a:r>
              <a:rPr lang="ru-RU" sz="2300" dirty="0"/>
              <a:t>(Государственный герб Российской Федерации, герб субъекта Российской Федерации, герб (геральдический знак) муниципального образования);</a:t>
            </a:r>
          </a:p>
          <a:p>
            <a:pPr>
              <a:spcBef>
                <a:spcPts val="0"/>
              </a:spcBef>
            </a:pPr>
            <a:r>
              <a:rPr lang="ru-RU" sz="2300" dirty="0"/>
              <a:t>02 - эмблема;</a:t>
            </a:r>
          </a:p>
          <a:p>
            <a:pPr>
              <a:spcBef>
                <a:spcPts val="0"/>
              </a:spcBef>
            </a:pPr>
            <a:r>
              <a:rPr lang="ru-RU" sz="2300" dirty="0"/>
              <a:t>03 - товарный знак (знак обслуживания);</a:t>
            </a:r>
          </a:p>
          <a:p>
            <a:pPr>
              <a:spcBef>
                <a:spcPts val="0"/>
              </a:spcBef>
            </a:pPr>
            <a:r>
              <a:rPr lang="ru-RU" sz="2300" dirty="0"/>
              <a:t>04 - код формы документа;</a:t>
            </a:r>
          </a:p>
          <a:p>
            <a:pPr algn="just">
              <a:spcBef>
                <a:spcPts val="0"/>
              </a:spcBef>
            </a:pPr>
            <a:r>
              <a:rPr lang="ru-RU" sz="2300" dirty="0"/>
              <a:t>05 - </a:t>
            </a:r>
            <a:r>
              <a:rPr lang="ru-RU" sz="2300" b="1" dirty="0">
                <a:solidFill>
                  <a:srgbClr val="FFFF00"/>
                </a:solidFill>
              </a:rPr>
              <a:t>наименование организации </a:t>
            </a:r>
            <a:r>
              <a:rPr lang="ru-RU" sz="2300" dirty="0"/>
              <a:t>- автора документа</a:t>
            </a:r>
            <a:r>
              <a:rPr lang="ru-RU" sz="2300" dirty="0" smtClean="0"/>
              <a:t>; </a:t>
            </a:r>
          </a:p>
          <a:p>
            <a:pPr marL="0" indent="0" algn="just">
              <a:spcBef>
                <a:spcPts val="0"/>
              </a:spcBef>
              <a:buNone/>
            </a:pPr>
            <a:r>
              <a:rPr lang="ru-RU" sz="2300" dirty="0"/>
              <a:t>Д</a:t>
            </a:r>
            <a:r>
              <a:rPr lang="ru-RU" sz="2300" dirty="0" smtClean="0"/>
              <a:t>олжно </a:t>
            </a:r>
            <a:r>
              <a:rPr lang="ru-RU" sz="2300" dirty="0"/>
              <a:t>соответствовать наименованию юридического лица, закрепленному в его учредительных документах (уставе или положении). Под наименованием организации в скобках указывается сокращенное наименование организации, если оно предусмотрено уставом (положением).</a:t>
            </a:r>
          </a:p>
          <a:p>
            <a:pPr>
              <a:spcBef>
                <a:spcPts val="0"/>
              </a:spcBef>
            </a:pPr>
            <a:endParaRPr lang="ru-RU" dirty="0"/>
          </a:p>
        </p:txBody>
      </p:sp>
    </p:spTree>
    <p:extLst>
      <p:ext uri="{BB962C8B-B14F-4D97-AF65-F5344CB8AC3E}">
        <p14:creationId xmlns:p14="http://schemas.microsoft.com/office/powerpoint/2010/main" val="39264269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35131" y="1336432"/>
            <a:ext cx="11456125" cy="5345722"/>
          </a:xfrm>
        </p:spPr>
        <p:txBody>
          <a:bodyPr>
            <a:normAutofit/>
          </a:bodyPr>
          <a:lstStyle/>
          <a:p>
            <a:pPr>
              <a:spcBef>
                <a:spcPts val="0"/>
              </a:spcBef>
            </a:pPr>
            <a:r>
              <a:rPr lang="ru-RU" sz="2300" dirty="0"/>
              <a:t>06 - </a:t>
            </a:r>
            <a:r>
              <a:rPr lang="ru-RU" sz="2300" b="1" dirty="0">
                <a:solidFill>
                  <a:srgbClr val="FFFF00"/>
                </a:solidFill>
              </a:rPr>
              <a:t>наименование структурного подразделения </a:t>
            </a:r>
            <a:r>
              <a:rPr lang="ru-RU" sz="2300" dirty="0">
                <a:solidFill>
                  <a:srgbClr val="FFFF00"/>
                </a:solidFill>
              </a:rPr>
              <a:t>- автора документа;</a:t>
            </a:r>
          </a:p>
          <a:p>
            <a:pPr>
              <a:spcBef>
                <a:spcPts val="0"/>
              </a:spcBef>
            </a:pPr>
            <a:r>
              <a:rPr lang="ru-RU" sz="2300" dirty="0">
                <a:solidFill>
                  <a:srgbClr val="FFFF00"/>
                </a:solidFill>
              </a:rPr>
              <a:t>07 - </a:t>
            </a:r>
            <a:r>
              <a:rPr lang="ru-RU" sz="2300" b="1" dirty="0">
                <a:solidFill>
                  <a:srgbClr val="FFFF00"/>
                </a:solidFill>
              </a:rPr>
              <a:t>наименование должности лица </a:t>
            </a:r>
            <a:r>
              <a:rPr lang="ru-RU" sz="2300" dirty="0">
                <a:solidFill>
                  <a:srgbClr val="FFFF00"/>
                </a:solidFill>
              </a:rPr>
              <a:t>- автора документа</a:t>
            </a:r>
            <a:r>
              <a:rPr lang="ru-RU" sz="2300" dirty="0" smtClean="0">
                <a:solidFill>
                  <a:srgbClr val="FFFF00"/>
                </a:solidFill>
              </a:rPr>
              <a:t>; используется </a:t>
            </a:r>
            <a:r>
              <a:rPr lang="ru-RU" sz="2300" dirty="0">
                <a:solidFill>
                  <a:srgbClr val="FFFF00"/>
                </a:solidFill>
              </a:rPr>
              <a:t>в бланках должностных лиц и располагается под наименованием организации или наименованием территории (края, области, автономной области и др.), если документ издает руководитель органа власти субъекта Российской Федерации, муниципального образования. Наименование должности лица - автора документа указывается в соответствии с наименованием, приведенным в распорядительном документе о назначении на должность.</a:t>
            </a:r>
          </a:p>
          <a:p>
            <a:pPr>
              <a:spcBef>
                <a:spcPts val="0"/>
              </a:spcBef>
            </a:pPr>
            <a:r>
              <a:rPr lang="ru-RU" sz="2300" dirty="0">
                <a:solidFill>
                  <a:srgbClr val="FFFF00"/>
                </a:solidFill>
              </a:rPr>
              <a:t>08 - </a:t>
            </a:r>
            <a:r>
              <a:rPr lang="ru-RU" sz="2300" b="1" dirty="0">
                <a:solidFill>
                  <a:srgbClr val="FFFF00"/>
                </a:solidFill>
              </a:rPr>
              <a:t>справочные данные об организации</a:t>
            </a:r>
            <a:r>
              <a:rPr lang="ru-RU" sz="2300" dirty="0" smtClean="0">
                <a:solidFill>
                  <a:srgbClr val="FFFF00"/>
                </a:solidFill>
              </a:rPr>
              <a:t>; </a:t>
            </a:r>
            <a:r>
              <a:rPr lang="ru-RU" sz="2300" dirty="0">
                <a:solidFill>
                  <a:srgbClr val="FFFF00"/>
                </a:solidFill>
              </a:rPr>
              <a:t>почтовый адрес организации (дополнительно может указываться адрес места нахождения юридического лица, если он не совпадает с почтовым адресом); номер телефона, факса, адрес электронной почты, сетевой адрес.</a:t>
            </a:r>
          </a:p>
          <a:p>
            <a:pPr>
              <a:spcBef>
                <a:spcPts val="0"/>
              </a:spcBef>
            </a:pPr>
            <a:r>
              <a:rPr lang="ru-RU" sz="2300" dirty="0">
                <a:solidFill>
                  <a:srgbClr val="FFFF00"/>
                </a:solidFill>
              </a:rPr>
              <a:t>09 - </a:t>
            </a:r>
            <a:r>
              <a:rPr lang="ru-RU" sz="2300" b="1" dirty="0">
                <a:solidFill>
                  <a:srgbClr val="FFFF00"/>
                </a:solidFill>
              </a:rPr>
              <a:t>наименование вида документа</a:t>
            </a:r>
            <a:r>
              <a:rPr lang="ru-RU" dirty="0" smtClean="0">
                <a:solidFill>
                  <a:srgbClr val="FFFF00"/>
                </a:solidFill>
              </a:rPr>
              <a:t>;</a:t>
            </a:r>
            <a:endParaRPr lang="ru-RU" dirty="0">
              <a:solidFill>
                <a:srgbClr val="FFFF00"/>
              </a:solidFill>
            </a:endParaRPr>
          </a:p>
        </p:txBody>
      </p:sp>
    </p:spTree>
    <p:extLst>
      <p:ext uri="{BB962C8B-B14F-4D97-AF65-F5344CB8AC3E}">
        <p14:creationId xmlns:p14="http://schemas.microsoft.com/office/powerpoint/2010/main" val="28649629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72697"/>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32603" y="1223889"/>
            <a:ext cx="11567660" cy="5416063"/>
          </a:xfrm>
        </p:spPr>
        <p:txBody>
          <a:bodyPr>
            <a:normAutofit fontScale="85000" lnSpcReduction="20000"/>
          </a:bodyPr>
          <a:lstStyle/>
          <a:p>
            <a:pPr algn="just"/>
            <a:r>
              <a:rPr lang="ru-RU" dirty="0"/>
              <a:t>10 - </a:t>
            </a:r>
            <a:r>
              <a:rPr lang="ru-RU" b="1" dirty="0">
                <a:solidFill>
                  <a:srgbClr val="FFFF00"/>
                </a:solidFill>
              </a:rPr>
              <a:t>дата документа</a:t>
            </a:r>
            <a:r>
              <a:rPr lang="ru-RU" dirty="0" smtClean="0"/>
              <a:t>; дата </a:t>
            </a:r>
            <a:r>
              <a:rPr lang="ru-RU" dirty="0"/>
              <a:t>документа записывается в последовательности - день месяца, месяц, год - одним из двух способов:</a:t>
            </a:r>
          </a:p>
          <a:p>
            <a:pPr algn="just"/>
            <a:r>
              <a:rPr lang="ru-RU" dirty="0"/>
              <a:t>арабскими цифрами, разделенными точкой: 05.06.2016;</a:t>
            </a:r>
          </a:p>
          <a:p>
            <a:pPr algn="just"/>
            <a:r>
              <a:rPr lang="ru-RU" dirty="0"/>
              <a:t>словесно-цифровым способом, например: 5 июня 2016 г.</a:t>
            </a:r>
          </a:p>
          <a:p>
            <a:pPr algn="just">
              <a:spcBef>
                <a:spcPts val="0"/>
              </a:spcBef>
            </a:pPr>
            <a:endParaRPr lang="ru-RU" dirty="0"/>
          </a:p>
          <a:p>
            <a:pPr algn="just">
              <a:spcBef>
                <a:spcPts val="0"/>
              </a:spcBef>
            </a:pPr>
            <a:r>
              <a:rPr lang="ru-RU" dirty="0"/>
              <a:t>11 - </a:t>
            </a:r>
            <a:r>
              <a:rPr lang="ru-RU" b="1" dirty="0">
                <a:solidFill>
                  <a:srgbClr val="FFFF00"/>
                </a:solidFill>
              </a:rPr>
              <a:t>регистрационный номер документа</a:t>
            </a:r>
            <a:r>
              <a:rPr lang="ru-RU" dirty="0" smtClean="0"/>
              <a:t>; </a:t>
            </a:r>
            <a:r>
              <a:rPr lang="ru-RU" dirty="0"/>
              <a:t>цифровой или буквенно-цифровой идентификатор документа, состоящий из порядкового номера документа, который, по усмотрению организации, может дополняться цифровыми или буквенными кодами (индексами) в соответствии с используемыми классификаторами (индексом дела по номенклатуре дел, кодом корреспондента, кодом должностного лица и др.).</a:t>
            </a:r>
          </a:p>
          <a:p>
            <a:pPr algn="just">
              <a:spcBef>
                <a:spcPts val="0"/>
              </a:spcBef>
            </a:pPr>
            <a:r>
              <a:rPr lang="ru-RU" dirty="0"/>
              <a:t>12 - </a:t>
            </a:r>
            <a:r>
              <a:rPr lang="ru-RU" b="1" dirty="0">
                <a:solidFill>
                  <a:srgbClr val="FFFF00"/>
                </a:solidFill>
              </a:rPr>
              <a:t>ссылка на регистрационный номер и дату поступившего документа</a:t>
            </a:r>
            <a:r>
              <a:rPr lang="ru-RU" dirty="0" smtClean="0"/>
              <a:t>;</a:t>
            </a:r>
            <a:r>
              <a:rPr lang="ru-RU" dirty="0"/>
              <a:t> включает регистрационный номер и дату входящего инициативного документа, на который дается ответ.</a:t>
            </a:r>
          </a:p>
          <a:p>
            <a:pPr algn="just">
              <a:spcBef>
                <a:spcPts val="0"/>
              </a:spcBef>
            </a:pPr>
            <a:r>
              <a:rPr lang="ru-RU" dirty="0"/>
              <a:t>13 - место составления (издания) документа</a:t>
            </a:r>
            <a:r>
              <a:rPr lang="ru-RU" dirty="0" smtClean="0"/>
              <a:t>;</a:t>
            </a:r>
            <a:r>
              <a:rPr lang="ru-RU" dirty="0"/>
              <a:t> указывается во всех документах, кроме деловых (служебных) писем, а также докладных, служебных записок и других внутренних информационно-справочных документов.</a:t>
            </a:r>
          </a:p>
          <a:p>
            <a:pPr algn="just">
              <a:spcBef>
                <a:spcPts val="0"/>
              </a:spcBef>
            </a:pPr>
            <a:r>
              <a:rPr lang="ru-RU" dirty="0"/>
              <a:t>14 - </a:t>
            </a:r>
            <a:r>
              <a:rPr lang="ru-RU" b="1" dirty="0" smtClean="0">
                <a:solidFill>
                  <a:srgbClr val="FFFF00"/>
                </a:solidFill>
              </a:rPr>
              <a:t>гриф ограничения доступа к документу</a:t>
            </a:r>
            <a:r>
              <a:rPr lang="ru-RU" dirty="0" smtClean="0"/>
              <a:t>; </a:t>
            </a:r>
            <a:r>
              <a:rPr lang="ru-RU" dirty="0"/>
              <a:t>проставляется в правом верхнем углу первого листа документа (проекта документа, сопроводительного письма к документу) на границе верхнего поля при наличии в документе информации, доступ к которой ограничен в соответствии с законодательством Российской Федерации</a:t>
            </a:r>
            <a:r>
              <a:rPr lang="ru-RU" dirty="0" smtClean="0"/>
              <a:t>. </a:t>
            </a:r>
            <a:r>
              <a:rPr lang="ru-RU" dirty="0"/>
              <a:t>В состав грифа ограничения доступа к документу входит ограничительная надпись ("Для служебного пользования", "Конфиденциально", "Коммерческая тайна" или др.), которая может дополняться номером экземпляра документа и другими сведениями в соответствии с законодательством Российской Федерации.</a:t>
            </a:r>
          </a:p>
          <a:p>
            <a:endParaRPr lang="ru-RU" dirty="0"/>
          </a:p>
        </p:txBody>
      </p:sp>
    </p:spTree>
    <p:extLst>
      <p:ext uri="{BB962C8B-B14F-4D97-AF65-F5344CB8AC3E}">
        <p14:creationId xmlns:p14="http://schemas.microsoft.com/office/powerpoint/2010/main" val="11192560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044" y="72891"/>
            <a:ext cx="9404723" cy="99625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36098" y="717453"/>
            <a:ext cx="11133067" cy="5880296"/>
          </a:xfrm>
        </p:spPr>
        <p:txBody>
          <a:bodyPr>
            <a:normAutofit fontScale="92500" lnSpcReduction="20000"/>
          </a:bodyPr>
          <a:lstStyle/>
          <a:p>
            <a:pPr algn="just"/>
            <a:r>
              <a:rPr lang="ru-RU" dirty="0"/>
              <a:t>15 - </a:t>
            </a:r>
            <a:r>
              <a:rPr lang="ru-RU" b="1" dirty="0">
                <a:solidFill>
                  <a:srgbClr val="FFFF00"/>
                </a:solidFill>
              </a:rPr>
              <a:t>адресат</a:t>
            </a:r>
            <a:r>
              <a:rPr lang="ru-RU" dirty="0" smtClean="0"/>
              <a:t>; </a:t>
            </a:r>
            <a:r>
              <a:rPr lang="ru-RU" dirty="0"/>
              <a:t>проставляется в верхней правой части документа (на бланке с угловым расположением реквизитов) или справа под реквизитами бланка (при продольном расположении реквизитов бланка). Строки реквизита "адресат" выравниваются по левому краю или </a:t>
            </a:r>
            <a:r>
              <a:rPr lang="ru-RU" dirty="0" err="1"/>
              <a:t>центруются</a:t>
            </a:r>
            <a:r>
              <a:rPr lang="ru-RU" dirty="0"/>
              <a:t> относительно самой длинной строки.</a:t>
            </a:r>
          </a:p>
          <a:p>
            <a:pPr algn="just"/>
            <a:r>
              <a:rPr lang="ru-RU" dirty="0"/>
              <a:t>При </a:t>
            </a:r>
            <a:r>
              <a:rPr lang="ru-RU" dirty="0" err="1"/>
              <a:t>адресовании</a:t>
            </a:r>
            <a:r>
              <a:rPr lang="ru-RU" dirty="0"/>
              <a:t> документа руководителю (заместителю руководителя) организации указывается в дательном падеже наименование должности руководителя (заместителя руководителя), включающее наименование организации, фамилию, инициалы должностного лица</a:t>
            </a:r>
            <a:r>
              <a:rPr lang="ru-RU" dirty="0" smtClean="0"/>
              <a:t>.</a:t>
            </a:r>
          </a:p>
          <a:p>
            <a:pPr algn="just"/>
            <a:r>
              <a:rPr lang="ru-RU" dirty="0"/>
              <a:t>При </a:t>
            </a:r>
            <a:r>
              <a:rPr lang="ru-RU" dirty="0" err="1"/>
              <a:t>адресовании</a:t>
            </a:r>
            <a:r>
              <a:rPr lang="ru-RU" dirty="0"/>
              <a:t> письма в организацию указывается ее полное или сокращенное наименование в именительном падеже</a:t>
            </a:r>
            <a:r>
              <a:rPr lang="ru-RU" dirty="0" smtClean="0"/>
              <a:t>.</a:t>
            </a:r>
          </a:p>
          <a:p>
            <a:pPr algn="just"/>
            <a:r>
              <a:rPr lang="ru-RU" dirty="0"/>
              <a:t>При </a:t>
            </a:r>
            <a:r>
              <a:rPr lang="ru-RU" dirty="0" err="1"/>
              <a:t>адресовании</a:t>
            </a:r>
            <a:r>
              <a:rPr lang="ru-RU" dirty="0"/>
              <a:t> письма руководителю структурного подразделения указывается в именительном падеже наименование организации, ниже - в дательном падеже наименование должности руководителя, включающее наименование структурного подразделения, фамилию, инициалы.</a:t>
            </a:r>
          </a:p>
          <a:p>
            <a:pPr algn="just"/>
            <a:r>
              <a:rPr lang="ru-RU" dirty="0" smtClean="0"/>
              <a:t>Например, </a:t>
            </a:r>
            <a:r>
              <a:rPr lang="ru-RU" dirty="0"/>
              <a:t>АО "</a:t>
            </a:r>
            <a:r>
              <a:rPr lang="ru-RU" dirty="0" smtClean="0"/>
              <a:t>Профиль«</a:t>
            </a:r>
          </a:p>
          <a:p>
            <a:pPr marL="0" indent="0" algn="just">
              <a:buNone/>
            </a:pPr>
            <a:r>
              <a:rPr lang="ru-RU" dirty="0" smtClean="0"/>
              <a:t>                          Руководителю </a:t>
            </a:r>
            <a:r>
              <a:rPr lang="ru-RU" dirty="0"/>
              <a:t>договорно-</a:t>
            </a:r>
          </a:p>
          <a:p>
            <a:pPr marL="0" indent="0" algn="just">
              <a:buNone/>
            </a:pPr>
            <a:r>
              <a:rPr lang="ru-RU" dirty="0" smtClean="0"/>
              <a:t>                          правового </a:t>
            </a:r>
            <a:r>
              <a:rPr lang="ru-RU" dirty="0"/>
              <a:t>отдела</a:t>
            </a:r>
          </a:p>
          <a:p>
            <a:pPr marL="0" indent="0" algn="just">
              <a:buNone/>
            </a:pPr>
            <a:r>
              <a:rPr lang="ru-RU" dirty="0" smtClean="0"/>
              <a:t>                          Фамилия </a:t>
            </a:r>
            <a:r>
              <a:rPr lang="ru-RU" dirty="0"/>
              <a:t>И.О.</a:t>
            </a:r>
          </a:p>
          <a:p>
            <a:pPr marL="0" indent="0">
              <a:buNone/>
            </a:pPr>
            <a:r>
              <a:rPr lang="ru-RU" dirty="0"/>
              <a:t/>
            </a:r>
            <a:br>
              <a:rPr lang="ru-RU" dirty="0"/>
            </a:br>
            <a:endParaRPr lang="ru-RU" dirty="0"/>
          </a:p>
          <a:p>
            <a:pPr>
              <a:spcBef>
                <a:spcPts val="0"/>
              </a:spcBef>
            </a:pPr>
            <a:endParaRPr lang="ru-RU" dirty="0"/>
          </a:p>
          <a:p>
            <a:endParaRPr lang="ru-RU" dirty="0"/>
          </a:p>
        </p:txBody>
      </p:sp>
    </p:spTree>
    <p:extLst>
      <p:ext uri="{BB962C8B-B14F-4D97-AF65-F5344CB8AC3E}">
        <p14:creationId xmlns:p14="http://schemas.microsoft.com/office/powerpoint/2010/main" val="8895280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130" y="297973"/>
            <a:ext cx="9404723" cy="112286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78302" y="1420838"/>
            <a:ext cx="11085341" cy="4827562"/>
          </a:xfrm>
        </p:spPr>
        <p:txBody>
          <a:bodyPr/>
          <a:lstStyle/>
          <a:p>
            <a:r>
              <a:rPr lang="ru-RU" dirty="0"/>
              <a:t>Перед фамилией должностного лица допускается употреблять </a:t>
            </a:r>
            <a:r>
              <a:rPr lang="ru-RU" dirty="0" smtClean="0"/>
              <a:t>сокращение               </a:t>
            </a:r>
            <a:r>
              <a:rPr lang="ru-RU" dirty="0"/>
              <a:t>"г-ну" (господину), если адресат мужчина, или "г-же" (госпоже), если адресат женщина</a:t>
            </a:r>
            <a:r>
              <a:rPr lang="ru-RU" dirty="0" smtClean="0"/>
              <a:t>.</a:t>
            </a:r>
          </a:p>
          <a:p>
            <a:pPr marL="0" indent="0">
              <a:buNone/>
            </a:pPr>
            <a:r>
              <a:rPr lang="ru-RU" dirty="0" smtClean="0"/>
              <a:t>Например, Г-ну Иванову И.И.</a:t>
            </a:r>
          </a:p>
          <a:p>
            <a:r>
              <a:rPr lang="ru-RU" dirty="0"/>
              <a:t>При рассылке документа группе организаций одного типа или в структурные подразделения одной организации адресат указывается обобщенно</a:t>
            </a:r>
            <a:r>
              <a:rPr lang="ru-RU" dirty="0" smtClean="0"/>
              <a:t>.</a:t>
            </a:r>
          </a:p>
          <a:p>
            <a:pPr marL="0" indent="0">
              <a:buNone/>
            </a:pPr>
            <a:r>
              <a:rPr lang="ru-RU" dirty="0" smtClean="0"/>
              <a:t>Например,  Руководителям </a:t>
            </a:r>
            <a:r>
              <a:rPr lang="ru-RU" dirty="0"/>
              <a:t>дочерних</a:t>
            </a:r>
          </a:p>
          <a:p>
            <a:pPr marL="0" indent="0">
              <a:buNone/>
            </a:pPr>
            <a:r>
              <a:rPr lang="ru-RU" dirty="0" smtClean="0"/>
              <a:t>                       обществ </a:t>
            </a:r>
            <a:r>
              <a:rPr lang="ru-RU" dirty="0"/>
              <a:t>АО "Профиль"</a:t>
            </a:r>
          </a:p>
          <a:p>
            <a:endParaRPr lang="ru-RU" dirty="0"/>
          </a:p>
        </p:txBody>
      </p:sp>
    </p:spTree>
    <p:extLst>
      <p:ext uri="{BB962C8B-B14F-4D97-AF65-F5344CB8AC3E}">
        <p14:creationId xmlns:p14="http://schemas.microsoft.com/office/powerpoint/2010/main" val="146972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222069" y="2052918"/>
            <a:ext cx="11743507" cy="4195481"/>
          </a:xfrm>
        </p:spPr>
        <p:txBody>
          <a:bodyPr>
            <a:normAutofit/>
          </a:bodyPr>
          <a:lstStyle/>
          <a:p>
            <a:pPr marL="0" indent="0" algn="just">
              <a:buNone/>
            </a:pPr>
            <a:r>
              <a:rPr lang="ru-RU" dirty="0" smtClean="0"/>
              <a:t>Документы </a:t>
            </a:r>
            <a:r>
              <a:rPr lang="ru-RU" dirty="0"/>
              <a:t>Архивного фонда Российской Федерации, находящиеся в государственной или муниципальной собственности, по истечении сроков их временного хранения в государственных органах, органах местного самоуправления либо государственных и муниципальных организациях передаются на постоянное хранение в соответствующие государственные и муниципальные архивы</a:t>
            </a:r>
            <a:r>
              <a:rPr lang="ru-RU" dirty="0" smtClean="0"/>
              <a:t>.</a:t>
            </a:r>
          </a:p>
          <a:p>
            <a:pPr marL="0" indent="0">
              <a:buNone/>
            </a:pPr>
            <a:r>
              <a:rPr lang="ru-RU" dirty="0"/>
              <a:t>Сроки хранения архивных документов устанавливаются федеральными законами, иными нормативными правовыми актами Российской Федерации, а также перечнями документов, предусмотренными </a:t>
            </a:r>
            <a:r>
              <a:rPr lang="ru-RU" dirty="0" smtClean="0"/>
              <a:t>настоящим Федеральным законом.</a:t>
            </a:r>
            <a:endParaRPr lang="ru-RU" dirty="0"/>
          </a:p>
          <a:p>
            <a:pPr marL="0" indent="0">
              <a:buNone/>
            </a:pPr>
            <a:r>
              <a:rPr lang="ru-RU" dirty="0" smtClean="0"/>
              <a:t>Сроки </a:t>
            </a:r>
            <a:r>
              <a:rPr lang="ru-RU" dirty="0"/>
              <a:t>хранения архивных документов независимо от места их хранения исчисляются с 1 января года, следующего за годом, в котором они были закончены </a:t>
            </a:r>
            <a:r>
              <a:rPr lang="ru-RU" dirty="0" smtClean="0"/>
              <a:t>делопроизводством</a:t>
            </a:r>
            <a:endParaRPr lang="ru-RU" dirty="0"/>
          </a:p>
        </p:txBody>
      </p:sp>
    </p:spTree>
    <p:extLst>
      <p:ext uri="{BB962C8B-B14F-4D97-AF65-F5344CB8AC3E}">
        <p14:creationId xmlns:p14="http://schemas.microsoft.com/office/powerpoint/2010/main" val="81057779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41510"/>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182880" y="1294228"/>
            <a:ext cx="11324492" cy="4954171"/>
          </a:xfrm>
        </p:spPr>
        <p:txBody>
          <a:bodyPr/>
          <a:lstStyle/>
          <a:p>
            <a:pPr algn="just"/>
            <a:r>
              <a:rPr lang="ru-RU" dirty="0"/>
              <a:t>В одном документе не должно быть более четырех адресатов. Слово "Копия" перед вторым, третьим, четвертым адресатами не указывается. При большем количестве адресатов составляется список (лист, указатель) рассылки документа, на каждом документе указывается один адресат или адресат оформляется обобщенно.</a:t>
            </a:r>
          </a:p>
          <a:p>
            <a:pPr algn="just"/>
            <a:r>
              <a:rPr lang="ru-RU" dirty="0"/>
              <a:t>В состав реквизита "Адресат" может входить почтовый адрес. Элементы почтового адреса указываются в последовательности, установленной </a:t>
            </a:r>
            <a:r>
              <a:rPr lang="ru-RU" u="sng" dirty="0">
                <a:hlinkClick r:id="rId2"/>
              </a:rPr>
              <a:t>Правилами</a:t>
            </a:r>
            <a:r>
              <a:rPr lang="ru-RU" dirty="0"/>
              <a:t> оказания услуг почтовой связи, утвержденными приказом Министерства связи и массовых коммуникаций Российской Федерации от 31 июля 2014 г. N 234</a:t>
            </a:r>
            <a:r>
              <a:rPr lang="ru-RU" dirty="0" smtClean="0"/>
              <a:t>.</a:t>
            </a:r>
          </a:p>
          <a:p>
            <a:pPr marL="0" indent="0" algn="just">
              <a:buNone/>
            </a:pPr>
            <a:r>
              <a:rPr lang="ru-RU" dirty="0" smtClean="0"/>
              <a:t>Например, Профсоюзная </a:t>
            </a:r>
            <a:r>
              <a:rPr lang="ru-RU" dirty="0"/>
              <a:t>ул., д. </a:t>
            </a:r>
            <a:r>
              <a:rPr lang="ru-RU" dirty="0" smtClean="0"/>
              <a:t>82, Москва</a:t>
            </a:r>
            <a:r>
              <a:rPr lang="ru-RU" dirty="0"/>
              <a:t>, 117393</a:t>
            </a:r>
          </a:p>
          <a:p>
            <a:pPr algn="just"/>
            <a:endParaRPr lang="ru-RU" dirty="0"/>
          </a:p>
        </p:txBody>
      </p:sp>
    </p:spTree>
    <p:extLst>
      <p:ext uri="{BB962C8B-B14F-4D97-AF65-F5344CB8AC3E}">
        <p14:creationId xmlns:p14="http://schemas.microsoft.com/office/powerpoint/2010/main" val="37496948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130574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65760" y="1420837"/>
            <a:ext cx="11296357" cy="5106571"/>
          </a:xfrm>
        </p:spPr>
        <p:txBody>
          <a:bodyPr>
            <a:normAutofit/>
          </a:bodyPr>
          <a:lstStyle/>
          <a:p>
            <a:pPr marL="0" indent="0" algn="just">
              <a:buNone/>
            </a:pPr>
            <a:r>
              <a:rPr lang="ru-RU" sz="2300" dirty="0"/>
              <a:t>При </a:t>
            </a:r>
            <a:r>
              <a:rPr lang="ru-RU" sz="2300" dirty="0" err="1"/>
              <a:t>адресовании</a:t>
            </a:r>
            <a:r>
              <a:rPr lang="ru-RU" sz="2300" dirty="0"/>
              <a:t> документа физическому лицу указываются: фамилия, инициалы, почтовый адрес</a:t>
            </a:r>
            <a:r>
              <a:rPr lang="ru-RU" sz="2300" dirty="0" smtClean="0"/>
              <a:t>.</a:t>
            </a:r>
          </a:p>
          <a:p>
            <a:pPr marL="0" indent="0">
              <a:buNone/>
            </a:pPr>
            <a:r>
              <a:rPr lang="ru-RU" sz="2300" dirty="0" smtClean="0"/>
              <a:t>Например, </a:t>
            </a:r>
          </a:p>
          <a:p>
            <a:pPr marL="0" indent="0">
              <a:buNone/>
            </a:pPr>
            <a:r>
              <a:rPr lang="ru-RU" sz="2300" dirty="0" smtClean="0"/>
              <a:t>Иванову И.И.</a:t>
            </a:r>
          </a:p>
          <a:p>
            <a:pPr marL="0" indent="0">
              <a:buNone/>
            </a:pPr>
            <a:r>
              <a:rPr lang="ru-RU" sz="2300" dirty="0" smtClean="0"/>
              <a:t>ул</a:t>
            </a:r>
            <a:r>
              <a:rPr lang="ru-RU" sz="2300" dirty="0"/>
              <a:t>. Садовая, д. 5, кв. </a:t>
            </a:r>
            <a:r>
              <a:rPr lang="ru-RU" sz="2300" dirty="0" smtClean="0"/>
              <a:t>12,</a:t>
            </a:r>
          </a:p>
          <a:p>
            <a:pPr marL="0" indent="0">
              <a:buNone/>
            </a:pPr>
            <a:r>
              <a:rPr lang="ru-RU" sz="2300" dirty="0" smtClean="0"/>
              <a:t>г</a:t>
            </a:r>
            <a:r>
              <a:rPr lang="ru-RU" sz="2300" dirty="0"/>
              <a:t>. Люберцы, Московская обл</a:t>
            </a:r>
            <a:r>
              <a:rPr lang="ru-RU" sz="2300" dirty="0" smtClean="0"/>
              <a:t>.,301264</a:t>
            </a:r>
            <a:endParaRPr lang="ru-RU" sz="2300" dirty="0"/>
          </a:p>
          <a:p>
            <a:endParaRPr lang="ru-RU" sz="2300" dirty="0"/>
          </a:p>
        </p:txBody>
      </p:sp>
    </p:spTree>
    <p:extLst>
      <p:ext uri="{BB962C8B-B14F-4D97-AF65-F5344CB8AC3E}">
        <p14:creationId xmlns:p14="http://schemas.microsoft.com/office/powerpoint/2010/main" val="31662312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0" y="1266092"/>
            <a:ext cx="11648049" cy="5176911"/>
          </a:xfrm>
        </p:spPr>
        <p:txBody>
          <a:bodyPr/>
          <a:lstStyle/>
          <a:p>
            <a:pPr marL="0" indent="0" algn="just">
              <a:buNone/>
            </a:pPr>
            <a:r>
              <a:rPr lang="ru-RU" dirty="0"/>
              <a:t>При отправке письма по электронной почте или по факсимильной связи (без досылки по почте) почтовый адрес не указывается</a:t>
            </a:r>
            <a:r>
              <a:rPr lang="ru-RU" dirty="0" smtClean="0"/>
              <a:t>.</a:t>
            </a:r>
            <a:r>
              <a:rPr lang="en-US" dirty="0" smtClean="0"/>
              <a:t> </a:t>
            </a:r>
            <a:r>
              <a:rPr lang="ru-RU" dirty="0"/>
              <a:t>При необходимости может быть указан электронный адрес (номер телефона/факса).</a:t>
            </a:r>
            <a:endParaRPr lang="ru-RU" dirty="0" smtClean="0"/>
          </a:p>
          <a:p>
            <a:pPr marL="0" indent="0" algn="just">
              <a:buNone/>
            </a:pPr>
            <a:r>
              <a:rPr lang="ru-RU" dirty="0" smtClean="0"/>
              <a:t>Например, </a:t>
            </a:r>
            <a:r>
              <a:rPr lang="en-US" dirty="0" smtClean="0"/>
              <a:t>     </a:t>
            </a:r>
            <a:r>
              <a:rPr lang="ru-RU" dirty="0" smtClean="0"/>
              <a:t>Иванову И.И.</a:t>
            </a:r>
          </a:p>
          <a:p>
            <a:pPr marL="0" indent="0" algn="just">
              <a:buNone/>
            </a:pPr>
            <a:r>
              <a:rPr lang="en-US" dirty="0" smtClean="0"/>
              <a:t>     </a:t>
            </a:r>
            <a:r>
              <a:rPr lang="ru-RU" dirty="0" smtClean="0"/>
              <a:t>                      </a:t>
            </a:r>
            <a:r>
              <a:rPr lang="en-US" dirty="0" smtClean="0"/>
              <a:t>kio@mail.ru</a:t>
            </a:r>
            <a:endParaRPr lang="ru-RU" dirty="0"/>
          </a:p>
        </p:txBody>
      </p:sp>
    </p:spTree>
    <p:extLst>
      <p:ext uri="{BB962C8B-B14F-4D97-AF65-F5344CB8AC3E}">
        <p14:creationId xmlns:p14="http://schemas.microsoft.com/office/powerpoint/2010/main" val="2702257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79828" y="1505244"/>
            <a:ext cx="11479237" cy="4743156"/>
          </a:xfrm>
        </p:spPr>
        <p:txBody>
          <a:bodyPr>
            <a:normAutofit/>
          </a:bodyPr>
          <a:lstStyle/>
          <a:p>
            <a:pPr marL="0" indent="0">
              <a:spcBef>
                <a:spcPts val="0"/>
              </a:spcBef>
              <a:buNone/>
            </a:pPr>
            <a:r>
              <a:rPr lang="ru-RU" dirty="0"/>
              <a:t>16 - </a:t>
            </a:r>
            <a:r>
              <a:rPr lang="ru-RU" b="1" dirty="0">
                <a:solidFill>
                  <a:srgbClr val="FFFF00"/>
                </a:solidFill>
              </a:rPr>
              <a:t>гриф утверждения документа;</a:t>
            </a:r>
          </a:p>
          <a:p>
            <a:r>
              <a:rPr lang="ru-RU" sz="2300" dirty="0"/>
              <a:t>Гриф утверждения проставляется на документе в случае его утверждения должностным лицом, распорядительным документом (постановлением, решением, приказом, распоряжением) или решением коллегиального органа.</a:t>
            </a:r>
          </a:p>
          <a:p>
            <a:r>
              <a:rPr lang="ru-RU" sz="2300" dirty="0"/>
              <a:t>Гриф утверждения размещается в правом верхнем углу первого листа документа. Строки реквизита выравниваются по левому краю или </a:t>
            </a:r>
            <a:r>
              <a:rPr lang="ru-RU" sz="2300" dirty="0" err="1"/>
              <a:t>центруются</a:t>
            </a:r>
            <a:r>
              <a:rPr lang="ru-RU" sz="2300" dirty="0"/>
              <a:t> относительно самой длинной строки.</a:t>
            </a:r>
          </a:p>
          <a:p>
            <a:r>
              <a:rPr lang="ru-RU" sz="2300" dirty="0"/>
              <a:t>При утверждении документа должностным лицом гриф утверждения состоит из слова УТВЕРЖДАЮ, наименования должности лица, утверждающего документ, его подписи, инициалов, фамилии и даты утверждения.</a:t>
            </a:r>
          </a:p>
        </p:txBody>
      </p:sp>
    </p:spTree>
    <p:extLst>
      <p:ext uri="{BB962C8B-B14F-4D97-AF65-F5344CB8AC3E}">
        <p14:creationId xmlns:p14="http://schemas.microsoft.com/office/powerpoint/2010/main" val="1682417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130" y="297974"/>
            <a:ext cx="9404723" cy="1400530"/>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78302" y="1491176"/>
            <a:ext cx="11057206" cy="4757224"/>
          </a:xfrm>
        </p:spPr>
        <p:txBody>
          <a:bodyPr>
            <a:normAutofit/>
          </a:bodyPr>
          <a:lstStyle/>
          <a:p>
            <a:pPr marL="0" indent="0" algn="just">
              <a:buNone/>
            </a:pPr>
            <a:r>
              <a:rPr lang="ru-RU" sz="2300" dirty="0"/>
              <a:t>При утверждении документа распорядительным документом гриф утверждения состоит из слова УТВЕРЖДЕН (УТВЕРЖДЕНА, УТВЕРЖДЕНЫ или УТВЕРЖДЕНО), согласованного с наименованием вида утверждаемого документа, наименования распорядительного документа в творительном падеже, его даты, номера.</a:t>
            </a:r>
          </a:p>
        </p:txBody>
      </p:sp>
    </p:spTree>
    <p:extLst>
      <p:ext uri="{BB962C8B-B14F-4D97-AF65-F5344CB8AC3E}">
        <p14:creationId xmlns:p14="http://schemas.microsoft.com/office/powerpoint/2010/main" val="38562889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785239"/>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81354" y="1350498"/>
            <a:ext cx="11437034" cy="5247250"/>
          </a:xfrm>
        </p:spPr>
        <p:txBody>
          <a:bodyPr>
            <a:normAutofit lnSpcReduction="10000"/>
          </a:bodyPr>
          <a:lstStyle/>
          <a:p>
            <a:pPr algn="just">
              <a:spcBef>
                <a:spcPts val="0"/>
              </a:spcBef>
            </a:pPr>
            <a:r>
              <a:rPr lang="ru-RU" sz="2300" dirty="0"/>
              <a:t>17 - </a:t>
            </a:r>
            <a:r>
              <a:rPr lang="ru-RU" sz="2300" b="1" dirty="0">
                <a:solidFill>
                  <a:srgbClr val="FFFF00"/>
                </a:solidFill>
              </a:rPr>
              <a:t>заголовок к </a:t>
            </a:r>
            <a:r>
              <a:rPr lang="ru-RU" sz="2300" b="1" dirty="0" smtClean="0">
                <a:solidFill>
                  <a:srgbClr val="FFFF00"/>
                </a:solidFill>
              </a:rPr>
              <a:t>тексту</a:t>
            </a:r>
            <a:r>
              <a:rPr lang="ru-RU" sz="2300" dirty="0" smtClean="0"/>
              <a:t>;</a:t>
            </a:r>
            <a:r>
              <a:rPr lang="en-US" sz="2300" dirty="0"/>
              <a:t> </a:t>
            </a:r>
            <a:r>
              <a:rPr lang="ru-RU" sz="2300" dirty="0" smtClean="0"/>
              <a:t>краткое </a:t>
            </a:r>
            <a:r>
              <a:rPr lang="ru-RU" sz="2300" dirty="0"/>
              <a:t>содержание документа. Заголовок к тексту формулируется с предлогом "О" ("Об") и отвечает на вопрос "о чем?"):</a:t>
            </a:r>
          </a:p>
          <a:p>
            <a:pPr marL="0" indent="0" algn="just">
              <a:buNone/>
            </a:pPr>
            <a:r>
              <a:rPr lang="ru-RU" sz="2300" dirty="0"/>
              <a:t>приказ (о чем?) о создании аттестационной комиссии;</a:t>
            </a:r>
          </a:p>
          <a:p>
            <a:pPr marL="0" indent="0" algn="just">
              <a:buNone/>
            </a:pPr>
            <a:r>
              <a:rPr lang="ru-RU" sz="2300" dirty="0"/>
              <a:t>п</a:t>
            </a:r>
            <a:r>
              <a:rPr lang="ru-RU" sz="2300" dirty="0" smtClean="0"/>
              <a:t>риказ </a:t>
            </a:r>
            <a:r>
              <a:rPr lang="ru-RU" sz="2300" dirty="0"/>
              <a:t>(о чем?) об утверждении штатного расписания;</a:t>
            </a:r>
          </a:p>
          <a:p>
            <a:pPr marL="0" indent="0" algn="just">
              <a:buNone/>
            </a:pPr>
            <a:r>
              <a:rPr lang="ru-RU" sz="2300" dirty="0"/>
              <a:t>письмо (о чем?) о предоставлении информации.</a:t>
            </a:r>
          </a:p>
          <a:p>
            <a:pPr algn="just"/>
            <a:r>
              <a:rPr lang="ru-RU" sz="2300" dirty="0"/>
              <a:t>Заголовок к тексту оформляется под реквизитами бланка слева, от границы левого поля. В указах, постановлениях, решениях, приказах, издаваемых органами власти, заголовок к тексту может оформляться над текстом посередине рабочего поля документа и </a:t>
            </a:r>
            <a:r>
              <a:rPr lang="ru-RU" sz="2300" dirty="0" err="1"/>
              <a:t>центруется</a:t>
            </a:r>
            <a:r>
              <a:rPr lang="ru-RU" sz="2300" dirty="0"/>
              <a:t> относительно самой длинной строки.</a:t>
            </a:r>
          </a:p>
          <a:p>
            <a:pPr algn="just"/>
            <a:r>
              <a:rPr lang="ru-RU" sz="2300" dirty="0"/>
              <a:t>Заголовок к тексту может не составляться, если текст документа не превышает 4 - 5 строк.</a:t>
            </a:r>
          </a:p>
          <a:p>
            <a:endParaRPr lang="ru-RU" sz="2300" dirty="0"/>
          </a:p>
          <a:p>
            <a:endParaRPr lang="ru-RU" dirty="0"/>
          </a:p>
        </p:txBody>
      </p:sp>
    </p:spTree>
    <p:extLst>
      <p:ext uri="{BB962C8B-B14F-4D97-AF65-F5344CB8AC3E}">
        <p14:creationId xmlns:p14="http://schemas.microsoft.com/office/powerpoint/2010/main" val="18376116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09490" y="1152983"/>
            <a:ext cx="11605846" cy="4195481"/>
          </a:xfrm>
        </p:spPr>
        <p:txBody>
          <a:bodyPr>
            <a:noAutofit/>
          </a:bodyPr>
          <a:lstStyle/>
          <a:p>
            <a:pPr marL="0" indent="0">
              <a:spcBef>
                <a:spcPts val="0"/>
              </a:spcBef>
              <a:buNone/>
            </a:pPr>
            <a:r>
              <a:rPr lang="ru-RU" dirty="0"/>
              <a:t>18 - </a:t>
            </a:r>
            <a:r>
              <a:rPr lang="ru-RU" b="1" dirty="0">
                <a:solidFill>
                  <a:srgbClr val="FFFF00"/>
                </a:solidFill>
              </a:rPr>
              <a:t>текст документа</a:t>
            </a:r>
            <a:r>
              <a:rPr lang="ru-RU" dirty="0" smtClean="0"/>
              <a:t>;</a:t>
            </a:r>
            <a:endParaRPr lang="en-US" dirty="0" smtClean="0"/>
          </a:p>
          <a:p>
            <a:pPr algn="just">
              <a:spcBef>
                <a:spcPts val="0"/>
              </a:spcBef>
            </a:pPr>
            <a:r>
              <a:rPr lang="ru-RU" dirty="0"/>
              <a:t>Текст документа составляется на русском языке как государственном языке Российской Федерации. В органах государственной власти, органах местного самоуправления, государственных учреждениях республик наряду с государственным языком Российской Федерации могут употребляться государственные языки республик</a:t>
            </a:r>
            <a:r>
              <a:rPr lang="ru-RU" dirty="0" smtClean="0"/>
              <a:t>.</a:t>
            </a:r>
            <a:endParaRPr lang="en-US" dirty="0" smtClean="0"/>
          </a:p>
          <a:p>
            <a:pPr marL="0" indent="0" algn="just">
              <a:buNone/>
            </a:pPr>
            <a:r>
              <a:rPr lang="ru-RU" dirty="0"/>
              <a:t>В тексте документа, подготовленном на основании законодательных или иных нормативных правовых актов, ранее изданных распорядительных документов, указываются их реквизиты:</a:t>
            </a:r>
          </a:p>
          <a:p>
            <a:pPr algn="just"/>
            <a:r>
              <a:rPr lang="ru-RU" dirty="0"/>
              <a:t>- наименование вида документа, наименование организации - автора документа, дата документа, регистрационный номер документа, заголовок к тексту;</a:t>
            </a:r>
          </a:p>
          <a:p>
            <a:pPr algn="just"/>
            <a:r>
              <a:rPr lang="ru-RU" dirty="0"/>
              <a:t>- наименование организации или должностного лица, утвердившего документ, дата утверждения документа.</a:t>
            </a:r>
          </a:p>
          <a:p>
            <a:pPr algn="just"/>
            <a:r>
              <a:rPr lang="ru-RU" dirty="0"/>
              <a:t>Текст документа может содержать разделы, подразделы, пункты, подпункты, нумеруемые арабскими цифрами. Уровней рубрикации текста не должно быть более четырех.</a:t>
            </a:r>
          </a:p>
          <a:p>
            <a:pPr>
              <a:spcBef>
                <a:spcPts val="0"/>
              </a:spcBef>
            </a:pPr>
            <a:endParaRPr lang="ru-RU" dirty="0"/>
          </a:p>
          <a:p>
            <a:endParaRPr lang="ru-RU" dirty="0"/>
          </a:p>
        </p:txBody>
      </p:sp>
    </p:spTree>
    <p:extLst>
      <p:ext uri="{BB962C8B-B14F-4D97-AF65-F5344CB8AC3E}">
        <p14:creationId xmlns:p14="http://schemas.microsoft.com/office/powerpoint/2010/main" val="40795843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1367" y="0"/>
            <a:ext cx="9404723" cy="81337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182881" y="813375"/>
            <a:ext cx="11690252" cy="5587428"/>
          </a:xfrm>
        </p:spPr>
        <p:txBody>
          <a:bodyPr>
            <a:normAutofit fontScale="92500" lnSpcReduction="20000"/>
          </a:bodyPr>
          <a:lstStyle/>
          <a:p>
            <a:pPr marL="0" indent="0">
              <a:buNone/>
            </a:pPr>
            <a:r>
              <a:rPr lang="ru-RU" dirty="0"/>
              <a:t>В приказах текст излагается от первого лица единственного числа ("приказываю").</a:t>
            </a:r>
          </a:p>
          <a:p>
            <a:pPr marL="0" indent="0" algn="just">
              <a:buNone/>
            </a:pPr>
            <a:r>
              <a:rPr lang="ru-RU" dirty="0"/>
              <a:t>В документах коллегиальных и совещательных органов текст излагается от третьего лица единственного числа ("коллегия... постановляет", "собрание... решило").</a:t>
            </a:r>
          </a:p>
          <a:p>
            <a:pPr marL="0" indent="0" algn="just">
              <a:buNone/>
            </a:pPr>
            <a:r>
              <a:rPr lang="ru-RU" dirty="0"/>
              <a:t>Текст протокола излагается от третьего лица множественного числа ("слушали", "выступили", "постановили", "решили").</a:t>
            </a:r>
          </a:p>
          <a:p>
            <a:pPr algn="just"/>
            <a:r>
              <a:rPr lang="ru-RU" dirty="0"/>
              <a:t>В документах, устанавливающих права и обязанности организаций, их структурных подразделений (положение, инструкция), а также содержащих описание ситуаций, анализ фактов или выводы (акт, справка), используется форма изложения текста от третьего лица единственного или множественного числа ("отдел осуществляет функции...", "в состав управления входят...", "комиссия провела проверку...").В совместных документах текст излагается от первого лица множественного числа ("приказываем", "решили").</a:t>
            </a:r>
          </a:p>
          <a:p>
            <a:pPr marL="0" indent="0" algn="just">
              <a:buNone/>
            </a:pPr>
            <a:r>
              <a:rPr lang="ru-RU" dirty="0"/>
              <a:t>В деловых (служебных) письмах используются формы изложения:</a:t>
            </a:r>
          </a:p>
          <a:p>
            <a:pPr algn="just"/>
            <a:r>
              <a:rPr lang="ru-RU" dirty="0"/>
              <a:t>- от первого лица множественного числа ("просим направить...", "представляем на рассмотрение...");</a:t>
            </a:r>
          </a:p>
          <a:p>
            <a:pPr algn="just"/>
            <a:r>
              <a:rPr lang="ru-RU" dirty="0"/>
              <a:t>- от третьего лица единственного числа ("министерство не возражает...", "общество считает возможным...");</a:t>
            </a:r>
          </a:p>
          <a:p>
            <a:pPr algn="just"/>
            <a:r>
              <a:rPr lang="ru-RU" dirty="0"/>
              <a:t>- от первого лица единственного числа ("считаю необходимым...", "предлагаю рассмотреть..."), если письмо оформлено на должностном бланке.</a:t>
            </a:r>
          </a:p>
          <a:p>
            <a:endParaRPr lang="ru-RU" dirty="0"/>
          </a:p>
        </p:txBody>
      </p:sp>
    </p:spTree>
    <p:extLst>
      <p:ext uri="{BB962C8B-B14F-4D97-AF65-F5344CB8AC3E}">
        <p14:creationId xmlns:p14="http://schemas.microsoft.com/office/powerpoint/2010/main" val="11339697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728968"/>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25083" y="1413803"/>
            <a:ext cx="11704319" cy="5444197"/>
          </a:xfrm>
        </p:spPr>
        <p:txBody>
          <a:bodyPr>
            <a:normAutofit/>
          </a:bodyPr>
          <a:lstStyle/>
          <a:p>
            <a:r>
              <a:rPr lang="ru-RU" dirty="0"/>
              <a:t>При употреблении в тексте фамилий лиц инициалы указываются после фамилии.</a:t>
            </a:r>
          </a:p>
          <a:p>
            <a:r>
              <a:rPr lang="ru-RU" dirty="0"/>
              <a:t>В деловых (служебных) письмах могут использоваться:- вступительное обращение:</a:t>
            </a:r>
          </a:p>
          <a:p>
            <a:r>
              <a:rPr lang="ru-RU" dirty="0"/>
              <a:t>Уважаемый господин Председатель!</a:t>
            </a:r>
          </a:p>
          <a:p>
            <a:r>
              <a:rPr lang="ru-RU" dirty="0"/>
              <a:t>Уважаемый господин Губернатор!</a:t>
            </a:r>
          </a:p>
          <a:p>
            <a:r>
              <a:rPr lang="ru-RU" dirty="0"/>
              <a:t>Уважаемый господин Прохоров!</a:t>
            </a:r>
          </a:p>
          <a:p>
            <a:r>
              <a:rPr lang="ru-RU" dirty="0"/>
              <a:t>Уважаемая госпожа Захарова!</a:t>
            </a:r>
          </a:p>
          <a:p>
            <a:r>
              <a:rPr lang="ru-RU" dirty="0"/>
              <a:t>Уважаемый Николай Петрович!</a:t>
            </a:r>
          </a:p>
          <a:p>
            <a:r>
              <a:rPr lang="ru-RU" dirty="0"/>
              <a:t>Уважаемая Ольга Николаевна!</a:t>
            </a:r>
          </a:p>
          <a:p>
            <a:r>
              <a:rPr lang="ru-RU" dirty="0"/>
              <a:t>Уважаемые господа!</a:t>
            </a:r>
          </a:p>
        </p:txBody>
      </p:sp>
    </p:spTree>
    <p:extLst>
      <p:ext uri="{BB962C8B-B14F-4D97-AF65-F5344CB8AC3E}">
        <p14:creationId xmlns:p14="http://schemas.microsoft.com/office/powerpoint/2010/main" val="32441210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97780"/>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09489" y="2052918"/>
            <a:ext cx="11437033" cy="4195481"/>
          </a:xfrm>
        </p:spPr>
        <p:txBody>
          <a:bodyPr/>
          <a:lstStyle/>
          <a:p>
            <a:r>
              <a:rPr lang="ru-RU" dirty="0"/>
              <a:t>В обращении по должности наименование должности пишется с прописной буквы, в обращении по фамилии инициалы лица не указываются.</a:t>
            </a:r>
          </a:p>
          <a:p>
            <a:r>
              <a:rPr lang="ru-RU" dirty="0"/>
              <a:t>- заключительная этикетная фраза:</a:t>
            </a:r>
          </a:p>
          <a:p>
            <a:r>
              <a:rPr lang="ru-RU" dirty="0"/>
              <a:t>С уважением, ...</a:t>
            </a:r>
          </a:p>
          <a:p>
            <a:endParaRPr lang="ru-RU" dirty="0"/>
          </a:p>
        </p:txBody>
      </p:sp>
    </p:spTree>
    <p:extLst>
      <p:ext uri="{BB962C8B-B14F-4D97-AF65-F5344CB8AC3E}">
        <p14:creationId xmlns:p14="http://schemas.microsoft.com/office/powerpoint/2010/main" val="70258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solidFill>
                  <a:srgbClr val="FFFF00"/>
                </a:solidFill>
              </a:rPr>
              <a:t>Федеральный закон от 22.10.2004 №125-ФЗ </a:t>
            </a:r>
            <a:br>
              <a:rPr lang="ru-RU" sz="2800" b="1" dirty="0">
                <a:solidFill>
                  <a:srgbClr val="FFFF00"/>
                </a:solidFill>
              </a:rPr>
            </a:br>
            <a:r>
              <a:rPr lang="ru-RU" sz="2800" b="1" dirty="0">
                <a:solidFill>
                  <a:srgbClr val="FFFF00"/>
                </a:solidFill>
              </a:rPr>
              <a:t>«ОБ АРХИВНОМ ДЕЛЕ В РОССИЙСКОЙ ФЕДЕРАЦИИ»</a:t>
            </a:r>
            <a:r>
              <a:rPr lang="ru-RU" sz="2800" dirty="0">
                <a:solidFill>
                  <a:srgbClr val="FFFF00"/>
                </a:solidFill>
              </a:rPr>
              <a:t/>
            </a:r>
            <a:br>
              <a:rPr lang="ru-RU" sz="2800" dirty="0">
                <a:solidFill>
                  <a:srgbClr val="FFFF00"/>
                </a:solidFill>
              </a:rPr>
            </a:br>
            <a:endParaRPr lang="ru-RU" sz="2800" dirty="0"/>
          </a:p>
        </p:txBody>
      </p:sp>
      <p:sp>
        <p:nvSpPr>
          <p:cNvPr id="3" name="Объект 2"/>
          <p:cNvSpPr>
            <a:spLocks noGrp="1"/>
          </p:cNvSpPr>
          <p:nvPr>
            <p:ph idx="1"/>
          </p:nvPr>
        </p:nvSpPr>
        <p:spPr>
          <a:xfrm>
            <a:off x="352697" y="2052918"/>
            <a:ext cx="11469189" cy="4195481"/>
          </a:xfrm>
        </p:spPr>
        <p:txBody>
          <a:bodyPr>
            <a:normAutofit lnSpcReduction="10000"/>
          </a:bodyPr>
          <a:lstStyle/>
          <a:p>
            <a:pPr marL="0" indent="0" algn="just">
              <a:buNone/>
            </a:pPr>
            <a:r>
              <a:rPr lang="ru-RU" dirty="0"/>
              <a:t>Устанавливаются следующие сроки временного хранения документов Архивного фонда Российской Федерации до их поступления в государственные и муниципальные архивы</a:t>
            </a:r>
            <a:r>
              <a:rPr lang="ru-RU" dirty="0" smtClean="0"/>
              <a:t>:</a:t>
            </a:r>
            <a:endParaRPr lang="en-US" dirty="0" smtClean="0"/>
          </a:p>
          <a:p>
            <a:pPr marL="0" indent="0" algn="just">
              <a:buNone/>
            </a:pPr>
            <a:r>
              <a:rPr lang="ru-RU" dirty="0"/>
              <a:t>для включенных в установленном порядке в состав Архивного фонда Российской Федерации документов органов местного самоуправления и муниципальных организаций -</a:t>
            </a:r>
            <a:r>
              <a:rPr lang="ru-RU" b="1" dirty="0">
                <a:solidFill>
                  <a:srgbClr val="FFFF00"/>
                </a:solidFill>
              </a:rPr>
              <a:t> 5 </a:t>
            </a:r>
            <a:r>
              <a:rPr lang="ru-RU" b="1" dirty="0" smtClean="0">
                <a:solidFill>
                  <a:srgbClr val="FFFF00"/>
                </a:solidFill>
              </a:rPr>
              <a:t>лет</a:t>
            </a:r>
          </a:p>
          <a:p>
            <a:pPr marL="0" indent="0" algn="just">
              <a:buNone/>
            </a:pPr>
            <a:r>
              <a:rPr lang="ru-RU" dirty="0" smtClean="0"/>
              <a:t>Документы </a:t>
            </a:r>
            <a:r>
              <a:rPr lang="ru-RU" dirty="0"/>
              <a:t>по личному составу, законченные делопроизводством </a:t>
            </a:r>
            <a:r>
              <a:rPr lang="ru-RU" b="1" dirty="0" smtClean="0">
                <a:solidFill>
                  <a:srgbClr val="002060"/>
                </a:solidFill>
              </a:rPr>
              <a:t>до </a:t>
            </a:r>
            <a:r>
              <a:rPr lang="ru-RU" b="1" dirty="0">
                <a:solidFill>
                  <a:srgbClr val="002060"/>
                </a:solidFill>
              </a:rPr>
              <a:t>1 января 2003 </a:t>
            </a:r>
            <a:r>
              <a:rPr lang="ru-RU" dirty="0"/>
              <a:t>года, хранятся </a:t>
            </a:r>
            <a:r>
              <a:rPr lang="ru-RU" b="1" dirty="0">
                <a:solidFill>
                  <a:srgbClr val="FFFF00"/>
                </a:solidFill>
              </a:rPr>
              <a:t>75 лет</a:t>
            </a:r>
            <a:r>
              <a:rPr lang="ru-RU" dirty="0">
                <a:solidFill>
                  <a:srgbClr val="FFFF00"/>
                </a:solidFill>
              </a:rPr>
              <a:t>.</a:t>
            </a:r>
          </a:p>
          <a:p>
            <a:pPr marL="0" indent="0" algn="just">
              <a:buNone/>
            </a:pPr>
            <a:r>
              <a:rPr lang="ru-RU" dirty="0"/>
              <a:t>Документы по </a:t>
            </a:r>
            <a:r>
              <a:rPr lang="ru-RU" dirty="0" smtClean="0"/>
              <a:t>личному </a:t>
            </a:r>
            <a:r>
              <a:rPr lang="ru-RU" dirty="0"/>
              <a:t>составу, законченные делопроизводством </a:t>
            </a:r>
            <a:r>
              <a:rPr lang="ru-RU" b="1" dirty="0" smtClean="0">
                <a:solidFill>
                  <a:srgbClr val="002060"/>
                </a:solidFill>
              </a:rPr>
              <a:t>после </a:t>
            </a:r>
            <a:r>
              <a:rPr lang="ru-RU" b="1" dirty="0">
                <a:solidFill>
                  <a:srgbClr val="002060"/>
                </a:solidFill>
              </a:rPr>
              <a:t>1 января </a:t>
            </a:r>
            <a:r>
              <a:rPr lang="ru-RU" b="1" dirty="0" smtClean="0">
                <a:solidFill>
                  <a:srgbClr val="002060"/>
                </a:solidFill>
              </a:rPr>
              <a:t>2003 </a:t>
            </a:r>
            <a:r>
              <a:rPr lang="ru-RU" dirty="0"/>
              <a:t>года, хранятся </a:t>
            </a:r>
            <a:r>
              <a:rPr lang="ru-RU" b="1" dirty="0">
                <a:solidFill>
                  <a:srgbClr val="FFFF00"/>
                </a:solidFill>
              </a:rPr>
              <a:t>50 лет.</a:t>
            </a:r>
          </a:p>
          <a:p>
            <a:pPr marL="0" indent="0" algn="just">
              <a:buNone/>
            </a:pPr>
            <a:r>
              <a:rPr lang="ru-RU" dirty="0" smtClean="0"/>
              <a:t>По </a:t>
            </a:r>
            <a:r>
              <a:rPr lang="ru-RU" dirty="0"/>
              <a:t>истечении сроков </a:t>
            </a:r>
            <a:r>
              <a:rPr lang="ru-RU" dirty="0" smtClean="0"/>
              <a:t>хранения</a:t>
            </a:r>
            <a:r>
              <a:rPr lang="en-US" dirty="0" smtClean="0"/>
              <a:t> </a:t>
            </a:r>
            <a:r>
              <a:rPr lang="ru-RU" dirty="0" smtClean="0"/>
              <a:t>данные документы </a:t>
            </a:r>
            <a:r>
              <a:rPr lang="ru-RU" dirty="0"/>
              <a:t>по личному </a:t>
            </a:r>
            <a:r>
              <a:rPr lang="ru-RU" dirty="0" smtClean="0"/>
              <a:t>составу подлежат </a:t>
            </a:r>
            <a:r>
              <a:rPr lang="ru-RU" dirty="0"/>
              <a:t>экспертизе ценности документов.</a:t>
            </a:r>
          </a:p>
          <a:p>
            <a:endParaRPr lang="ru-RU" dirty="0"/>
          </a:p>
          <a:p>
            <a:endParaRPr lang="ru-RU" dirty="0"/>
          </a:p>
        </p:txBody>
      </p:sp>
    </p:spTree>
    <p:extLst>
      <p:ext uri="{BB962C8B-B14F-4D97-AF65-F5344CB8AC3E}">
        <p14:creationId xmlns:p14="http://schemas.microsoft.com/office/powerpoint/2010/main" val="3664249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27442"/>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07964" y="1280160"/>
            <a:ext cx="11619914" cy="5577840"/>
          </a:xfrm>
        </p:spPr>
        <p:txBody>
          <a:bodyPr>
            <a:normAutofit/>
          </a:bodyPr>
          <a:lstStyle/>
          <a:p>
            <a:pPr algn="just"/>
            <a:r>
              <a:rPr lang="ru-RU" dirty="0" smtClean="0"/>
              <a:t>19 </a:t>
            </a:r>
            <a:r>
              <a:rPr lang="ru-RU" b="1" dirty="0" smtClean="0">
                <a:solidFill>
                  <a:srgbClr val="FFFF00"/>
                </a:solidFill>
              </a:rPr>
              <a:t>- отметка о приложении</a:t>
            </a:r>
            <a:r>
              <a:rPr lang="ru-RU" dirty="0" smtClean="0"/>
              <a:t>;</a:t>
            </a:r>
            <a:r>
              <a:rPr lang="en-US" dirty="0" smtClean="0"/>
              <a:t> </a:t>
            </a:r>
            <a:r>
              <a:rPr lang="ru-RU" dirty="0" smtClean="0"/>
              <a:t>Отметка о приложении содержит сведения о документе (документах), прилагаемом к основному документу</a:t>
            </a:r>
            <a:r>
              <a:rPr lang="en-US" dirty="0" smtClean="0"/>
              <a:t>/</a:t>
            </a:r>
          </a:p>
          <a:p>
            <a:pPr algn="just"/>
            <a:r>
              <a:rPr lang="ru-RU" dirty="0" smtClean="0"/>
              <a:t>В сопроводительных письмах и других информационно-справочных документах отметка о приложении оформляется под текстом от границы левого поля следующим образом:</a:t>
            </a:r>
            <a:endParaRPr lang="en-US" dirty="0" smtClean="0"/>
          </a:p>
          <a:p>
            <a:pPr algn="just"/>
            <a:r>
              <a:rPr lang="ru-RU" dirty="0" smtClean="0"/>
              <a:t>- </a:t>
            </a:r>
            <a:r>
              <a:rPr lang="ru-RU" dirty="0"/>
              <a:t>если приложение названо в тексте</a:t>
            </a:r>
            <a:r>
              <a:rPr lang="ru-RU" dirty="0" smtClean="0"/>
              <a:t>:</a:t>
            </a:r>
            <a:r>
              <a:rPr lang="ru-RU" dirty="0"/>
              <a:t> </a:t>
            </a:r>
            <a:r>
              <a:rPr lang="ru-RU" dirty="0" smtClean="0"/>
              <a:t>Приложение на 2 л. в 1 экз.</a:t>
            </a:r>
          </a:p>
          <a:p>
            <a:pPr algn="just"/>
            <a:r>
              <a:rPr lang="ru-RU" dirty="0" smtClean="0"/>
              <a:t> если приложение не названо в тексте или если приложений несколько, указывают названия документов-приложений, количество листов и экземпляров каждого приложения: </a:t>
            </a:r>
          </a:p>
          <a:p>
            <a:pPr marL="0" indent="0" algn="just">
              <a:buNone/>
            </a:pPr>
            <a:r>
              <a:rPr lang="ru-RU" dirty="0" smtClean="0"/>
              <a:t>Приложение: 1. Приказ о приеме Иванова И.И. </a:t>
            </a:r>
            <a:r>
              <a:rPr lang="ru-RU" dirty="0"/>
              <a:t>на </a:t>
            </a:r>
            <a:r>
              <a:rPr lang="ru-RU" dirty="0" smtClean="0"/>
              <a:t>1 л</a:t>
            </a:r>
            <a:r>
              <a:rPr lang="ru-RU" dirty="0"/>
              <a:t>. в 1 </a:t>
            </a:r>
            <a:r>
              <a:rPr lang="ru-RU" dirty="0" smtClean="0"/>
              <a:t>экз.</a:t>
            </a:r>
          </a:p>
          <a:p>
            <a:pPr algn="just">
              <a:spcBef>
                <a:spcPts val="0"/>
              </a:spcBef>
            </a:pPr>
            <a:r>
              <a:rPr lang="ru-RU" dirty="0"/>
              <a:t>е</a:t>
            </a:r>
            <a:r>
              <a:rPr lang="ru-RU" dirty="0" smtClean="0"/>
              <a:t>сли приложение сброшюровано: Приложение: отчет ООО «</a:t>
            </a:r>
            <a:r>
              <a:rPr lang="ru-RU" dirty="0" err="1" smtClean="0"/>
              <a:t>Ивушка</a:t>
            </a:r>
            <a:r>
              <a:rPr lang="ru-RU" dirty="0" smtClean="0"/>
              <a:t>» в 1 экз.</a:t>
            </a:r>
          </a:p>
          <a:p>
            <a:pPr algn="just">
              <a:spcBef>
                <a:spcPts val="0"/>
              </a:spcBef>
            </a:pPr>
            <a:r>
              <a:rPr lang="ru-RU" dirty="0"/>
              <a:t> если документ, являющийся приложением, имеет приложения с самостоятельной нумерацией страниц</a:t>
            </a:r>
            <a:r>
              <a:rPr lang="ru-RU" dirty="0" smtClean="0"/>
              <a:t>: Приложение: </a:t>
            </a:r>
            <a:r>
              <a:rPr lang="ru-RU" dirty="0"/>
              <a:t>письмо </a:t>
            </a:r>
            <a:r>
              <a:rPr lang="ru-RU" dirty="0" err="1"/>
              <a:t>Росархива</a:t>
            </a:r>
            <a:r>
              <a:rPr lang="ru-RU" dirty="0"/>
              <a:t> от 05.06.2015 N 02-6/172 и приложения к нему, всего на 5 л.</a:t>
            </a:r>
            <a:endParaRPr lang="ru-RU" dirty="0" smtClean="0"/>
          </a:p>
          <a:p>
            <a:endParaRPr lang="ru-RU" dirty="0"/>
          </a:p>
        </p:txBody>
      </p:sp>
    </p:spTree>
    <p:extLst>
      <p:ext uri="{BB962C8B-B14F-4D97-AF65-F5344CB8AC3E}">
        <p14:creationId xmlns:p14="http://schemas.microsoft.com/office/powerpoint/2010/main" val="25882648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75710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25083" y="1491176"/>
            <a:ext cx="11437033" cy="4757224"/>
          </a:xfrm>
        </p:spPr>
        <p:txBody>
          <a:bodyPr>
            <a:normAutofit/>
          </a:bodyPr>
          <a:lstStyle/>
          <a:p>
            <a:pPr algn="just"/>
            <a:r>
              <a:rPr lang="ru-RU" dirty="0"/>
              <a:t>если приложением является обособленный электронный носитель (компакт-диск, </a:t>
            </a:r>
            <a:r>
              <a:rPr lang="ru-RU" dirty="0" err="1"/>
              <a:t>usb</a:t>
            </a:r>
            <a:r>
              <a:rPr lang="ru-RU" dirty="0"/>
              <a:t>-</a:t>
            </a:r>
            <a:r>
              <a:rPr lang="ru-RU" dirty="0" err="1"/>
              <a:t>флеш</a:t>
            </a:r>
            <a:r>
              <a:rPr lang="ru-RU" dirty="0"/>
              <a:t>-накопитель и др.):</a:t>
            </a:r>
          </a:p>
          <a:p>
            <a:pPr marL="0" indent="0" algn="just">
              <a:buNone/>
            </a:pPr>
            <a:r>
              <a:rPr lang="ru-RU" dirty="0" smtClean="0"/>
              <a:t>Приложение: </a:t>
            </a:r>
            <a:r>
              <a:rPr lang="en-US" dirty="0" smtClean="0"/>
              <a:t>CD-</a:t>
            </a:r>
            <a:r>
              <a:rPr lang="ru-RU" dirty="0" smtClean="0"/>
              <a:t>диск в 1 экз.</a:t>
            </a:r>
          </a:p>
          <a:p>
            <a:pPr algn="just"/>
            <a:r>
              <a:rPr lang="ru-RU" dirty="0"/>
              <a:t>В распорядительных документах (постановлениях, решениях, приказах, распоряжениях), договорах, положениях, правилах, инструкциях и других документах отметка о приложении оформляется следующим образом</a:t>
            </a:r>
            <a:r>
              <a:rPr lang="ru-RU" dirty="0" smtClean="0"/>
              <a:t>: На первом листе приложения пишется </a:t>
            </a:r>
          </a:p>
          <a:p>
            <a:pPr marL="0" indent="0" algn="just">
              <a:buNone/>
            </a:pPr>
            <a:r>
              <a:rPr lang="ru-RU" dirty="0" smtClean="0"/>
              <a:t>Приложение </a:t>
            </a:r>
            <a:r>
              <a:rPr lang="ru-RU" dirty="0"/>
              <a:t>N </a:t>
            </a:r>
            <a:r>
              <a:rPr lang="ru-RU" dirty="0" smtClean="0"/>
              <a:t>2</a:t>
            </a:r>
          </a:p>
          <a:p>
            <a:pPr marL="0" indent="0" algn="just">
              <a:buNone/>
            </a:pPr>
            <a:r>
              <a:rPr lang="ru-RU" dirty="0" smtClean="0"/>
              <a:t>к </a:t>
            </a:r>
            <a:r>
              <a:rPr lang="ru-RU" dirty="0"/>
              <a:t>приказу АО "Профиль"</a:t>
            </a:r>
          </a:p>
          <a:p>
            <a:pPr marL="0" indent="0">
              <a:buNone/>
            </a:pPr>
            <a:r>
              <a:rPr lang="ru-RU" dirty="0"/>
              <a:t>от 15.08.2015 N 112</a:t>
            </a:r>
          </a:p>
          <a:p>
            <a:pPr marL="0" indent="0">
              <a:buNone/>
            </a:pPr>
            <a:r>
              <a:rPr lang="ru-RU" dirty="0"/>
              <a:t/>
            </a:r>
            <a:br>
              <a:rPr lang="ru-RU" dirty="0"/>
            </a:br>
            <a:endParaRPr lang="ru-RU" dirty="0"/>
          </a:p>
        </p:txBody>
      </p:sp>
    </p:spTree>
    <p:extLst>
      <p:ext uri="{BB962C8B-B14F-4D97-AF65-F5344CB8AC3E}">
        <p14:creationId xmlns:p14="http://schemas.microsoft.com/office/powerpoint/2010/main" val="334688157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354243"/>
            <a:ext cx="9404723" cy="883713"/>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50167" y="1237956"/>
            <a:ext cx="11451102" cy="5247250"/>
          </a:xfrm>
        </p:spPr>
        <p:txBody>
          <a:bodyPr>
            <a:normAutofit/>
          </a:bodyPr>
          <a:lstStyle/>
          <a:p>
            <a:pPr algn="just">
              <a:spcBef>
                <a:spcPts val="0"/>
              </a:spcBef>
            </a:pPr>
            <a:r>
              <a:rPr lang="ru-RU" dirty="0"/>
              <a:t>20 </a:t>
            </a:r>
            <a:r>
              <a:rPr lang="ru-RU" b="1" dirty="0">
                <a:solidFill>
                  <a:srgbClr val="FFFF00"/>
                </a:solidFill>
              </a:rPr>
              <a:t>- гриф согласования документа</a:t>
            </a:r>
            <a:r>
              <a:rPr lang="ru-RU" dirty="0" smtClean="0"/>
              <a:t>; </a:t>
            </a:r>
            <a:r>
              <a:rPr lang="ru-RU" dirty="0"/>
              <a:t>Гриф согласования состоит из слова СОГЛАСОВАНО, должности лица, которым согласован документ (включая наименование организации), его собственноручной подписи, инициалов, фамилии, даты согласования</a:t>
            </a:r>
            <a:r>
              <a:rPr lang="ru-RU" dirty="0" smtClean="0"/>
              <a:t>.</a:t>
            </a:r>
          </a:p>
          <a:p>
            <a:pPr algn="just">
              <a:spcBef>
                <a:spcPts val="0"/>
              </a:spcBef>
            </a:pPr>
            <a:r>
              <a:rPr lang="ru-RU" dirty="0"/>
              <a:t>21 - </a:t>
            </a:r>
            <a:r>
              <a:rPr lang="ru-RU" b="1" dirty="0">
                <a:solidFill>
                  <a:srgbClr val="FFFF00"/>
                </a:solidFill>
              </a:rPr>
              <a:t>виза;</a:t>
            </a:r>
          </a:p>
          <a:p>
            <a:pPr algn="just">
              <a:spcBef>
                <a:spcPts val="0"/>
              </a:spcBef>
            </a:pPr>
            <a:r>
              <a:rPr lang="ru-RU" dirty="0" smtClean="0"/>
              <a:t>Виза </a:t>
            </a:r>
            <a:r>
              <a:rPr lang="ru-RU" dirty="0"/>
              <a:t>свидетельствует о согласии или несогласии должностного лица (работника) с содержанием проекта документа. Визой оформляется внутреннее согласование документа. Виза включает должность лица, визирующего документ, подпись, расшифровку подписи (инициалы, фамилию) и дату визирования</a:t>
            </a:r>
            <a:r>
              <a:rPr lang="ru-RU" dirty="0" smtClean="0"/>
              <a:t>.</a:t>
            </a:r>
          </a:p>
          <a:p>
            <a:pPr algn="just"/>
            <a:r>
              <a:rPr lang="ru-RU" dirty="0"/>
              <a:t>В документах, подлинники которых хранятся в организации, визы проставляют на последнем листе документа под подписью, на обороте последнего листа подлинника документа или на листе согласования (визирования), прилагаемом к документу.</a:t>
            </a:r>
          </a:p>
          <a:p>
            <a:pPr algn="just"/>
            <a:r>
              <a:rPr lang="ru-RU" dirty="0"/>
              <a:t>В исходящих документах визы проставляются на экземплярах документов, помещаемых в дело.</a:t>
            </a:r>
          </a:p>
          <a:p>
            <a:pPr>
              <a:spcBef>
                <a:spcPts val="0"/>
              </a:spcBef>
            </a:pPr>
            <a:endParaRPr lang="ru-RU" dirty="0"/>
          </a:p>
          <a:p>
            <a:endParaRPr lang="ru-RU" dirty="0"/>
          </a:p>
        </p:txBody>
      </p:sp>
    </p:spTree>
    <p:extLst>
      <p:ext uri="{BB962C8B-B14F-4D97-AF65-F5344CB8AC3E}">
        <p14:creationId xmlns:p14="http://schemas.microsoft.com/office/powerpoint/2010/main" val="25861828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700833"/>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67286" y="1364566"/>
            <a:ext cx="11788726" cy="5261317"/>
          </a:xfrm>
        </p:spPr>
        <p:txBody>
          <a:bodyPr>
            <a:normAutofit/>
          </a:bodyPr>
          <a:lstStyle/>
          <a:p>
            <a:pPr>
              <a:spcBef>
                <a:spcPts val="0"/>
              </a:spcBef>
            </a:pPr>
            <a:r>
              <a:rPr lang="ru-RU" dirty="0" smtClean="0"/>
              <a:t>22 </a:t>
            </a:r>
            <a:r>
              <a:rPr lang="ru-RU" dirty="0"/>
              <a:t>- </a:t>
            </a:r>
            <a:r>
              <a:rPr lang="ru-RU" b="1" dirty="0">
                <a:solidFill>
                  <a:srgbClr val="FFFF00"/>
                </a:solidFill>
              </a:rPr>
              <a:t>подпись</a:t>
            </a:r>
            <a:r>
              <a:rPr lang="ru-RU" b="1" dirty="0" smtClean="0">
                <a:solidFill>
                  <a:srgbClr val="FFFF00"/>
                </a:solidFill>
              </a:rPr>
              <a:t>;</a:t>
            </a:r>
          </a:p>
          <a:p>
            <a:pPr algn="just">
              <a:spcBef>
                <a:spcPts val="0"/>
              </a:spcBef>
            </a:pPr>
            <a:r>
              <a:rPr lang="ru-RU" dirty="0"/>
              <a:t>Подпись включает: наименование должности лица, подписывающего документ, его собственноручную подпись, расшифровку подписи (инициалы, фамилия</a:t>
            </a:r>
            <a:r>
              <a:rPr lang="ru-RU" dirty="0" smtClean="0"/>
              <a:t>). Например,</a:t>
            </a:r>
          </a:p>
          <a:p>
            <a:pPr algn="just">
              <a:spcBef>
                <a:spcPts val="0"/>
              </a:spcBef>
            </a:pPr>
            <a:r>
              <a:rPr lang="ru-RU" dirty="0" smtClean="0"/>
              <a:t>Генеральный директор    подпись             </a:t>
            </a:r>
            <a:r>
              <a:rPr lang="ru-RU" dirty="0" err="1" smtClean="0"/>
              <a:t>И.И.Иванов</a:t>
            </a:r>
            <a:endParaRPr lang="ru-RU" dirty="0" smtClean="0"/>
          </a:p>
          <a:p>
            <a:pPr algn="just">
              <a:spcBef>
                <a:spcPts val="0"/>
              </a:spcBef>
            </a:pPr>
            <a:r>
              <a:rPr lang="ru-RU" dirty="0"/>
              <a:t>Если документ оформлен не на бланке, в наименование должности включается наименование организации. </a:t>
            </a:r>
            <a:endParaRPr lang="ru-RU" dirty="0" smtClean="0"/>
          </a:p>
          <a:p>
            <a:pPr algn="just">
              <a:spcBef>
                <a:spcPts val="0"/>
              </a:spcBef>
            </a:pPr>
            <a:r>
              <a:rPr lang="ru-RU" dirty="0"/>
              <a:t>При подписании документа несколькими должностными лицами, занимающими разное положение, их подписи располагаются одна под другой в последовательности, соответствующей иерархии занимаемых должностей</a:t>
            </a:r>
            <a:r>
              <a:rPr lang="ru-RU" dirty="0" smtClean="0"/>
              <a:t>.</a:t>
            </a:r>
          </a:p>
          <a:p>
            <a:pPr algn="just">
              <a:spcBef>
                <a:spcPts val="0"/>
              </a:spcBef>
            </a:pPr>
            <a:r>
              <a:rPr lang="ru-RU" dirty="0"/>
              <a:t>При подписании документа лицом, исполняющим обязанности руководителя, подпись оформляется с указанием статуса должностного лица в соответствии с приказом (распоряжением).</a:t>
            </a:r>
          </a:p>
          <a:p>
            <a:endParaRPr lang="ru-RU" dirty="0"/>
          </a:p>
        </p:txBody>
      </p:sp>
    </p:spTree>
    <p:extLst>
      <p:ext uri="{BB962C8B-B14F-4D97-AF65-F5344CB8AC3E}">
        <p14:creationId xmlns:p14="http://schemas.microsoft.com/office/powerpoint/2010/main" val="19743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130" y="0"/>
            <a:ext cx="9404723" cy="1080660"/>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422032" y="787792"/>
            <a:ext cx="11240086" cy="5460608"/>
          </a:xfrm>
        </p:spPr>
        <p:txBody>
          <a:bodyPr>
            <a:normAutofit/>
          </a:bodyPr>
          <a:lstStyle/>
          <a:p>
            <a:r>
              <a:rPr lang="ru-RU" dirty="0"/>
              <a:t>23 - </a:t>
            </a:r>
            <a:r>
              <a:rPr lang="ru-RU" b="1" dirty="0">
                <a:solidFill>
                  <a:srgbClr val="FFFF00"/>
                </a:solidFill>
              </a:rPr>
              <a:t>отметка об электронной подписи</a:t>
            </a:r>
            <a:r>
              <a:rPr lang="ru-RU" dirty="0" smtClean="0"/>
              <a:t>; </a:t>
            </a:r>
            <a:r>
              <a:rPr lang="ru-RU" dirty="0"/>
              <a:t>Отметка об электронной подписи используется при визуализации электронного документа, подписанного электронной подписью, с соблюдением следующих требований:</a:t>
            </a:r>
          </a:p>
          <a:p>
            <a:r>
              <a:rPr lang="ru-RU" dirty="0"/>
              <a:t>а) место размещения отметки об электронной подписи должно соответствовать месту размещения собственноручной подписи в аналогичном документе на бумажном носителе;</a:t>
            </a:r>
          </a:p>
          <a:p>
            <a:r>
              <a:rPr lang="ru-RU" dirty="0"/>
              <a:t>б) элементы отметки об электронной подписи должны быть видимыми и читаемыми при отображении документа в натуральном размере;</a:t>
            </a:r>
          </a:p>
          <a:p>
            <a:r>
              <a:rPr lang="ru-RU" dirty="0"/>
              <a:t>в) элементы отметки об электронной подписи не должны перекрываться или накладываться друг на друга;</a:t>
            </a:r>
          </a:p>
          <a:p>
            <a:r>
              <a:rPr lang="ru-RU" dirty="0"/>
              <a:t>г) элементы отметки об электронной подписи не должны перекрывать элементы текста документа и другие отметки об электронной подписи (при наличии).</a:t>
            </a:r>
          </a:p>
          <a:p>
            <a:pPr>
              <a:spcBef>
                <a:spcPts val="0"/>
              </a:spcBef>
            </a:pPr>
            <a:endParaRPr lang="ru-RU" dirty="0"/>
          </a:p>
          <a:p>
            <a:endParaRPr lang="ru-RU" dirty="0"/>
          </a:p>
        </p:txBody>
      </p:sp>
    </p:spTree>
    <p:extLst>
      <p:ext uri="{BB962C8B-B14F-4D97-AF65-F5344CB8AC3E}">
        <p14:creationId xmlns:p14="http://schemas.microsoft.com/office/powerpoint/2010/main" val="15487114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130" y="0"/>
            <a:ext cx="9404723" cy="1277608"/>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81354" y="1139484"/>
            <a:ext cx="11633981" cy="5359789"/>
          </a:xfrm>
        </p:spPr>
        <p:txBody>
          <a:bodyPr>
            <a:normAutofit/>
          </a:bodyPr>
          <a:lstStyle/>
          <a:p>
            <a:r>
              <a:rPr lang="ru-RU" b="1" dirty="0">
                <a:solidFill>
                  <a:srgbClr val="FFFF00"/>
                </a:solidFill>
              </a:rPr>
              <a:t>24 - печать</a:t>
            </a:r>
            <a:r>
              <a:rPr lang="ru-RU" b="1" dirty="0" smtClean="0">
                <a:solidFill>
                  <a:srgbClr val="FFFF00"/>
                </a:solidFill>
              </a:rPr>
              <a:t>; </a:t>
            </a:r>
            <a:r>
              <a:rPr lang="ru-RU" dirty="0" smtClean="0"/>
              <a:t>печать </a:t>
            </a:r>
            <a:r>
              <a:rPr lang="ru-RU" dirty="0"/>
              <a:t>заверяет подлинность подписи должностного лица на документах, удостоверяющих права лиц, фиксирующих факты, связанные с финансовыми средствами, а также на иных документах, предусматривающих заверение подписи печатью в соответствии с законодательством Российской Федерации.</a:t>
            </a:r>
          </a:p>
          <a:p>
            <a:r>
              <a:rPr lang="ru-RU" dirty="0"/>
              <a:t>Документы заверяют печатью организации. Печать проставляется, не захватывая собственноручной подписи лица, подписавшего документ, или в месте, обозначенном "МП" ("Место печати").</a:t>
            </a:r>
          </a:p>
          <a:p>
            <a:endParaRPr lang="ru-RU" dirty="0"/>
          </a:p>
        </p:txBody>
      </p:sp>
    </p:spTree>
    <p:extLst>
      <p:ext uri="{BB962C8B-B14F-4D97-AF65-F5344CB8AC3E}">
        <p14:creationId xmlns:p14="http://schemas.microsoft.com/office/powerpoint/2010/main" val="39487452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295422" y="1209822"/>
            <a:ext cx="11197883" cy="5038577"/>
          </a:xfrm>
        </p:spPr>
        <p:txBody>
          <a:bodyPr>
            <a:normAutofit/>
          </a:bodyPr>
          <a:lstStyle/>
          <a:p>
            <a:r>
              <a:rPr lang="ru-RU" dirty="0"/>
              <a:t>25 - </a:t>
            </a:r>
            <a:r>
              <a:rPr lang="ru-RU" b="1" dirty="0">
                <a:solidFill>
                  <a:srgbClr val="FFFF00"/>
                </a:solidFill>
              </a:rPr>
              <a:t>отметка об исполнителе</a:t>
            </a:r>
            <a:r>
              <a:rPr lang="ru-RU" dirty="0" smtClean="0"/>
              <a:t>; </a:t>
            </a:r>
            <a:r>
              <a:rPr lang="ru-RU" dirty="0"/>
              <a:t>Отметка об исполнителе включает фамилию, имя и отчество исполнителя, номер его телефона. Отметка об исполнителе может дополняться наименованием должности, структурного подразделения и электронным адресом исполнителя.</a:t>
            </a:r>
          </a:p>
          <a:p>
            <a:r>
              <a:rPr lang="ru-RU" dirty="0"/>
              <a:t>Отметка об исполнителе оформляется на лицевой стороне последнего листа документа от границы левого поля или, при отсутствии места, на оборотной стороне внизу слева</a:t>
            </a:r>
            <a:r>
              <a:rPr lang="ru-RU" dirty="0" smtClean="0"/>
              <a:t>.</a:t>
            </a:r>
          </a:p>
          <a:p>
            <a:pPr marL="0" indent="0">
              <a:buNone/>
            </a:pPr>
            <a:r>
              <a:rPr lang="ru-RU" dirty="0" smtClean="0"/>
              <a:t>Например, Петров Петр Петрович, </a:t>
            </a:r>
            <a:r>
              <a:rPr lang="ru-RU" dirty="0"/>
              <a:t>Контрольное управление, ведущий специалист</a:t>
            </a:r>
          </a:p>
          <a:p>
            <a:pPr marL="0" indent="0">
              <a:buNone/>
            </a:pPr>
            <a:r>
              <a:rPr lang="ru-RU" dirty="0"/>
              <a:t>+7(495) </a:t>
            </a:r>
            <a:r>
              <a:rPr lang="ru-RU" dirty="0" smtClean="0"/>
              <a:t>135-34-13, </a:t>
            </a:r>
            <a:r>
              <a:rPr lang="en-US" dirty="0" err="1" smtClean="0"/>
              <a:t>Petrov</a:t>
            </a:r>
            <a:r>
              <a:rPr lang="ru-RU" dirty="0" smtClean="0"/>
              <a:t>@</a:t>
            </a:r>
            <a:r>
              <a:rPr lang="en-US" dirty="0" smtClean="0"/>
              <a:t>mail</a:t>
            </a:r>
            <a:r>
              <a:rPr lang="ru-RU" dirty="0" smtClean="0"/>
              <a:t>.</a:t>
            </a:r>
            <a:r>
              <a:rPr lang="ru-RU" dirty="0" err="1" smtClean="0"/>
              <a:t>ru</a:t>
            </a:r>
            <a:endParaRPr lang="ru-RU" dirty="0"/>
          </a:p>
          <a:p>
            <a:endParaRPr lang="ru-RU" dirty="0"/>
          </a:p>
          <a:p>
            <a:endParaRPr lang="ru-RU" dirty="0"/>
          </a:p>
        </p:txBody>
      </p:sp>
    </p:spTree>
    <p:extLst>
      <p:ext uri="{BB962C8B-B14F-4D97-AF65-F5344CB8AC3E}">
        <p14:creationId xmlns:p14="http://schemas.microsoft.com/office/powerpoint/2010/main" val="20443553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54051"/>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196948" y="1378634"/>
            <a:ext cx="11254154" cy="4869766"/>
          </a:xfrm>
        </p:spPr>
        <p:txBody>
          <a:bodyPr>
            <a:normAutofit/>
          </a:bodyPr>
          <a:lstStyle/>
          <a:p>
            <a:pPr>
              <a:spcBef>
                <a:spcPts val="0"/>
              </a:spcBef>
            </a:pPr>
            <a:r>
              <a:rPr lang="ru-RU" dirty="0"/>
              <a:t>26 - </a:t>
            </a:r>
            <a:r>
              <a:rPr lang="ru-RU" b="1" dirty="0">
                <a:solidFill>
                  <a:srgbClr val="FFFF00"/>
                </a:solidFill>
              </a:rPr>
              <a:t>отметка о заверении копии</a:t>
            </a:r>
            <a:r>
              <a:rPr lang="ru-RU" dirty="0" smtClean="0"/>
              <a:t>;</a:t>
            </a:r>
            <a:r>
              <a:rPr lang="en-US" dirty="0" smtClean="0"/>
              <a:t> </a:t>
            </a:r>
            <a:endParaRPr lang="ru-RU" dirty="0" smtClean="0"/>
          </a:p>
          <a:p>
            <a:pPr>
              <a:spcBef>
                <a:spcPts val="0"/>
              </a:spcBef>
            </a:pPr>
            <a:r>
              <a:rPr lang="ru-RU" dirty="0" smtClean="0"/>
              <a:t>Отметка </a:t>
            </a:r>
            <a:r>
              <a:rPr lang="ru-RU" dirty="0"/>
              <a:t>о заверении копии оформляется для подтверждения соответствия копии документа (выписки из документа) подлиннику документа. Отметка о заверении копии проставляется под реквизитом "подпись" и включает: слово "Верно"; наименование должности лица, заверившего копию; его собственноручную подпись; расшифровку подписи (инициалы, фамилию); дату заверения копии (выписки из документа</a:t>
            </a:r>
            <a:r>
              <a:rPr lang="ru-RU" dirty="0" smtClean="0"/>
              <a:t>).</a:t>
            </a:r>
            <a:r>
              <a:rPr lang="en-US" dirty="0" smtClean="0"/>
              <a:t> </a:t>
            </a:r>
            <a:r>
              <a:rPr lang="ru-RU" dirty="0" smtClean="0"/>
              <a:t> Выписку возможно заверить печатью.</a:t>
            </a:r>
            <a:endParaRPr lang="en-US" dirty="0" smtClean="0"/>
          </a:p>
          <a:p>
            <a:pPr>
              <a:spcBef>
                <a:spcPts val="0"/>
              </a:spcBef>
            </a:pPr>
            <a:r>
              <a:rPr lang="ru-RU" dirty="0"/>
              <a:t>Для проставления отметки о заверении копии может использоваться штамп</a:t>
            </a:r>
            <a:r>
              <a:rPr lang="ru-RU" dirty="0" smtClean="0"/>
              <a:t>.</a:t>
            </a:r>
            <a:endParaRPr lang="ru-RU" dirty="0"/>
          </a:p>
        </p:txBody>
      </p:sp>
    </p:spTree>
    <p:extLst>
      <p:ext uri="{BB962C8B-B14F-4D97-AF65-F5344CB8AC3E}">
        <p14:creationId xmlns:p14="http://schemas.microsoft.com/office/powerpoint/2010/main" val="17160956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83713"/>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98474" y="2052918"/>
            <a:ext cx="11676184" cy="4516694"/>
          </a:xfrm>
        </p:spPr>
        <p:txBody>
          <a:bodyPr/>
          <a:lstStyle/>
          <a:p>
            <a:pPr>
              <a:spcBef>
                <a:spcPts val="0"/>
              </a:spcBef>
            </a:pPr>
            <a:r>
              <a:rPr lang="ru-RU" dirty="0"/>
              <a:t>27 - </a:t>
            </a:r>
            <a:r>
              <a:rPr lang="ru-RU" b="1" dirty="0">
                <a:solidFill>
                  <a:srgbClr val="FFFF00"/>
                </a:solidFill>
              </a:rPr>
              <a:t>отметка о поступлении документа</a:t>
            </a:r>
            <a:r>
              <a:rPr lang="ru-RU" dirty="0" smtClean="0"/>
              <a:t>;</a:t>
            </a:r>
          </a:p>
          <a:p>
            <a:r>
              <a:rPr lang="ru-RU" dirty="0"/>
              <a:t>Отметка о поступлении документа служит для подтверждения факта поступления документа в организацию и включает дату поступления и входящий регистрационный номер документа. При необходимости отметка о поступлении может дополняться указанием времени поступления в часах и минутах и способа доставки документа.</a:t>
            </a:r>
          </a:p>
          <a:p>
            <a:r>
              <a:rPr lang="ru-RU" dirty="0"/>
              <a:t>Отметка о поступлении документа может проставляться с помощью штампа.</a:t>
            </a:r>
          </a:p>
          <a:p>
            <a:endParaRPr lang="ru-RU" dirty="0"/>
          </a:p>
          <a:p>
            <a:endParaRPr lang="ru-RU" dirty="0"/>
          </a:p>
        </p:txBody>
      </p:sp>
    </p:spTree>
    <p:extLst>
      <p:ext uri="{BB962C8B-B14F-4D97-AF65-F5344CB8AC3E}">
        <p14:creationId xmlns:p14="http://schemas.microsoft.com/office/powerpoint/2010/main" val="264690007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13374"/>
          </a:xfrm>
        </p:spPr>
        <p:txBody>
          <a:bodyPr/>
          <a:lstStyle/>
          <a:p>
            <a:pPr algn="ctr"/>
            <a:r>
              <a:rPr lang="ru-RU" sz="4000" b="1" dirty="0">
                <a:solidFill>
                  <a:srgbClr val="FFFF00"/>
                </a:solidFill>
              </a:rPr>
              <a:t>ГОСТ Р 7.0.97-2016.</a:t>
            </a:r>
            <a:endParaRPr lang="ru-RU" dirty="0"/>
          </a:p>
        </p:txBody>
      </p:sp>
      <p:sp>
        <p:nvSpPr>
          <p:cNvPr id="3" name="Объект 2"/>
          <p:cNvSpPr>
            <a:spLocks noGrp="1"/>
          </p:cNvSpPr>
          <p:nvPr>
            <p:ph idx="1"/>
          </p:nvPr>
        </p:nvSpPr>
        <p:spPr>
          <a:xfrm>
            <a:off x="365760" y="2052918"/>
            <a:ext cx="11338560" cy="4195481"/>
          </a:xfrm>
        </p:spPr>
        <p:txBody>
          <a:bodyPr>
            <a:normAutofit/>
          </a:bodyPr>
          <a:lstStyle/>
          <a:p>
            <a:pPr marL="0" indent="0">
              <a:lnSpc>
                <a:spcPct val="120000"/>
              </a:lnSpc>
              <a:spcBef>
                <a:spcPts val="0"/>
              </a:spcBef>
              <a:buNone/>
            </a:pPr>
            <a:r>
              <a:rPr lang="ru-RU" dirty="0"/>
              <a:t>28 - </a:t>
            </a:r>
            <a:r>
              <a:rPr lang="ru-RU" b="1" dirty="0">
                <a:solidFill>
                  <a:srgbClr val="FFFF00"/>
                </a:solidFill>
              </a:rPr>
              <a:t>резолюция</a:t>
            </a:r>
            <a:r>
              <a:rPr lang="ru-RU" b="1" dirty="0" smtClean="0">
                <a:solidFill>
                  <a:srgbClr val="FFFF00"/>
                </a:solidFill>
              </a:rPr>
              <a:t>; </a:t>
            </a:r>
          </a:p>
          <a:p>
            <a:r>
              <a:rPr lang="ru-RU" dirty="0"/>
              <a:t>Резолюция содержит указание по исполнению документа. Резолюция оформляется на свободном месте рабочего поля документа, на бланке резолюции или вносится непосредственно в систему электронного документооборота.</a:t>
            </a:r>
          </a:p>
          <a:p>
            <a:r>
              <a:rPr lang="ru-RU" dirty="0"/>
              <a:t>Резолюция включает: фамилию, инициалы исполнителя (исполнителей), поручение по документу, при необходимости - срок исполнения, подпись лица, вынесшего резолюцию, дату резолюции.</a:t>
            </a:r>
          </a:p>
          <a:p>
            <a:pPr>
              <a:lnSpc>
                <a:spcPct val="120000"/>
              </a:lnSpc>
              <a:spcBef>
                <a:spcPts val="0"/>
              </a:spcBef>
            </a:pPr>
            <a:endParaRPr lang="ru-RU" dirty="0"/>
          </a:p>
          <a:p>
            <a:endParaRPr lang="ru-RU" dirty="0"/>
          </a:p>
        </p:txBody>
      </p:sp>
    </p:spTree>
    <p:extLst>
      <p:ext uri="{BB962C8B-B14F-4D97-AF65-F5344CB8AC3E}">
        <p14:creationId xmlns:p14="http://schemas.microsoft.com/office/powerpoint/2010/main" val="13925440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1944</TotalTime>
  <Words>10807</Words>
  <Application>Microsoft Office PowerPoint</Application>
  <PresentationFormat>Широкоэкранный</PresentationFormat>
  <Paragraphs>603</Paragraphs>
  <Slides>111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111</vt:i4>
      </vt:variant>
    </vt:vector>
  </HeadingPairs>
  <TitlesOfParts>
    <vt:vector size="116" baseType="lpstr">
      <vt:lpstr>Arial</vt:lpstr>
      <vt:lpstr>Calibri</vt:lpstr>
      <vt:lpstr>Century Gothic</vt:lpstr>
      <vt:lpstr>Wingdings 3</vt:lpstr>
      <vt:lpstr>Ион</vt:lpstr>
      <vt:lpstr>ДОКУМЕНТАЦИОННОЕ И КАДРОВОЕ ОБЕСПЕЧЕНИЕ ОРГАНОВ МЕСТНОГО САМОУПРАВЛЕНИЯ</vt:lpstr>
      <vt:lpstr>ВЕДЕНИЕ АРХИВА В ОРГАНИЗАЦИИ</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Федеральный закон от 22.10.2004 №125-ФЗ  «ОБ АРХИВНОМ ДЕЛЕ В РОССИЙСКОЙ ФЕДЕРАЦИИ»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Приказ Министерства культуры Российской Федерации от 31.03.2015 №526  «Об утверждении правил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Делопроизводство в органах местного самоуправления</vt:lpstr>
      <vt:lpstr>ГОСТ Р 7.0.97-2016. Национальный стандарт Российской Федерации. Система стандартов по информации, библиотечному и издательскому делу. Организационно-распорядительная документация. Требования к оформлению документов"</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ГОСТ Р 7.0.97-2016.</vt:lpstr>
      <vt:lpstr>Делопроизводство в органах местного самоуправления</vt:lpstr>
      <vt:lpstr>Делопроизводство в органах местного самоуправления</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lpstr>Работа с обращениями граждан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Организационно-нормативное обеспечение деятельности муниципального служащего</dc:title>
  <dc:creator>Svetlana</dc:creator>
  <cp:lastModifiedBy>Светлана</cp:lastModifiedBy>
  <cp:revision>166</cp:revision>
  <dcterms:created xsi:type="dcterms:W3CDTF">2021-09-19T07:15:07Z</dcterms:created>
  <dcterms:modified xsi:type="dcterms:W3CDTF">2023-02-21T19:11:23Z</dcterms:modified>
</cp:coreProperties>
</file>