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1" r:id="rId1"/>
  </p:sldMasterIdLst>
  <p:notesMasterIdLst>
    <p:notesMasterId r:id="rId19"/>
  </p:notesMasterIdLst>
  <p:sldIdLst>
    <p:sldId id="1467" r:id="rId2"/>
    <p:sldId id="1488" r:id="rId3"/>
    <p:sldId id="1487" r:id="rId4"/>
    <p:sldId id="1486" r:id="rId5"/>
    <p:sldId id="1466" r:id="rId6"/>
    <p:sldId id="1503" r:id="rId7"/>
    <p:sldId id="1490" r:id="rId8"/>
    <p:sldId id="1493" r:id="rId9"/>
    <p:sldId id="1458" r:id="rId10"/>
    <p:sldId id="1495" r:id="rId11"/>
    <p:sldId id="1494" r:id="rId12"/>
    <p:sldId id="1501" r:id="rId13"/>
    <p:sldId id="1492" r:id="rId14"/>
    <p:sldId id="1491" r:id="rId15"/>
    <p:sldId id="1496" r:id="rId16"/>
    <p:sldId id="1497" r:id="rId17"/>
    <p:sldId id="1123" r:id="rId18"/>
  </p:sldIdLst>
  <p:sldSz cx="9144000" cy="5143500" type="screen16x9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D165"/>
    <a:srgbClr val="70B868"/>
    <a:srgbClr val="478840"/>
    <a:srgbClr val="CD5653"/>
    <a:srgbClr val="F6862A"/>
    <a:srgbClr val="A6C496"/>
    <a:srgbClr val="FFFF99"/>
    <a:srgbClr val="DEF5DB"/>
    <a:srgbClr val="B13535"/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7" autoAdjust="0"/>
    <p:restoredTop sz="89943" autoAdjust="0"/>
  </p:normalViewPr>
  <p:slideViewPr>
    <p:cSldViewPr>
      <p:cViewPr>
        <p:scale>
          <a:sx n="84" d="100"/>
          <a:sy n="84" d="100"/>
        </p:scale>
        <p:origin x="-696" y="-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1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094706-A7F0-49B8-AF91-8D4E5962F011}" type="datetimeFigureOut">
              <a:rPr lang="ru-RU"/>
              <a:pPr>
                <a:defRPr/>
              </a:pPr>
              <a:t>09.09.2022</a:t>
            </a:fld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907"/>
            <a:ext cx="533527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2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30092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346A0E-1E94-4315-AF7C-1F53B95C5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256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8A66D-0C8A-4B76-915F-0AFCFFCA8B6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87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8A66D-0C8A-4B76-915F-0AFCFFCA8B6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87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8A66D-0C8A-4B76-915F-0AFCFFCA8B6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87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8A66D-0C8A-4B76-915F-0AFCFFCA8B6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87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8A66D-0C8A-4B76-915F-0AFCFFCA8B6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87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8A66D-0C8A-4B76-915F-0AFCFFCA8B6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87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8A66D-0C8A-4B76-915F-0AFCFFCA8B6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87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8A66D-0C8A-4B76-915F-0AFCFFCA8B6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87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8A66D-0C8A-4B76-915F-0AFCFFCA8B6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87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8A66D-0C8A-4B76-915F-0AFCFFCA8B6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87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8A66D-0C8A-4B76-915F-0AFCFFCA8B6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87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8A66D-0C8A-4B76-915F-0AFCFFCA8B6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87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7B1563-67B2-48A6-B61D-788B96ED3CB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591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8A66D-0C8A-4B76-915F-0AFCFFCA8B6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87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8A66D-0C8A-4B76-915F-0AFCFFCA8B6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87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8A66D-0C8A-4B76-915F-0AFCFFCA8B6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8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4A20-C246-4EE8-9EC3-76A35B3B5D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7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1907-7D93-4160-B348-A4EE569817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3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AE52-E6D7-4426-873F-CD0DC4CF4D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9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0F13-27E2-492D-9D3E-A81B717C12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8F8-5EF2-499A-A11D-4E069055D5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2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6788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latin typeface="Impac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200151"/>
            <a:ext cx="7005464" cy="339447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107950" y="1203325"/>
            <a:ext cx="1943100" cy="1081088"/>
          </a:xfrm>
          <a:ln w="3175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ru-RU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107504" y="2355727"/>
            <a:ext cx="1943100" cy="1081088"/>
          </a:xfrm>
          <a:ln w="3175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ru-RU" sz="2000"/>
            </a:lvl1pPr>
          </a:lstStyle>
          <a:p>
            <a:pPr lvl="0"/>
            <a:endParaRPr lang="ru-RU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/>
          </p:nvPr>
        </p:nvSpPr>
        <p:spPr>
          <a:xfrm>
            <a:off x="107504" y="3507856"/>
            <a:ext cx="1943100" cy="1081088"/>
          </a:xfrm>
          <a:ln w="3175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ru-RU" sz="2000"/>
            </a:lvl1pPr>
          </a:lstStyle>
          <a:p>
            <a:pPr lvl="0"/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74904" y="4818186"/>
            <a:ext cx="2133600" cy="273844"/>
          </a:xfrm>
        </p:spPr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9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B033-768F-42F1-BC57-2119E51EDE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729E-60EF-445F-AEAA-085D483E3B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1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A7F12-9649-4D66-A7B2-BE0A98D0D2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5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F28A-0CB8-4B77-9814-5E2F497F15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0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C134-8818-4C5D-88EE-D3C2461D8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9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1309-FF0A-49CA-983C-D057886172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0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8568-A507-4039-A0B8-DCE7B44669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5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Texturiz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9D6C3F-75E0-4ACE-9938-412F85FFB38E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09.09.2022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513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Impac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2.jpe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2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12" Type="http://schemas.microsoft.com/office/2007/relationships/hdphoto" Target="../media/hdphoto4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5.jpeg"/><Relationship Id="rId5" Type="http://schemas.openxmlformats.org/officeDocument/2006/relationships/image" Target="../media/image21.jpeg"/><Relationship Id="rId10" Type="http://schemas.microsoft.com/office/2007/relationships/hdphoto" Target="../media/hdphoto3.wdp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33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Администратор\Desktop\Pichyginy_ot_Jakovenko\lopa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6" y="71420"/>
            <a:ext cx="747494" cy="10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27584" y="320135"/>
            <a:ext cx="8108528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Правовая  основа  противодействия  терроризму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1026" name="Picture 2" descr="C:\Users\bashmakov_vv\Pictures\Концепция противодействия терроризму в Рф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562" y="1353485"/>
            <a:ext cx="2498411" cy="352194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778" y="1353484"/>
            <a:ext cx="2489859" cy="352194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 descr="E:\862686_00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98" y="1367228"/>
            <a:ext cx="2504494" cy="350877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7858" y="5430018"/>
            <a:ext cx="2509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i="1">
                <a:solidFill>
                  <a:srgbClr val="FFFF00"/>
                </a:solidFill>
                <a:latin typeface="+mn-lt"/>
              </a:defRPr>
            </a:lvl1pPr>
          </a:lstStyle>
          <a:p>
            <a:r>
              <a:rPr lang="ru-RU" dirty="0"/>
              <a:t>№35-ФЗ от 6 марта 2005 г.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37538" y="5432325"/>
            <a:ext cx="2509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FFFF00"/>
                </a:solidFill>
                <a:latin typeface="+mn-lt"/>
              </a:rPr>
              <a:t>№182-ФЗ от 23 июня 2016 г.</a:t>
            </a:r>
            <a:endParaRPr lang="ru-RU" sz="1400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85083" y="5432325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FFFF00"/>
                </a:solidFill>
                <a:latin typeface="+mn-lt"/>
              </a:rPr>
              <a:t>№Пр-2640 от 5 октября 2009 г.</a:t>
            </a:r>
            <a:endParaRPr lang="ru-RU" sz="1400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5099" y="2256027"/>
            <a:ext cx="2504494" cy="461665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+mn-lt"/>
              </a:rPr>
              <a:t>О противодействии терроризму</a:t>
            </a:r>
          </a:p>
          <a:p>
            <a:pPr algn="ctr"/>
            <a:r>
              <a:rPr lang="ru-RU" sz="1200" dirty="0" smtClean="0">
                <a:latin typeface="+mn-lt"/>
              </a:rPr>
              <a:t>№</a:t>
            </a:r>
            <a:r>
              <a:rPr lang="ru-RU" sz="1200" dirty="0">
                <a:latin typeface="+mn-lt"/>
              </a:rPr>
              <a:t>35-ФЗ от 6 марта 2005 г.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79675" y="2256027"/>
            <a:ext cx="2504494" cy="830997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+mn-lt"/>
              </a:rPr>
              <a:t>Об основах системы профилактики правонарушений </a:t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>в Российской Федерации</a:t>
            </a:r>
          </a:p>
          <a:p>
            <a:pPr algn="ctr"/>
            <a:r>
              <a:rPr lang="ru-RU" sz="1200" dirty="0" smtClean="0">
                <a:latin typeface="+mn-lt"/>
              </a:rPr>
              <a:t>№182-ФЗ </a:t>
            </a:r>
            <a:r>
              <a:rPr lang="ru-RU" sz="1200" dirty="0">
                <a:latin typeface="+mn-lt"/>
              </a:rPr>
              <a:t>от </a:t>
            </a:r>
            <a:r>
              <a:rPr lang="ru-RU" sz="1200" dirty="0" smtClean="0">
                <a:latin typeface="+mn-lt"/>
              </a:rPr>
              <a:t>23 июня 2016 </a:t>
            </a:r>
            <a:r>
              <a:rPr lang="ru-RU" sz="1200" dirty="0">
                <a:latin typeface="+mn-lt"/>
              </a:rPr>
              <a:t>г.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85083" y="2256027"/>
            <a:ext cx="2504494" cy="646331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+mn-lt"/>
              </a:rPr>
              <a:t>Концепция противодействия терроризму</a:t>
            </a:r>
          </a:p>
          <a:p>
            <a:pPr algn="ctr"/>
            <a:r>
              <a:rPr lang="ru-RU" sz="1200" dirty="0" smtClean="0">
                <a:latin typeface="+mn-lt"/>
              </a:rPr>
              <a:t>№Пр-2540 </a:t>
            </a:r>
            <a:r>
              <a:rPr lang="ru-RU" sz="1200" dirty="0">
                <a:latin typeface="+mn-lt"/>
              </a:rPr>
              <a:t>от </a:t>
            </a:r>
            <a:r>
              <a:rPr lang="ru-RU" sz="1200" dirty="0" smtClean="0">
                <a:latin typeface="+mn-lt"/>
              </a:rPr>
              <a:t>5 октября 2009 </a:t>
            </a:r>
            <a:r>
              <a:rPr lang="ru-RU" sz="1200" dirty="0">
                <a:latin typeface="+mn-lt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41769809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Администратор\Desktop\Pichyginy_ot_Jakovenko\lopa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6" y="71420"/>
            <a:ext cx="747494" cy="10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25747" y="114951"/>
            <a:ext cx="8108528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Обеспечение  АТЗ  потенциальных  объектов  террористических  посягательств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20" name="Picture 2" descr="C:\Users\user\Desktop\Минздрав России\0001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43" y="1143469"/>
            <a:ext cx="2106892" cy="298070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78000" y="4196130"/>
            <a:ext cx="8455698" cy="864096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реализации требований к АТЗ осуществляется министерствами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ведомствами, органами исполнительной власти субъектов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Федерации и органами местного самоуправления </a:t>
            </a:r>
            <a:endParaRPr lang="ru-RU" dirty="0"/>
          </a:p>
        </p:txBody>
      </p:sp>
      <p:pic>
        <p:nvPicPr>
          <p:cNvPr id="11" name="Picture 4" descr="D:\ФОТО и КАРТИНКИ к заседаниям\75 НАК\2\платинум арена красноярск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60"/>
          <a:stretch/>
        </p:blipFill>
        <p:spPr bwMode="auto">
          <a:xfrm>
            <a:off x="2538861" y="2633960"/>
            <a:ext cx="2110759" cy="1490400"/>
          </a:xfrm>
          <a:prstGeom prst="rect">
            <a:avLst/>
          </a:prstGeom>
          <a:ln w="31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" r="6798"/>
          <a:stretch/>
        </p:blipFill>
        <p:spPr bwMode="auto">
          <a:xfrm>
            <a:off x="2538862" y="1143560"/>
            <a:ext cx="2110758" cy="1490400"/>
          </a:xfrm>
          <a:prstGeom prst="rect">
            <a:avLst/>
          </a:prstGeom>
          <a:ln w="31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7"/>
          <a:stretch/>
        </p:blipFill>
        <p:spPr bwMode="auto">
          <a:xfrm>
            <a:off x="4653555" y="1143469"/>
            <a:ext cx="2021471" cy="1490492"/>
          </a:xfrm>
          <a:prstGeom prst="rect">
            <a:avLst/>
          </a:prstGeom>
          <a:ln w="31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D:\cctv_trade_centers_02 (1)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68" b="5301"/>
          <a:stretch/>
        </p:blipFill>
        <p:spPr bwMode="auto">
          <a:xfrm>
            <a:off x="4653555" y="2633961"/>
            <a:ext cx="2021471" cy="1490308"/>
          </a:xfrm>
          <a:prstGeom prst="rect">
            <a:avLst/>
          </a:prstGeom>
          <a:ln w="31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user\Desktop\Минздрав России\0001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741" y="1143561"/>
            <a:ext cx="2106957" cy="2980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0639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Администратор\Desktop\Pichyginy_ot_Jakovenko\lopa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6" y="71420"/>
            <a:ext cx="747494" cy="10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25747" y="320135"/>
            <a:ext cx="8108528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Противодействие  идеологии  терроризма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1027" name="Picture 3" descr="D:\ФОТО и КАРТИНКИ к заседаниям\74 НАК\2\vlcsnap-2017-09-13-07h57m55s3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5" y="1338440"/>
            <a:ext cx="2562760" cy="1441552"/>
          </a:xfrm>
          <a:prstGeom prst="rect">
            <a:avLst/>
          </a:prstGeom>
          <a:ln w="31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ФОТО и КАРТИНКИ к заседаниям\74 НАК\2\s7022wp1ja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5" r="8502"/>
          <a:stretch/>
        </p:blipFill>
        <p:spPr bwMode="auto">
          <a:xfrm>
            <a:off x="2800565" y="1338440"/>
            <a:ext cx="3589584" cy="2889494"/>
          </a:xfrm>
          <a:prstGeom prst="rect">
            <a:avLst/>
          </a:prstGeom>
          <a:ln w="31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ФОТО и КАРТИНКИ к заседаниям\74 НАК\2\maxresdefau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5" y="2779992"/>
            <a:ext cx="2562760" cy="1447942"/>
          </a:xfrm>
          <a:prstGeom prst="rect">
            <a:avLst/>
          </a:prstGeom>
          <a:ln w="31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\\10.2.2.13\ANAK_resources\АНАК общий\АНАК обмен\Для Пичугина\2018\180609 Ковалев НАК 71\Слайды\20180614\АТК\АТК\IMG_974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" t="12188" r="4097" b="11560"/>
          <a:stretch/>
        </p:blipFill>
        <p:spPr bwMode="auto">
          <a:xfrm>
            <a:off x="6390149" y="1338439"/>
            <a:ext cx="2574339" cy="1441061"/>
          </a:xfrm>
          <a:prstGeom prst="rect">
            <a:avLst/>
          </a:prstGeom>
          <a:noFill/>
          <a:ln w="63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ФОТО и КАРТИНКИ к заседаниям\54 НАК\картинки к 54 заседанию\Конференция умеренность в религии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9" b="10637"/>
          <a:stretch/>
        </p:blipFill>
        <p:spPr bwMode="auto">
          <a:xfrm>
            <a:off x="6388973" y="2783187"/>
            <a:ext cx="2574339" cy="1444747"/>
          </a:xfrm>
          <a:prstGeom prst="rect">
            <a:avLst/>
          </a:prstGeom>
          <a:noFill/>
          <a:ln w="63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2818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Администратор\Desktop\Pichyginy_ot_Jakovenko\lopa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6" y="71420"/>
            <a:ext cx="747494" cy="10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25747" y="320135"/>
            <a:ext cx="8108528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Противодействие  идеологии  терроризма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+mj-ea"/>
              <a:cs typeface="+mj-c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23529" y="1419622"/>
            <a:ext cx="8568951" cy="1008112"/>
            <a:chOff x="323529" y="1419622"/>
            <a:chExt cx="8568951" cy="1008112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23529" y="1419622"/>
              <a:ext cx="8568951" cy="1008112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1971675"/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 федеральном уровне ведется разработка основополагающих документов и координация усилий всех заинтересованных органов власти и организаций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6" name="Picture 3" descr="E:\180614\ZbzPVaUXWcvRTZHtDde3Gijoou3DfcRg.jpe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78"/>
            <a:stretch/>
          </p:blipFill>
          <p:spPr bwMode="auto">
            <a:xfrm>
              <a:off x="467545" y="1419623"/>
              <a:ext cx="1728192" cy="98923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323529" y="2571750"/>
            <a:ext cx="8568951" cy="1008112"/>
            <a:chOff x="323529" y="2571750"/>
            <a:chExt cx="8568951" cy="100811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23529" y="2571750"/>
              <a:ext cx="8568951" cy="1008112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1971675"/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 региональном уровне проводятся профилактические информационные кампании, апробация и адаптация </a:t>
              </a:r>
              <a:b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 местным условиям общероссийских методик 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7" name="Picture 2" descr="D:\Новый7\DSC_0060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48"/>
            <a:stretch/>
          </p:blipFill>
          <p:spPr bwMode="auto">
            <a:xfrm>
              <a:off x="467546" y="2571751"/>
              <a:ext cx="1728192" cy="100665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323528" y="3723878"/>
            <a:ext cx="8568951" cy="1008112"/>
            <a:chOff x="323528" y="3723878"/>
            <a:chExt cx="8568951" cy="1008112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23528" y="3723878"/>
              <a:ext cx="8568951" cy="1008112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1971675"/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 муниципальном уровне осуществляется практическая реализация выработанных мер 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8" name="Picture 5" descr="\\10.2.2.13\ANAK_resources\АНАК общий\АНАК обмен\Для Пичугина\2018\180609 Ковалев НАК 71\Слайды\20180614\кибердружина\IMG_1586-1024x683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69" t="21170" r="3599" b="7945"/>
            <a:stretch/>
          </p:blipFill>
          <p:spPr bwMode="auto">
            <a:xfrm>
              <a:off x="467546" y="3723878"/>
              <a:ext cx="1728191" cy="1008112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96208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shmakov_vv\Pictures\Подписанный комплексный план для СМИ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" b="-1"/>
          <a:stretch/>
        </p:blipFill>
        <p:spPr bwMode="auto">
          <a:xfrm>
            <a:off x="563378" y="1190625"/>
            <a:ext cx="2718060" cy="368538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Администратор\Desktop\Pichyginy_ot_Jakovenko\lopat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6" y="71420"/>
            <a:ext cx="747494" cy="10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25747" y="320135"/>
            <a:ext cx="8108528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Противодействие  идеологии  терроризма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17" name="Picture 2" descr="C:\Users\bashmakov_vv\Pictures\Подписанный комплексный план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1" t="41572" r="5644" b="49041"/>
          <a:stretch/>
        </p:blipFill>
        <p:spPr bwMode="auto">
          <a:xfrm>
            <a:off x="280928" y="2537270"/>
            <a:ext cx="3282960" cy="51655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5937" y="1190625"/>
            <a:ext cx="5616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FF00"/>
                </a:solidFill>
                <a:latin typeface="+mn-lt"/>
              </a:rPr>
              <a:t>Реализация мероприятий Комплексного плана позволила:</a:t>
            </a:r>
            <a:endParaRPr lang="ru-RU" sz="1600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35896" y="1707654"/>
            <a:ext cx="5221497" cy="980691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Сформировать законодательные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организационные механизмы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противодействия идеологии терроризма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35347" y="3867894"/>
            <a:ext cx="5221497" cy="100811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Привлечь к профилактической работе органы местного самоуправления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35896" y="2771694"/>
            <a:ext cx="5221497" cy="1002887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Организовать кадровое, методическое и научное обеспечение указанной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1370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Администратор\Desktop\Pichyginy_ot_Jakovenko\lopa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6" y="71420"/>
            <a:ext cx="747494" cy="10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25747" y="320135"/>
            <a:ext cx="8108528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Противодействие  идеологии  терроризма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7" name="Picture 3" descr="\\10.2.2.13\ANAK_resources\АНАК общий\АНАК обмен\Для Пичугина\2018\180609 Ковалев НАК 71\Слайды\20180614\кибердружина\news17atm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t="13752" b="6538"/>
          <a:stretch/>
        </p:blipFill>
        <p:spPr bwMode="auto">
          <a:xfrm>
            <a:off x="224106" y="1236407"/>
            <a:ext cx="2899941" cy="2073532"/>
          </a:xfrm>
          <a:prstGeom prst="rect">
            <a:avLst/>
          </a:prstGeom>
          <a:noFill/>
          <a:ln w="63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Z:\АНАК общий\АНАК обмен\Для Пичугина\2018\180609 Ковалев НАК 71\Слайды\Южно-сухокумск\IMG-20180612-WA002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t="8587" r="7855" b="4504"/>
          <a:stretch/>
        </p:blipFill>
        <p:spPr bwMode="auto">
          <a:xfrm>
            <a:off x="3124047" y="1236406"/>
            <a:ext cx="2859327" cy="2079473"/>
          </a:xfrm>
          <a:prstGeom prst="rect">
            <a:avLst/>
          </a:prstGeom>
          <a:noFill/>
          <a:ln w="63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10.2.2.13\ANAK_resources\АНАК общий\АНАК обмен\Для Пичугина\2018\180609 Ковалев НАК 71\Слайды\20180614\АТК\АТК\IMG_918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3" t="2026"/>
          <a:stretch/>
        </p:blipFill>
        <p:spPr bwMode="auto">
          <a:xfrm>
            <a:off x="5983374" y="1236407"/>
            <a:ext cx="2851158" cy="2073532"/>
          </a:xfrm>
          <a:prstGeom prst="rect">
            <a:avLst/>
          </a:prstGeom>
          <a:noFill/>
          <a:ln w="63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224106" y="3579862"/>
            <a:ext cx="8610427" cy="1080121"/>
            <a:chOff x="224106" y="3579862"/>
            <a:chExt cx="8610427" cy="108012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24106" y="3579862"/>
              <a:ext cx="8610427" cy="1080120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1971675"/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2018 году пресечено распространение информации террористического характера на </a:t>
              </a:r>
              <a:r>
                <a:rPr lang="ru-RU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47,2 тыс.</a:t>
              </a:r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интернет-ресурсах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" name="Picture 7" descr="D:\ФОТО и КАРТИНКИ к заседаниям\59 НАК\блокировка сайтов\2403_0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1" t="4407" r="10251" b="1252"/>
            <a:stretch/>
          </p:blipFill>
          <p:spPr bwMode="auto">
            <a:xfrm>
              <a:off x="489894" y="3579863"/>
              <a:ext cx="1633834" cy="1080120"/>
            </a:xfrm>
            <a:prstGeom prst="rect">
              <a:avLst/>
            </a:prstGeom>
            <a:ln w="31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96929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Администратор\Desktop\Pichyginy_ot_Jakovenko\lopa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6" y="71420"/>
            <a:ext cx="747494" cy="10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25747" y="320135"/>
            <a:ext cx="8108528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Противодействие  идеологии  терроризма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11" name="Picture 6" descr="D:\ФОТО и КАРТИНКИ к заседаниям\67 НАК\04 С ПРОВЕРОК\_СК_\МО\Нефтекумский район\Фото\Плохие\Беседа с Шамратов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098" r="28332"/>
          <a:stretch/>
        </p:blipFill>
        <p:spPr bwMode="auto">
          <a:xfrm>
            <a:off x="5843535" y="2931790"/>
            <a:ext cx="2520281" cy="1729142"/>
          </a:xfrm>
          <a:prstGeom prst="rect">
            <a:avLst/>
          </a:prstGeom>
          <a:noFill/>
          <a:ln w="63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Z:\АНАК общий\АНАК обмен\Для Башмакова\от Василенко\к презентанцииДОП\Плохие пацаны_радикалы\Фото_ИНГУШЕТИЯ\IMG_662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" t="19496" r="17663" b="6124"/>
          <a:stretch/>
        </p:blipFill>
        <p:spPr bwMode="auto">
          <a:xfrm>
            <a:off x="784772" y="2931790"/>
            <a:ext cx="2495786" cy="1729142"/>
          </a:xfrm>
          <a:prstGeom prst="rect">
            <a:avLst/>
          </a:prstGeom>
          <a:noFill/>
          <a:ln w="63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ФОТО и КАРТИНКИ к заседаниям\67 НАК\Ингушетия\ДЛЯ ПАВЛА\Сирийцы\Рисунок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5"/>
          <a:stretch/>
        </p:blipFill>
        <p:spPr bwMode="auto">
          <a:xfrm>
            <a:off x="3280558" y="2931788"/>
            <a:ext cx="2560411" cy="1729144"/>
          </a:xfrm>
          <a:prstGeom prst="rect">
            <a:avLst/>
          </a:prstGeom>
          <a:noFill/>
          <a:ln w="63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\\10.2.2.13\ANAK_resources\АНАК общий\АНАК обмен\Для Пичугина\2018\180609 Ковалев НАК 71\Слайды\Южно-сухокумск\IMG-20180613-WA000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8" b="5962"/>
          <a:stretch/>
        </p:blipFill>
        <p:spPr bwMode="auto">
          <a:xfrm>
            <a:off x="784772" y="1210564"/>
            <a:ext cx="2496164" cy="1609451"/>
          </a:xfrm>
          <a:prstGeom prst="rect">
            <a:avLst/>
          </a:prstGeom>
          <a:noFill/>
          <a:ln w="63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Z:\АНАК общий\АНАК обмен\Для Пичугина\2018\180609 Ковалев НАК 71\Слайды\Южно-сухокумск\IMG-20180613-WA003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5" r="3637" b="5149"/>
          <a:stretch/>
        </p:blipFill>
        <p:spPr bwMode="auto">
          <a:xfrm>
            <a:off x="3280936" y="1210565"/>
            <a:ext cx="2560033" cy="1609451"/>
          </a:xfrm>
          <a:prstGeom prst="rect">
            <a:avLst/>
          </a:prstGeom>
          <a:noFill/>
          <a:ln w="63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картинки  и материалы к презентациям\61 НАК\картинки\Интернет\3 партия - встречи, молодежь, семинары\молодежный форум.jpe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64" b="21684"/>
          <a:stretch/>
        </p:blipFill>
        <p:spPr bwMode="auto">
          <a:xfrm>
            <a:off x="5840970" y="1210565"/>
            <a:ext cx="2522846" cy="1609450"/>
          </a:xfrm>
          <a:prstGeom prst="rect">
            <a:avLst/>
          </a:prstGeom>
          <a:noFill/>
          <a:ln w="63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7336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Администратор\Desktop\Pichyginy_ot_Jakovenko\lopa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6" y="71420"/>
            <a:ext cx="747494" cy="10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25747" y="320135"/>
            <a:ext cx="8108528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Противодействие  идеологии  терроризма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17" y="1121397"/>
            <a:ext cx="2641815" cy="373432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3" t="41835" r="11043" b="47784"/>
          <a:stretch/>
        </p:blipFill>
        <p:spPr bwMode="auto">
          <a:xfrm>
            <a:off x="395536" y="2661657"/>
            <a:ext cx="3384376" cy="653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23928" y="1923678"/>
            <a:ext cx="4820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FF00"/>
                </a:solidFill>
                <a:latin typeface="+mn-lt"/>
              </a:rPr>
              <a:t>Основная задача Комплексного плана:</a:t>
            </a:r>
            <a:endParaRPr lang="ru-RU" sz="1600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23928" y="2504117"/>
            <a:ext cx="4820517" cy="1074544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населения от пропагандистского воздействия террористических организаций, сообществ и отдельных лиц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6405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Администратор\Desktop\Pichyginy_ot_Jakovenko\lopa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172"/>
            <a:ext cx="3272665" cy="437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15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Администратор\Desktop\Pichyginy_ot_Jakovenko\lopa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6" y="71420"/>
            <a:ext cx="747494" cy="10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27584" y="320135"/>
            <a:ext cx="8108528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Правовая  основа  противодействия  терроризму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4" name="Picture 3" descr="\\SRV-FILE\ANAK_resources\АНАК общий\АНАК обмен\Для Пичугина\СЛАЙДЫ\333\333_Лист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75605"/>
            <a:ext cx="2656135" cy="360040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9932" y="1275604"/>
            <a:ext cx="469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FF00"/>
                </a:solidFill>
                <a:latin typeface="+mn-lt"/>
              </a:rPr>
              <a:t>Субъектами профилактической </a:t>
            </a:r>
            <a:br>
              <a:rPr lang="ru-RU" sz="1600" b="1" i="1" dirty="0" smtClean="0">
                <a:solidFill>
                  <a:srgbClr val="FFFF00"/>
                </a:solidFill>
                <a:latin typeface="+mn-lt"/>
              </a:rPr>
            </a:br>
            <a:r>
              <a:rPr lang="ru-RU" sz="1600" b="1" i="1" dirty="0" smtClean="0">
                <a:solidFill>
                  <a:srgbClr val="FFFF00"/>
                </a:solidFill>
                <a:latin typeface="+mn-lt"/>
              </a:rPr>
              <a:t>деятельности определены:</a:t>
            </a:r>
            <a:endParaRPr lang="ru-RU" sz="1600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9932" y="2139702"/>
            <a:ext cx="4687078" cy="720080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Федеральные органы исполнительной власти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9932" y="3075805"/>
            <a:ext cx="4687078" cy="720080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Органы исполнительной власти субъектов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Федерации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9932" y="4011910"/>
            <a:ext cx="4687078" cy="720080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Органы местного самоуправления</a:t>
            </a:r>
            <a:endParaRPr lang="ru-RU" dirty="0"/>
          </a:p>
        </p:txBody>
      </p:sp>
      <p:pic>
        <p:nvPicPr>
          <p:cNvPr id="9" name="Picture 3" descr="\\SRV-FILE\ANAK_resources\АНАК общий\АНАК обмен\Для Пичугина\СЛАЙДЫ\333\333_Лист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1" t="34145" r="13461" b="56911"/>
          <a:stretch/>
        </p:blipFill>
        <p:spPr bwMode="auto">
          <a:xfrm>
            <a:off x="5292080" y="2355726"/>
            <a:ext cx="3611706" cy="57606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3293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Администратор\Desktop\Pichyginy_ot_Jakovenko\lopa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6" y="71420"/>
            <a:ext cx="747494" cy="10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27584" y="320135"/>
            <a:ext cx="8108528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Правовая  основа  противодействия  терроризму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4" name="Picture 2" descr="D:\ФОТО и КАРТИНКИ к заседаниям\75 НАК\Get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45" y="1256218"/>
            <a:ext cx="2548103" cy="360317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ФОТО и КАРТИНКИ к заседаниям\75 НАК\GetImag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2" t="32810" r="19107" b="59758"/>
          <a:stretch/>
        </p:blipFill>
        <p:spPr bwMode="auto">
          <a:xfrm>
            <a:off x="367917" y="2349560"/>
            <a:ext cx="3123758" cy="51022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62608" y="1275604"/>
            <a:ext cx="4913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FF00"/>
                </a:solidFill>
                <a:latin typeface="+mn-lt"/>
              </a:rPr>
              <a:t>Закреплены полномочия ФОИВ по:</a:t>
            </a:r>
            <a:endParaRPr lang="ru-RU" sz="1600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62608" y="1779662"/>
            <a:ext cx="4913848" cy="864096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Координации и контролю деятельности подведомственных органов и организаций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профилактике терроризма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51862" y="2859782"/>
            <a:ext cx="4924594" cy="93610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Методическому руководству органов исполнительной власти субъектов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Федерации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62606" y="4011910"/>
            <a:ext cx="4913849" cy="847486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Обеспечению профессиональной подготовки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повышения квалификации сотрудников,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участвующих в профилактике терроризма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3232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Администратор\Desktop\Pichyginy_ot_Jakovenko\lopa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6" y="71420"/>
            <a:ext cx="747494" cy="10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27584" y="320135"/>
            <a:ext cx="8108528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Правовая  основа  противодействия  терроризму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62" y="1210837"/>
            <a:ext cx="2712873" cy="380918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633926" y="1210838"/>
            <a:ext cx="5102124" cy="1123992"/>
            <a:chOff x="3633926" y="1210838"/>
            <a:chExt cx="5102124" cy="1123992"/>
          </a:xfrm>
        </p:grpSpPr>
        <p:pic>
          <p:nvPicPr>
            <p:cNvPr id="6" name="Picture 2" descr="C:\Users\user\Desktop\новое\атк пермь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269" b="17846"/>
            <a:stretch/>
          </p:blipFill>
          <p:spPr bwMode="auto">
            <a:xfrm>
              <a:off x="3633926" y="1210839"/>
              <a:ext cx="1700956" cy="1123990"/>
            </a:xfrm>
            <a:prstGeom prst="rect">
              <a:avLst/>
            </a:prstGeom>
            <a:ln w="31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user\Desktop\новое\вологда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2" r="11824" b="17846"/>
            <a:stretch/>
          </p:blipFill>
          <p:spPr bwMode="auto">
            <a:xfrm>
              <a:off x="5334882" y="1210838"/>
              <a:ext cx="1699358" cy="1123992"/>
            </a:xfrm>
            <a:prstGeom prst="rect">
              <a:avLst/>
            </a:prstGeom>
            <a:ln w="31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user\Desktop\новое\краснодарский край атк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85" b="17846"/>
            <a:stretch/>
          </p:blipFill>
          <p:spPr bwMode="auto">
            <a:xfrm>
              <a:off x="7034240" y="1210839"/>
              <a:ext cx="1701810" cy="1123990"/>
            </a:xfrm>
            <a:prstGeom prst="rect">
              <a:avLst/>
            </a:prstGeom>
            <a:ln w="31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t="28466" r="15511" b="66132"/>
          <a:stretch/>
        </p:blipFill>
        <p:spPr bwMode="auto">
          <a:xfrm>
            <a:off x="503130" y="2313829"/>
            <a:ext cx="3024336" cy="33150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56887" y="2306241"/>
            <a:ext cx="509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FF00"/>
                </a:solidFill>
                <a:latin typeface="+mn-lt"/>
              </a:rPr>
              <a:t>Закреплены </a:t>
            </a:r>
            <a:r>
              <a:rPr lang="ru-RU" sz="1600" b="1" i="1" dirty="0">
                <a:solidFill>
                  <a:srgbClr val="FFFF00"/>
                </a:solidFill>
                <a:latin typeface="+mn-lt"/>
              </a:rPr>
              <a:t>полномочия в </a:t>
            </a:r>
            <a:r>
              <a:rPr lang="ru-RU" sz="1600" b="1" i="1" dirty="0" smtClean="0">
                <a:solidFill>
                  <a:srgbClr val="FFFF00"/>
                </a:solidFill>
                <a:latin typeface="+mn-lt"/>
              </a:rPr>
              <a:t>области противодействия терроризму ОИВ субъектов РФ:</a:t>
            </a:r>
            <a:endParaRPr lang="ru-RU" sz="1600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38224" y="2891016"/>
            <a:ext cx="5091577" cy="424945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государственной политики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44473" y="3853217"/>
            <a:ext cx="5091577" cy="615336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Противодействие распространению идеологии терроризма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44473" y="4541044"/>
            <a:ext cx="5091577" cy="455642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Антитеррористическая защита объектов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8772" y="3378099"/>
            <a:ext cx="5091577" cy="407746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мониторинга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05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Администратор\Desktop\Pichyginy_ot_Jakovenko\lopa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6" y="71420"/>
            <a:ext cx="747494" cy="10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827584" y="320135"/>
            <a:ext cx="8108528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Правовая  основа  противодействия  терроризму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63" y="1216488"/>
            <a:ext cx="2712872" cy="378019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1" t="28993" r="12373" b="59648"/>
          <a:stretch/>
        </p:blipFill>
        <p:spPr bwMode="auto">
          <a:xfrm>
            <a:off x="467544" y="2250218"/>
            <a:ext cx="3096344" cy="65827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656887" y="2461934"/>
            <a:ext cx="509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FF00"/>
                </a:solidFill>
                <a:latin typeface="+mn-lt"/>
              </a:rPr>
              <a:t>Закреплены </a:t>
            </a:r>
            <a:r>
              <a:rPr lang="ru-RU" sz="1600" b="1" i="1" dirty="0">
                <a:solidFill>
                  <a:srgbClr val="FFFF00"/>
                </a:solidFill>
                <a:latin typeface="+mn-lt"/>
              </a:rPr>
              <a:t>полномочия в </a:t>
            </a:r>
            <a:r>
              <a:rPr lang="ru-RU" sz="1600" b="1" i="1" dirty="0" smtClean="0">
                <a:solidFill>
                  <a:srgbClr val="FFFF00"/>
                </a:solidFill>
                <a:latin typeface="+mn-lt"/>
              </a:rPr>
              <a:t>области противодействия терроризму ОМСУ:</a:t>
            </a:r>
            <a:endParaRPr lang="ru-RU" sz="1600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52868" y="3081382"/>
            <a:ext cx="5091577" cy="588265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информационно-пропагандистских мероприятий 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56887" y="4477953"/>
            <a:ext cx="5091577" cy="51873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и реализация специальных программ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56886" y="3795886"/>
            <a:ext cx="5091577" cy="564456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антитеррористической защищенности объектов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638772" y="1216489"/>
            <a:ext cx="5109692" cy="1228486"/>
            <a:chOff x="3638772" y="1216489"/>
            <a:chExt cx="5109692" cy="1228486"/>
          </a:xfrm>
        </p:grpSpPr>
        <p:pic>
          <p:nvPicPr>
            <p:cNvPr id="27" name="Picture 2" descr="Z:\АНАК общий\АНАК обмен\Для Пичугина\2018\180609 Ковалев НАК 71\Слайды\Южно-сухокумск\IMG-20180613-WA0029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" t="12641" r="9583"/>
            <a:stretch/>
          </p:blipFill>
          <p:spPr bwMode="auto">
            <a:xfrm>
              <a:off x="3638772" y="1216489"/>
              <a:ext cx="1689665" cy="122848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" descr="Z:\АНАК общий\АНАК обмен\Для Пичугина\2018\180609 Ковалев НАК 71\Слайды\Южно-сухокумск\IMG-20180613-WA0024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76" r="25319" b="21147"/>
            <a:stretch/>
          </p:blipFill>
          <p:spPr bwMode="auto">
            <a:xfrm>
              <a:off x="5328436" y="1216489"/>
              <a:ext cx="1700957" cy="122848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E:\img_3723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65" r="25158" b="9225"/>
            <a:stretch/>
          </p:blipFill>
          <p:spPr bwMode="auto">
            <a:xfrm>
              <a:off x="7035599" y="1216489"/>
              <a:ext cx="1712865" cy="122848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69809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0" y="2362620"/>
            <a:ext cx="9144000" cy="461665"/>
            <a:chOff x="0" y="2362620"/>
            <a:chExt cx="9144000" cy="461665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0" y="2824285"/>
              <a:ext cx="9144000" cy="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18323" y="2362620"/>
              <a:ext cx="1475656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400" b="1" i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Федеральный уровень</a:t>
              </a:r>
              <a:endParaRPr lang="ru-RU" sz="1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-36512" y="3512145"/>
            <a:ext cx="9180512" cy="461665"/>
            <a:chOff x="-36512" y="3512145"/>
            <a:chExt cx="9180512" cy="461665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 flipH="1">
              <a:off x="-36512" y="3973810"/>
              <a:ext cx="9180512" cy="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18323" y="3512145"/>
              <a:ext cx="1357333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400" b="1" i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Региональный уровень</a:t>
              </a:r>
              <a:endParaRPr lang="ru-RU" sz="1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-19060" y="4517115"/>
            <a:ext cx="9180512" cy="502907"/>
            <a:chOff x="-19060" y="4589123"/>
            <a:chExt cx="9180512" cy="502907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 flipH="1">
              <a:off x="-19060" y="5092030"/>
              <a:ext cx="9180512" cy="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07504" y="4589123"/>
              <a:ext cx="1584176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400" b="1" i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Муниципальный уровень</a:t>
              </a:r>
              <a:endParaRPr lang="ru-RU" sz="1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2" y="-92546"/>
            <a:ext cx="9144002" cy="917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2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Общегосударственная  система 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противодействия  терроризму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2238935" y="3579862"/>
            <a:ext cx="4625789" cy="376964"/>
          </a:xfrm>
          <a:prstGeom prst="rect">
            <a:avLst/>
          </a:prstGeom>
          <a:ln w="3175">
            <a:solidFill>
              <a:schemeClr val="bg1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68474" tIns="34259" rIns="68474" bIns="34259">
            <a:spAutoFit/>
          </a:bodyPr>
          <a:lstStyle/>
          <a:p>
            <a:pPr algn="ctr" defTabSz="684668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chemeClr val="tx1"/>
                </a:solidFill>
              </a:rPr>
              <a:t>Территориальные органы </a:t>
            </a:r>
            <a:r>
              <a:rPr lang="ru-RU" sz="1200" b="1" kern="0" dirty="0" smtClean="0">
                <a:solidFill>
                  <a:schemeClr val="tx1"/>
                </a:solidFill>
              </a:rPr>
              <a:t>федеральных органов исполнительной власти и органы власти субъектов Российской Федерации</a:t>
            </a:r>
            <a:endParaRPr lang="ru-RU" sz="1200" b="1" kern="0" dirty="0">
              <a:solidFill>
                <a:schemeClr val="tx1"/>
              </a:solidFill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490913" y="1527634"/>
            <a:ext cx="2305050" cy="5330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bg1"/>
            </a:solidFill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59" rIns="68474" bIns="34259">
            <a:spAutoFit/>
          </a:bodyPr>
          <a:lstStyle/>
          <a:p>
            <a:pPr marL="446088" algn="ctr" defTabSz="684668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антитеррористический </a:t>
            </a:r>
            <a:br>
              <a:rPr lang="ru-RU" sz="1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комитет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123728" y="2866810"/>
            <a:ext cx="2304255" cy="5330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bg1"/>
            </a:solidFill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474" tIns="34259" rIns="68474" bIns="34259">
            <a:spAutoFit/>
          </a:bodyPr>
          <a:lstStyle/>
          <a:p>
            <a:pPr algn="ctr" defTabSz="684668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Антитеррористические комиссии в субъектах </a:t>
            </a:r>
            <a:br>
              <a:rPr lang="ru-RU" sz="1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Федерации</a:t>
            </a: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H="1">
            <a:off x="3172619" y="2067694"/>
            <a:ext cx="318293" cy="799116"/>
          </a:xfrm>
          <a:prstGeom prst="line">
            <a:avLst/>
          </a:prstGeom>
          <a:noFill/>
          <a:ln w="28575">
            <a:solidFill>
              <a:sysClr val="window" lastClr="FFFFFF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474" tIns="34259" rIns="68474" bIns="34259"/>
          <a:lstStyle/>
          <a:p>
            <a:pPr defTabSz="68466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3749906" y="982786"/>
            <a:ext cx="1714037" cy="40774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68474" tIns="34259" rIns="68474" bIns="34259" anchor="ctr">
            <a:spAutoFit/>
          </a:bodyPr>
          <a:lstStyle/>
          <a:p>
            <a:pPr algn="ctr" defTabSz="6846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chemeClr val="tx1"/>
                </a:solidFill>
              </a:rPr>
              <a:t>Президент </a:t>
            </a:r>
          </a:p>
          <a:p>
            <a:pPr algn="ctr" defTabSz="684668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chemeClr val="tx1"/>
                </a:solidFill>
              </a:rPr>
              <a:t>Российской Федерации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3529013" y="2372626"/>
            <a:ext cx="2144712" cy="379144"/>
          </a:xfrm>
          <a:prstGeom prst="rect">
            <a:avLst/>
          </a:prstGeom>
          <a:ln w="3175">
            <a:solidFill>
              <a:schemeClr val="bg1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474" tIns="34259" rIns="68474" bIns="34259">
            <a:spAutoFit/>
          </a:bodyPr>
          <a:lstStyle/>
          <a:p>
            <a:pPr algn="ctr" defTabSz="684668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chemeClr val="tx1"/>
                </a:solidFill>
              </a:rPr>
              <a:t>Федеральные органы исполнительной власти</a:t>
            </a:r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H="1">
            <a:off x="4607274" y="2067694"/>
            <a:ext cx="0" cy="304932"/>
          </a:xfrm>
          <a:prstGeom prst="line">
            <a:avLst/>
          </a:prstGeom>
          <a:noFill/>
          <a:ln w="28575">
            <a:solidFill>
              <a:sysClr val="window" lastClr="FFFFFF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474" tIns="34259" rIns="68474" bIns="34259"/>
          <a:lstStyle/>
          <a:p>
            <a:pPr defTabSz="68466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2195736" y="3412764"/>
            <a:ext cx="0" cy="712156"/>
          </a:xfrm>
          <a:prstGeom prst="line">
            <a:avLst/>
          </a:prstGeom>
          <a:noFill/>
          <a:ln w="28575">
            <a:solidFill>
              <a:sysClr val="window" lastClr="FFFFFF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474" tIns="34259" rIns="68474" bIns="34259"/>
          <a:lstStyle/>
          <a:p>
            <a:pPr defTabSz="68466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4596383" y="1418946"/>
            <a:ext cx="4986" cy="120882"/>
          </a:xfrm>
          <a:prstGeom prst="line">
            <a:avLst/>
          </a:prstGeom>
          <a:noFill/>
          <a:ln w="28575">
            <a:solidFill>
              <a:sysClr val="window" lastClr="FFFFFF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474" tIns="34259" rIns="68474" bIns="34259"/>
          <a:lstStyle/>
          <a:p>
            <a:pPr defTabSz="68466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 flipH="1">
            <a:off x="4596383" y="2751770"/>
            <a:ext cx="10542" cy="828092"/>
          </a:xfrm>
          <a:prstGeom prst="line">
            <a:avLst/>
          </a:prstGeom>
          <a:noFill/>
          <a:ln w="28575">
            <a:solidFill>
              <a:sysClr val="window" lastClr="FFFFFF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474" tIns="34259" rIns="68474" bIns="34259"/>
          <a:lstStyle/>
          <a:p>
            <a:pPr defTabSz="68466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23728" y="4136822"/>
            <a:ext cx="2304256" cy="5308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474" tIns="34259" rIns="68474" bIns="34259">
            <a:spAutoFit/>
          </a:bodyPr>
          <a:lstStyle/>
          <a:p>
            <a:pPr algn="ctr" defTabSz="684668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Антитеррористические комиссии муниципальных образований</a:t>
            </a:r>
            <a:endParaRPr lang="ru-RU" sz="1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50" name="Picture 3" descr="C:\Users\Администратор\Desktop\Pichyginy_ot_Jakovenko\lopa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1563638"/>
            <a:ext cx="355228" cy="47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6070436" y="2247654"/>
            <a:ext cx="6705" cy="619155"/>
          </a:xfrm>
          <a:prstGeom prst="line">
            <a:avLst/>
          </a:prstGeom>
          <a:noFill/>
          <a:ln w="28575">
            <a:solidFill>
              <a:sysClr val="window" lastClr="FFFFFF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474" tIns="34259" rIns="68474" bIns="34259"/>
          <a:lstStyle/>
          <a:p>
            <a:pPr defTabSz="68466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6921897" y="3399316"/>
            <a:ext cx="0" cy="712156"/>
          </a:xfrm>
          <a:prstGeom prst="line">
            <a:avLst/>
          </a:prstGeom>
          <a:noFill/>
          <a:ln w="28575">
            <a:solidFill>
              <a:sysClr val="window" lastClr="FFFFFF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474" tIns="34259" rIns="68474" bIns="34259"/>
          <a:lstStyle/>
          <a:p>
            <a:pPr defTabSz="68466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74344" y="4124920"/>
            <a:ext cx="2209924" cy="5330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474" tIns="34259" rIns="68474" bIns="34259">
            <a:spAutoFit/>
          </a:bodyPr>
          <a:lstStyle/>
          <a:p>
            <a:pPr algn="ctr" defTabSz="684668">
              <a:lnSpc>
                <a:spcPts val="1200"/>
              </a:lnSpc>
            </a:pPr>
            <a:r>
              <a:rPr lang="ru-RU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Оперативные группы </a:t>
            </a:r>
            <a:br>
              <a:rPr lang="ru-RU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муниципальных образованиях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774345" y="2866810"/>
            <a:ext cx="2209924" cy="5330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  <a:headEnd/>
            <a:tailEnd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474" tIns="34259" rIns="68474" bIns="34259">
            <a:spAutoFit/>
          </a:bodyPr>
          <a:lstStyle>
            <a:defPPr>
              <a:defRPr lang="ru-RU"/>
            </a:defPPr>
            <a:lvl1pPr algn="ctr" defTabSz="684668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2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Оперативные штабы</a:t>
            </a:r>
          </a:p>
          <a:p>
            <a:r>
              <a:rPr lang="ru-RU" dirty="0"/>
              <a:t>в субъектах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Российской </a:t>
            </a:r>
            <a:r>
              <a:rPr lang="ru-RU" dirty="0"/>
              <a:t>Федерации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804248" y="2067695"/>
            <a:ext cx="2252222" cy="2592287"/>
            <a:chOff x="6804248" y="2067695"/>
            <a:chExt cx="2252222" cy="2592287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071073" y="4126950"/>
              <a:ext cx="1985397" cy="533032"/>
            </a:xfrm>
            <a:prstGeom prst="rect">
              <a:avLst/>
            </a:prstGeom>
            <a:solidFill>
              <a:srgbClr val="7E2A00"/>
            </a:solidFill>
            <a:ln w="3175">
              <a:solidFill>
                <a:schemeClr val="bg1"/>
              </a:solidFill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68474" tIns="34259" rIns="68474" bIns="34259">
              <a:spAutoFit/>
            </a:bodyPr>
            <a:lstStyle/>
            <a:p>
              <a:pPr algn="ctr" defTabSz="684668">
                <a:lnSpc>
                  <a:spcPts val="1200"/>
                </a:lnSpc>
              </a:pPr>
              <a:r>
                <a:rPr lang="ru-RU" sz="12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Оперативные группы </a:t>
              </a:r>
              <a:br>
                <a:rPr lang="ru-RU" sz="12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2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морских районах (бассейнах)</a:t>
              </a:r>
            </a:p>
          </p:txBody>
        </p:sp>
        <p:sp>
          <p:nvSpPr>
            <p:cNvPr id="36" name="Line 25"/>
            <p:cNvSpPr>
              <a:spLocks noChangeShapeType="1"/>
            </p:cNvSpPr>
            <p:nvPr/>
          </p:nvSpPr>
          <p:spPr bwMode="auto">
            <a:xfrm>
              <a:off x="8057065" y="3399316"/>
              <a:ext cx="6705" cy="712156"/>
            </a:xfrm>
            <a:prstGeom prst="line">
              <a:avLst/>
            </a:prstGeom>
            <a:noFill/>
            <a:ln w="28575">
              <a:solidFill>
                <a:sysClr val="window" lastClr="FFFFFF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474" tIns="34259" rIns="68474" bIns="34259"/>
            <a:lstStyle/>
            <a:p>
              <a:pPr defTabSz="6846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>
              <a:off x="6804248" y="2067695"/>
              <a:ext cx="1170555" cy="782131"/>
            </a:xfrm>
            <a:prstGeom prst="line">
              <a:avLst/>
            </a:prstGeom>
            <a:noFill/>
            <a:ln w="19050">
              <a:solidFill>
                <a:sysClr val="window" lastClr="FFFFFF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474" tIns="34259" rIns="68474" bIns="34259"/>
            <a:lstStyle/>
            <a:p>
              <a:pPr defTabSz="6846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7071073" y="2866810"/>
              <a:ext cx="1973262" cy="533032"/>
            </a:xfrm>
            <a:prstGeom prst="rect">
              <a:avLst/>
            </a:prstGeom>
            <a:solidFill>
              <a:srgbClr val="7E2A00"/>
            </a:solidFill>
            <a:ln w="3175">
              <a:solidFill>
                <a:schemeClr val="bg1"/>
              </a:solidFill>
              <a:headEnd/>
              <a:tailEnd/>
            </a:ln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68474" tIns="34259" rIns="68474" bIns="34259">
              <a:spAutoFit/>
            </a:bodyPr>
            <a:lstStyle>
              <a:defPPr>
                <a:defRPr lang="ru-RU"/>
              </a:defPPr>
              <a:lvl1pPr algn="ctr" defTabSz="684668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defRPr sz="1200" b="1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ru-RU" dirty="0"/>
                <a:t>Оперативные штабы</a:t>
              </a:r>
            </a:p>
            <a:p>
              <a:r>
                <a:rPr lang="ru-RU" dirty="0"/>
                <a:t>в морских районах (бассейнах)</a:t>
              </a:r>
            </a:p>
          </p:txBody>
        </p:sp>
      </p:grpSp>
      <p:sp>
        <p:nvSpPr>
          <p:cNvPr id="35" name="Rectangle 23"/>
          <p:cNvSpPr>
            <a:spLocks noChangeArrowheads="1"/>
          </p:cNvSpPr>
          <p:nvPr/>
        </p:nvSpPr>
        <p:spPr bwMode="auto">
          <a:xfrm>
            <a:off x="2411760" y="4722759"/>
            <a:ext cx="4392488" cy="225255"/>
          </a:xfrm>
          <a:prstGeom prst="rect">
            <a:avLst/>
          </a:prstGeom>
          <a:ln w="3175">
            <a:solidFill>
              <a:schemeClr val="bg1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68474" tIns="34259" rIns="68474" bIns="34259">
            <a:spAutoFit/>
          </a:bodyPr>
          <a:lstStyle/>
          <a:p>
            <a:pPr algn="ctr" defTabSz="684668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chemeClr val="tx1"/>
                </a:solidFill>
              </a:rPr>
              <a:t>Органы местного самоуправления</a:t>
            </a:r>
            <a:endParaRPr lang="ru-RU" sz="1200" b="1" kern="0" dirty="0">
              <a:solidFill>
                <a:schemeClr val="tx1"/>
              </a:solidFill>
            </a:endParaRPr>
          </a:p>
        </p:txBody>
      </p:sp>
      <p:sp>
        <p:nvSpPr>
          <p:cNvPr id="40" name="Line 18"/>
          <p:cNvSpPr>
            <a:spLocks noChangeShapeType="1"/>
          </p:cNvSpPr>
          <p:nvPr/>
        </p:nvSpPr>
        <p:spPr bwMode="auto">
          <a:xfrm flipH="1">
            <a:off x="4596383" y="3985780"/>
            <a:ext cx="0" cy="736979"/>
          </a:xfrm>
          <a:prstGeom prst="line">
            <a:avLst/>
          </a:prstGeom>
          <a:noFill/>
          <a:ln w="28575">
            <a:solidFill>
              <a:sysClr val="window" lastClr="FFFFFF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474" tIns="34259" rIns="68474" bIns="34259"/>
          <a:lstStyle/>
          <a:p>
            <a:pPr defTabSz="68466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37" name="Picture 3" descr="C:\Users\Администратор\Desktop\Pichyginy_ot_Jakovenko\lopata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64340"/>
            <a:ext cx="636197" cy="85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264373" y="1851670"/>
            <a:ext cx="1539875" cy="37914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  <a:headEnd/>
            <a:tailEnd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474" tIns="34259" rIns="68474" bIns="34259">
            <a:spAutoFit/>
          </a:bodyPr>
          <a:lstStyle/>
          <a:p>
            <a:pPr algn="ctr" defTabSz="684668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оперативный штаб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8F8-5EF2-499A-A11D-4E069055D5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4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Администратор\Desktop\Pichyginy_ot_Jakovenko\lopa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6" y="71420"/>
            <a:ext cx="747494" cy="10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Фото заседаний НАК\71 НАК\145A109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6" b="19418"/>
          <a:stretch/>
        </p:blipFill>
        <p:spPr bwMode="auto">
          <a:xfrm>
            <a:off x="827583" y="1239865"/>
            <a:ext cx="4248472" cy="1810393"/>
          </a:xfrm>
          <a:prstGeom prst="rect">
            <a:avLst/>
          </a:prstGeom>
          <a:ln w="31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D:\ФОТО и КАРТИНКИ к заседаниям\75 НАК\2\АТК красноярск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0" r="190" b="16840"/>
          <a:stretch/>
        </p:blipFill>
        <p:spPr bwMode="auto">
          <a:xfrm>
            <a:off x="827583" y="3050258"/>
            <a:ext cx="4248473" cy="1790918"/>
          </a:xfrm>
          <a:prstGeom prst="rect">
            <a:avLst/>
          </a:prstGeom>
          <a:ln w="31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5580112" y="1239864"/>
            <a:ext cx="2736303" cy="3603007"/>
            <a:chOff x="5580112" y="1239864"/>
            <a:chExt cx="2736303" cy="3603007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80112" y="1239864"/>
              <a:ext cx="2160240" cy="3060077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1363516"/>
              <a:ext cx="2176983" cy="30540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6528" y="1500014"/>
              <a:ext cx="2176983" cy="30540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1635646"/>
              <a:ext cx="2176983" cy="30540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1788409"/>
              <a:ext cx="2160239" cy="305446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26" t="15858" r="7054" b="73636"/>
          <a:stretch/>
        </p:blipFill>
        <p:spPr>
          <a:xfrm>
            <a:off x="5210482" y="2320983"/>
            <a:ext cx="3609990" cy="6668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85428" y="71420"/>
            <a:ext cx="8546147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Общегосударственная  система 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противодействия  терроризму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860872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Администратор\Desktop\Pichyginy_ot_Jakovenko\lopa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6" y="71420"/>
            <a:ext cx="747494" cy="10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25747" y="114951"/>
            <a:ext cx="8108528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Основные  направления  профилактики терроризма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+mj-ea"/>
              <a:cs typeface="+mj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3871" y="3147814"/>
            <a:ext cx="8568951" cy="1224136"/>
            <a:chOff x="333871" y="3147814"/>
            <a:chExt cx="8568951" cy="122413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33871" y="3147814"/>
              <a:ext cx="8568951" cy="1224136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2241550"/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Противодействие распространению идеологии терроризма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" name="Picture 3" descr="E:\IMG_160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82" t="24598"/>
            <a:stretch/>
          </p:blipFill>
          <p:spPr bwMode="auto">
            <a:xfrm>
              <a:off x="499349" y="3147814"/>
              <a:ext cx="2088231" cy="122413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333871" y="1635646"/>
            <a:ext cx="8568951" cy="1224136"/>
            <a:chOff x="333871" y="1635646"/>
            <a:chExt cx="8568951" cy="122413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33871" y="1635646"/>
              <a:ext cx="8568951" cy="1224136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2241550"/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Обеспечение антитеррористической защищенности потенциальных объектов террористических посягательств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" name="Picture 5" descr="C:\картинки  и материалы к презентациям\74 НАК\4\dscf4431112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402"/>
            <a:stretch/>
          </p:blipFill>
          <p:spPr bwMode="auto">
            <a:xfrm>
              <a:off x="499349" y="1644462"/>
              <a:ext cx="2088231" cy="1215320"/>
            </a:xfrm>
            <a:prstGeom prst="rect">
              <a:avLst/>
            </a:prstGeom>
            <a:ln w="31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71224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Администратор\Desktop\Pichyginy_ot_Jakovenko\lopa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6" y="71420"/>
            <a:ext cx="747494" cy="10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25747" y="114951"/>
            <a:ext cx="8108528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Обеспечение  АТЗ  потенциальных  объектов  террористических  посягательств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5122" name="Picture 2" descr="D:\ФОТО и КАРТИНКИ к заседаниям\59 НАК\картинки\аолжская ГЭс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9"/>
          <a:stretch/>
        </p:blipFill>
        <p:spPr bwMode="auto">
          <a:xfrm>
            <a:off x="2477251" y="1174035"/>
            <a:ext cx="2068742" cy="1491214"/>
          </a:xfrm>
          <a:prstGeom prst="rect">
            <a:avLst/>
          </a:prstGeom>
          <a:ln w="31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ФОТО и КАРТИНКИ к заседаниям\75 НАК\2\школа хорошая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" b="1719"/>
          <a:stretch/>
        </p:blipFill>
        <p:spPr bwMode="auto">
          <a:xfrm>
            <a:off x="377770" y="1174574"/>
            <a:ext cx="2099481" cy="1490675"/>
          </a:xfrm>
          <a:prstGeom prst="rect">
            <a:avLst/>
          </a:prstGeom>
          <a:ln w="31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" r="16027" b="13477"/>
          <a:stretch/>
        </p:blipFill>
        <p:spPr>
          <a:xfrm>
            <a:off x="377770" y="2666530"/>
            <a:ext cx="2099480" cy="14893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9" name="Picture 4" descr="C:\Users\user\Desktop\Минздрав России\00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74574"/>
            <a:ext cx="2107346" cy="298135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ser\Desktop\Минздрав России\0001 (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14" y="1174573"/>
            <a:ext cx="2109158" cy="298391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картинки  и материалы к презентациям\66 НАК картинки\24.07\24.1\МГУ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442"/>
          <a:stretch/>
        </p:blipFill>
        <p:spPr bwMode="auto">
          <a:xfrm>
            <a:off x="2477251" y="2666530"/>
            <a:ext cx="2068742" cy="1489395"/>
          </a:xfrm>
          <a:prstGeom prst="rect">
            <a:avLst/>
          </a:prstGeom>
          <a:ln w="31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77770" y="4227934"/>
            <a:ext cx="8442702" cy="648072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2014 года утверждено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40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требований к АТЗ объектов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9809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111885</TotalTime>
  <Words>377</Words>
  <Application>Microsoft Office PowerPoint</Application>
  <PresentationFormat>Экран (16:9)</PresentationFormat>
  <Paragraphs>91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Башмаков В.В.</dc:creator>
  <cp:lastModifiedBy>VVF</cp:lastModifiedBy>
  <cp:revision>4867</cp:revision>
  <cp:lastPrinted>2019-03-05T08:24:56Z</cp:lastPrinted>
  <dcterms:created xsi:type="dcterms:W3CDTF">2010-05-14T07:45:19Z</dcterms:created>
  <dcterms:modified xsi:type="dcterms:W3CDTF">2022-09-09T09:15:13Z</dcterms:modified>
</cp:coreProperties>
</file>