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35"/>
  </p:notesMasterIdLst>
  <p:sldIdLst>
    <p:sldId id="256" r:id="rId2"/>
    <p:sldId id="470" r:id="rId3"/>
    <p:sldId id="258" r:id="rId4"/>
    <p:sldId id="259" r:id="rId5"/>
    <p:sldId id="261" r:id="rId6"/>
    <p:sldId id="263" r:id="rId7"/>
    <p:sldId id="264" r:id="rId8"/>
    <p:sldId id="265" r:id="rId9"/>
    <p:sldId id="266" r:id="rId10"/>
    <p:sldId id="260" r:id="rId11"/>
    <p:sldId id="262" r:id="rId12"/>
    <p:sldId id="267" r:id="rId13"/>
    <p:sldId id="268" r:id="rId14"/>
    <p:sldId id="269" r:id="rId15"/>
    <p:sldId id="271" r:id="rId16"/>
    <p:sldId id="272" r:id="rId17"/>
    <p:sldId id="471" r:id="rId18"/>
    <p:sldId id="273" r:id="rId19"/>
    <p:sldId id="274" r:id="rId20"/>
    <p:sldId id="275" r:id="rId21"/>
    <p:sldId id="294" r:id="rId22"/>
    <p:sldId id="276" r:id="rId23"/>
    <p:sldId id="277" r:id="rId24"/>
    <p:sldId id="278" r:id="rId25"/>
    <p:sldId id="279" r:id="rId26"/>
    <p:sldId id="280" r:id="rId27"/>
    <p:sldId id="281" r:id="rId28"/>
    <p:sldId id="282" r:id="rId29"/>
    <p:sldId id="283" r:id="rId30"/>
    <p:sldId id="284" r:id="rId31"/>
    <p:sldId id="285" r:id="rId32"/>
    <p:sldId id="290" r:id="rId33"/>
    <p:sldId id="291" r:id="rId34"/>
    <p:sldId id="292" r:id="rId35"/>
    <p:sldId id="337" r:id="rId36"/>
    <p:sldId id="338" r:id="rId37"/>
    <p:sldId id="339" r:id="rId38"/>
    <p:sldId id="340" r:id="rId39"/>
    <p:sldId id="341" r:id="rId40"/>
    <p:sldId id="342" r:id="rId41"/>
    <p:sldId id="343" r:id="rId42"/>
    <p:sldId id="344" r:id="rId43"/>
    <p:sldId id="345" r:id="rId44"/>
    <p:sldId id="293" r:id="rId45"/>
    <p:sldId id="295" r:id="rId46"/>
    <p:sldId id="296" r:id="rId47"/>
    <p:sldId id="297" r:id="rId48"/>
    <p:sldId id="298" r:id="rId49"/>
    <p:sldId id="525" r:id="rId50"/>
    <p:sldId id="302" r:id="rId51"/>
    <p:sldId id="299" r:id="rId52"/>
    <p:sldId id="300" r:id="rId53"/>
    <p:sldId id="301" r:id="rId54"/>
    <p:sldId id="319" r:id="rId55"/>
    <p:sldId id="320" r:id="rId56"/>
    <p:sldId id="321" r:id="rId57"/>
    <p:sldId id="322" r:id="rId58"/>
    <p:sldId id="323" r:id="rId59"/>
    <p:sldId id="324" r:id="rId60"/>
    <p:sldId id="325" r:id="rId61"/>
    <p:sldId id="326" r:id="rId62"/>
    <p:sldId id="327" r:id="rId63"/>
    <p:sldId id="328" r:id="rId64"/>
    <p:sldId id="329" r:id="rId65"/>
    <p:sldId id="330" r:id="rId66"/>
    <p:sldId id="331" r:id="rId67"/>
    <p:sldId id="332" r:id="rId68"/>
    <p:sldId id="334" r:id="rId69"/>
    <p:sldId id="333" r:id="rId70"/>
    <p:sldId id="335" r:id="rId71"/>
    <p:sldId id="336" r:id="rId72"/>
    <p:sldId id="304" r:id="rId73"/>
    <p:sldId id="305" r:id="rId74"/>
    <p:sldId id="306" r:id="rId75"/>
    <p:sldId id="307" r:id="rId76"/>
    <p:sldId id="308" r:id="rId77"/>
    <p:sldId id="309" r:id="rId78"/>
    <p:sldId id="310" r:id="rId79"/>
    <p:sldId id="311" r:id="rId80"/>
    <p:sldId id="312" r:id="rId81"/>
    <p:sldId id="313" r:id="rId82"/>
    <p:sldId id="314" r:id="rId83"/>
    <p:sldId id="350" r:id="rId84"/>
    <p:sldId id="353" r:id="rId85"/>
    <p:sldId id="352" r:id="rId86"/>
    <p:sldId id="351" r:id="rId87"/>
    <p:sldId id="354" r:id="rId88"/>
    <p:sldId id="355" r:id="rId89"/>
    <p:sldId id="356" r:id="rId90"/>
    <p:sldId id="358" r:id="rId91"/>
    <p:sldId id="359" r:id="rId92"/>
    <p:sldId id="360" r:id="rId93"/>
    <p:sldId id="357" r:id="rId94"/>
    <p:sldId id="361" r:id="rId95"/>
    <p:sldId id="362" r:id="rId96"/>
    <p:sldId id="303" r:id="rId97"/>
    <p:sldId id="315" r:id="rId98"/>
    <p:sldId id="316" r:id="rId99"/>
    <p:sldId id="371" r:id="rId100"/>
    <p:sldId id="373" r:id="rId101"/>
    <p:sldId id="374" r:id="rId102"/>
    <p:sldId id="375" r:id="rId103"/>
    <p:sldId id="376" r:id="rId104"/>
    <p:sldId id="379" r:id="rId105"/>
    <p:sldId id="378" r:id="rId106"/>
    <p:sldId id="377" r:id="rId107"/>
    <p:sldId id="372" r:id="rId108"/>
    <p:sldId id="369" r:id="rId109"/>
    <p:sldId id="383" r:id="rId110"/>
    <p:sldId id="384" r:id="rId111"/>
    <p:sldId id="382" r:id="rId112"/>
    <p:sldId id="318" r:id="rId113"/>
    <p:sldId id="472" r:id="rId114"/>
    <p:sldId id="381" r:id="rId115"/>
    <p:sldId id="380" r:id="rId116"/>
    <p:sldId id="386" r:id="rId117"/>
    <p:sldId id="387" r:id="rId118"/>
    <p:sldId id="390" r:id="rId119"/>
    <p:sldId id="389" r:id="rId120"/>
    <p:sldId id="388" r:id="rId121"/>
    <p:sldId id="385" r:id="rId122"/>
    <p:sldId id="392" r:id="rId123"/>
    <p:sldId id="393" r:id="rId124"/>
    <p:sldId id="391" r:id="rId125"/>
    <p:sldId id="394" r:id="rId126"/>
    <p:sldId id="399" r:id="rId127"/>
    <p:sldId id="404" r:id="rId128"/>
    <p:sldId id="400" r:id="rId129"/>
    <p:sldId id="403" r:id="rId130"/>
    <p:sldId id="402" r:id="rId131"/>
    <p:sldId id="401" r:id="rId132"/>
    <p:sldId id="405" r:id="rId133"/>
    <p:sldId id="407" r:id="rId134"/>
    <p:sldId id="408" r:id="rId135"/>
    <p:sldId id="409" r:id="rId136"/>
    <p:sldId id="410" r:id="rId137"/>
    <p:sldId id="411" r:id="rId138"/>
    <p:sldId id="412" r:id="rId139"/>
    <p:sldId id="406" r:id="rId140"/>
    <p:sldId id="413" r:id="rId141"/>
    <p:sldId id="414" r:id="rId142"/>
    <p:sldId id="415" r:id="rId143"/>
    <p:sldId id="416" r:id="rId144"/>
    <p:sldId id="417" r:id="rId145"/>
    <p:sldId id="418" r:id="rId146"/>
    <p:sldId id="419" r:id="rId147"/>
    <p:sldId id="420" r:id="rId148"/>
    <p:sldId id="468" r:id="rId149"/>
    <p:sldId id="469" r:id="rId150"/>
    <p:sldId id="421" r:id="rId151"/>
    <p:sldId id="422" r:id="rId152"/>
    <p:sldId id="423" r:id="rId153"/>
    <p:sldId id="424" r:id="rId154"/>
    <p:sldId id="426" r:id="rId155"/>
    <p:sldId id="428" r:id="rId156"/>
    <p:sldId id="431" r:id="rId157"/>
    <p:sldId id="430" r:id="rId158"/>
    <p:sldId id="429" r:id="rId159"/>
    <p:sldId id="425" r:id="rId160"/>
    <p:sldId id="427" r:id="rId161"/>
    <p:sldId id="432" r:id="rId162"/>
    <p:sldId id="433" r:id="rId163"/>
    <p:sldId id="434" r:id="rId164"/>
    <p:sldId id="436" r:id="rId165"/>
    <p:sldId id="438" r:id="rId166"/>
    <p:sldId id="437" r:id="rId167"/>
    <p:sldId id="435" r:id="rId168"/>
    <p:sldId id="439" r:id="rId169"/>
    <p:sldId id="440" r:id="rId170"/>
    <p:sldId id="441" r:id="rId171"/>
    <p:sldId id="442" r:id="rId172"/>
    <p:sldId id="443" r:id="rId173"/>
    <p:sldId id="444" r:id="rId174"/>
    <p:sldId id="445" r:id="rId175"/>
    <p:sldId id="473" r:id="rId176"/>
    <p:sldId id="446" r:id="rId177"/>
    <p:sldId id="447" r:id="rId178"/>
    <p:sldId id="448" r:id="rId179"/>
    <p:sldId id="449" r:id="rId180"/>
    <p:sldId id="450" r:id="rId181"/>
    <p:sldId id="451" r:id="rId182"/>
    <p:sldId id="452" r:id="rId183"/>
    <p:sldId id="453" r:id="rId184"/>
    <p:sldId id="474" r:id="rId185"/>
    <p:sldId id="477" r:id="rId186"/>
    <p:sldId id="478" r:id="rId187"/>
    <p:sldId id="475" r:id="rId188"/>
    <p:sldId id="479" r:id="rId189"/>
    <p:sldId id="480" r:id="rId190"/>
    <p:sldId id="481" r:id="rId191"/>
    <p:sldId id="482" r:id="rId192"/>
    <p:sldId id="483" r:id="rId193"/>
    <p:sldId id="484" r:id="rId194"/>
    <p:sldId id="485" r:id="rId195"/>
    <p:sldId id="486" r:id="rId196"/>
    <p:sldId id="487" r:id="rId197"/>
    <p:sldId id="488" r:id="rId198"/>
    <p:sldId id="489" r:id="rId199"/>
    <p:sldId id="491" r:id="rId200"/>
    <p:sldId id="492" r:id="rId201"/>
    <p:sldId id="490" r:id="rId202"/>
    <p:sldId id="496" r:id="rId203"/>
    <p:sldId id="493" r:id="rId204"/>
    <p:sldId id="494" r:id="rId205"/>
    <p:sldId id="495" r:id="rId206"/>
    <p:sldId id="497" r:id="rId207"/>
    <p:sldId id="498" r:id="rId208"/>
    <p:sldId id="499" r:id="rId209"/>
    <p:sldId id="500" r:id="rId210"/>
    <p:sldId id="501" r:id="rId211"/>
    <p:sldId id="502" r:id="rId212"/>
    <p:sldId id="503" r:id="rId213"/>
    <p:sldId id="504" r:id="rId214"/>
    <p:sldId id="505" r:id="rId215"/>
    <p:sldId id="506" r:id="rId216"/>
    <p:sldId id="507" r:id="rId217"/>
    <p:sldId id="508" r:id="rId218"/>
    <p:sldId id="509" r:id="rId219"/>
    <p:sldId id="510" r:id="rId220"/>
    <p:sldId id="511" r:id="rId221"/>
    <p:sldId id="512" r:id="rId222"/>
    <p:sldId id="513" r:id="rId223"/>
    <p:sldId id="514" r:id="rId224"/>
    <p:sldId id="515" r:id="rId225"/>
    <p:sldId id="516" r:id="rId226"/>
    <p:sldId id="517" r:id="rId227"/>
    <p:sldId id="518" r:id="rId228"/>
    <p:sldId id="519" r:id="rId229"/>
    <p:sldId id="520" r:id="rId230"/>
    <p:sldId id="521" r:id="rId231"/>
    <p:sldId id="522" r:id="rId232"/>
    <p:sldId id="523" r:id="rId233"/>
    <p:sldId id="524" r:id="rId23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94660"/>
  </p:normalViewPr>
  <p:slideViewPr>
    <p:cSldViewPr snapToGrid="0">
      <p:cViewPr varScale="1">
        <p:scale>
          <a:sx n="54" d="100"/>
          <a:sy n="54" d="100"/>
        </p:scale>
        <p:origin x="758" y="19"/>
      </p:cViewPr>
      <p:guideLst>
        <p:guide orient="horz" pos="2160"/>
        <p:guide pos="3840"/>
      </p:guideLst>
    </p:cSldViewPr>
  </p:slideViewPr>
  <p:notesTextViewPr>
    <p:cViewPr>
      <p:scale>
        <a:sx n="1" d="1"/>
        <a:sy n="1" d="1"/>
      </p:scale>
      <p:origin x="0" y="0"/>
    </p:cViewPr>
  </p:notesTextViewPr>
  <p:sorterViewPr>
    <p:cViewPr>
      <p:scale>
        <a:sx n="100" d="100"/>
        <a:sy n="100" d="100"/>
      </p:scale>
      <p:origin x="0" y="-39312"/>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viewProps" Target="view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theme" Target="theme/theme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notesMaster" Target="notesMasters/notesMaster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presProps" Target="presProps.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F6FBEF-F124-4290-A8FC-445206B7A13B}" type="doc">
      <dgm:prSet loTypeId="urn:microsoft.com/office/officeart/2005/8/layout/hierarchy1" loCatId="hierarchy" qsTypeId="urn:microsoft.com/office/officeart/2005/8/quickstyle/3d3" qsCatId="3D" csTypeId="urn:microsoft.com/office/officeart/2005/8/colors/accent1_2" csCatId="accent1" phldr="1"/>
      <dgm:spPr/>
      <dgm:t>
        <a:bodyPr/>
        <a:lstStyle/>
        <a:p>
          <a:endParaRPr lang="ru-RU"/>
        </a:p>
      </dgm:t>
    </dgm:pt>
    <dgm:pt modelId="{45BDAC50-CE12-43D6-BCFB-0ED98233AB89}">
      <dgm:prSet phldrT="[Текст]"/>
      <dgm:spPr/>
      <dgm:t>
        <a:bodyPr/>
        <a:lstStyle/>
        <a:p>
          <a:pPr rtl="0"/>
          <a:r>
            <a:rPr lang="ru-RU" dirty="0" smtClean="0"/>
            <a:t>Категории должностей муниципальной службы</a:t>
          </a:r>
          <a:endParaRPr lang="ru-RU" dirty="0"/>
        </a:p>
      </dgm:t>
    </dgm:pt>
    <dgm:pt modelId="{4DB1E63A-337A-43FE-BDE6-ECEDAA1DB7F4}" type="parTrans" cxnId="{094F8A7E-28F5-4062-ACA8-1FC0AE7FBB93}">
      <dgm:prSet/>
      <dgm:spPr/>
      <dgm:t>
        <a:bodyPr/>
        <a:lstStyle/>
        <a:p>
          <a:endParaRPr lang="ru-RU"/>
        </a:p>
      </dgm:t>
    </dgm:pt>
    <dgm:pt modelId="{9897ADB4-E6E1-4BEA-9A62-7EB31F3A2F2F}" type="sibTrans" cxnId="{094F8A7E-28F5-4062-ACA8-1FC0AE7FBB93}">
      <dgm:prSet/>
      <dgm:spPr/>
      <dgm:t>
        <a:bodyPr/>
        <a:lstStyle/>
        <a:p>
          <a:endParaRPr lang="ru-RU"/>
        </a:p>
      </dgm:t>
    </dgm:pt>
    <dgm:pt modelId="{12A7AE3E-CA87-4FCC-AD6A-B34F95B3F0F6}">
      <dgm:prSet phldrT="[Текст]" custT="1"/>
      <dgm:spPr/>
      <dgm:t>
        <a:bodyPr/>
        <a:lstStyle/>
        <a:p>
          <a:r>
            <a:rPr lang="ru-RU" sz="1400" b="1" dirty="0" smtClean="0"/>
            <a:t>должности муниципальной службы категории "Б" </a:t>
          </a:r>
          <a:r>
            <a:rPr lang="ru-RU" sz="1400" dirty="0" smtClean="0"/>
            <a:t>- должности муниципальной службы, учреждаемые для непосредственного профессионального обеспечения полномочий должностных лиц местного самоуправления и лиц, замещающих муниципальные должности, и замещаемые путем заключения срочного трудового договора на срок полномочий указанных лиц;</a:t>
          </a:r>
          <a:endParaRPr lang="ru-RU" sz="1400" dirty="0"/>
        </a:p>
      </dgm:t>
    </dgm:pt>
    <dgm:pt modelId="{FA4D31DD-E881-434D-9421-FE74F3D552DA}" type="parTrans" cxnId="{4AA8C51E-3D10-45A0-903E-7E0A7C0076A0}">
      <dgm:prSet/>
      <dgm:spPr/>
      <dgm:t>
        <a:bodyPr/>
        <a:lstStyle/>
        <a:p>
          <a:endParaRPr lang="ru-RU"/>
        </a:p>
      </dgm:t>
    </dgm:pt>
    <dgm:pt modelId="{998D629F-30EB-4FCB-98B6-FF0541442283}" type="sibTrans" cxnId="{4AA8C51E-3D10-45A0-903E-7E0A7C0076A0}">
      <dgm:prSet/>
      <dgm:spPr/>
      <dgm:t>
        <a:bodyPr/>
        <a:lstStyle/>
        <a:p>
          <a:endParaRPr lang="ru-RU"/>
        </a:p>
      </dgm:t>
    </dgm:pt>
    <dgm:pt modelId="{1427D402-4BA4-4700-B29E-1A5E29D15783}">
      <dgm:prSet phldrT="[Текст]" custT="1"/>
      <dgm:spPr/>
      <dgm:t>
        <a:bodyPr/>
        <a:lstStyle/>
        <a:p>
          <a:r>
            <a:rPr lang="ru-RU" sz="1400" b="1" dirty="0" smtClean="0"/>
            <a:t>должности муниципальной службы категории "В"</a:t>
          </a:r>
          <a:r>
            <a:rPr lang="ru-RU" sz="1400" dirty="0" smtClean="0"/>
            <a:t> - должности муниципальной службы, учреждаемые для профессионального обеспечения выполнения полномочий, установленных задач и функций органа местного самоуправления, избирательной комиссии муниципального образования, и замещаемые путем заключения трудового договора на неопределенный срок.</a:t>
          </a:r>
          <a:endParaRPr lang="ru-RU" sz="1400" dirty="0"/>
        </a:p>
      </dgm:t>
    </dgm:pt>
    <dgm:pt modelId="{5336D796-7D28-455D-9783-B75BCCD63EBD}" type="parTrans" cxnId="{AD93C94F-B8A4-499C-B965-8CB86F249138}">
      <dgm:prSet/>
      <dgm:spPr/>
      <dgm:t>
        <a:bodyPr/>
        <a:lstStyle/>
        <a:p>
          <a:endParaRPr lang="ru-RU"/>
        </a:p>
      </dgm:t>
    </dgm:pt>
    <dgm:pt modelId="{EFFF7851-0690-40FF-929F-A9C4FCD8CAE7}" type="sibTrans" cxnId="{AD93C94F-B8A4-499C-B965-8CB86F249138}">
      <dgm:prSet/>
      <dgm:spPr/>
      <dgm:t>
        <a:bodyPr/>
        <a:lstStyle/>
        <a:p>
          <a:endParaRPr lang="ru-RU"/>
        </a:p>
      </dgm:t>
    </dgm:pt>
    <dgm:pt modelId="{1584C0A6-2754-42C0-8020-22497DF05CE0}" type="pres">
      <dgm:prSet presAssocID="{DFF6FBEF-F124-4290-A8FC-445206B7A13B}" presName="hierChild1" presStyleCnt="0">
        <dgm:presLayoutVars>
          <dgm:chPref val="1"/>
          <dgm:dir/>
          <dgm:animOne val="branch"/>
          <dgm:animLvl val="lvl"/>
          <dgm:resizeHandles/>
        </dgm:presLayoutVars>
      </dgm:prSet>
      <dgm:spPr/>
      <dgm:t>
        <a:bodyPr/>
        <a:lstStyle/>
        <a:p>
          <a:endParaRPr lang="ru-RU"/>
        </a:p>
      </dgm:t>
    </dgm:pt>
    <dgm:pt modelId="{8E21B2FD-AA03-4EF6-9B5F-45DDE3ABC6F4}" type="pres">
      <dgm:prSet presAssocID="{45BDAC50-CE12-43D6-BCFB-0ED98233AB89}" presName="hierRoot1" presStyleCnt="0"/>
      <dgm:spPr/>
    </dgm:pt>
    <dgm:pt modelId="{03E7032F-DE0B-49E6-8CD2-225BF29FAB3B}" type="pres">
      <dgm:prSet presAssocID="{45BDAC50-CE12-43D6-BCFB-0ED98233AB89}" presName="composite" presStyleCnt="0"/>
      <dgm:spPr/>
    </dgm:pt>
    <dgm:pt modelId="{37D1C8A4-0A03-4A8E-A00E-8960238BDB84}" type="pres">
      <dgm:prSet presAssocID="{45BDAC50-CE12-43D6-BCFB-0ED98233AB89}" presName="background" presStyleLbl="node0" presStyleIdx="0" presStyleCnt="1"/>
      <dgm:spPr/>
    </dgm:pt>
    <dgm:pt modelId="{705B6C11-64C8-4994-8FFF-80CD0DDE7BC6}" type="pres">
      <dgm:prSet presAssocID="{45BDAC50-CE12-43D6-BCFB-0ED98233AB89}" presName="text" presStyleLbl="fgAcc0" presStyleIdx="0" presStyleCnt="1" custLinFactY="-3990" custLinFactNeighborX="-6003" custLinFactNeighborY="-100000">
        <dgm:presLayoutVars>
          <dgm:chPref val="3"/>
        </dgm:presLayoutVars>
      </dgm:prSet>
      <dgm:spPr/>
      <dgm:t>
        <a:bodyPr/>
        <a:lstStyle/>
        <a:p>
          <a:endParaRPr lang="ru-RU"/>
        </a:p>
      </dgm:t>
    </dgm:pt>
    <dgm:pt modelId="{42433782-ECB0-4ECB-A342-18C98B1468E2}" type="pres">
      <dgm:prSet presAssocID="{45BDAC50-CE12-43D6-BCFB-0ED98233AB89}" presName="hierChild2" presStyleCnt="0"/>
      <dgm:spPr/>
    </dgm:pt>
    <dgm:pt modelId="{12AC57FF-A64E-4A97-8A23-A7642C415D14}" type="pres">
      <dgm:prSet presAssocID="{FA4D31DD-E881-434D-9421-FE74F3D552DA}" presName="Name10" presStyleLbl="parChTrans1D2" presStyleIdx="0" presStyleCnt="2"/>
      <dgm:spPr/>
      <dgm:t>
        <a:bodyPr/>
        <a:lstStyle/>
        <a:p>
          <a:endParaRPr lang="ru-RU"/>
        </a:p>
      </dgm:t>
    </dgm:pt>
    <dgm:pt modelId="{BF01CC8B-432E-4B8C-9A9D-0AC25C035A88}" type="pres">
      <dgm:prSet presAssocID="{12A7AE3E-CA87-4FCC-AD6A-B34F95B3F0F6}" presName="hierRoot2" presStyleCnt="0"/>
      <dgm:spPr/>
    </dgm:pt>
    <dgm:pt modelId="{C3C808CD-A403-4CCB-B18D-193089FE0789}" type="pres">
      <dgm:prSet presAssocID="{12A7AE3E-CA87-4FCC-AD6A-B34F95B3F0F6}" presName="composite2" presStyleCnt="0"/>
      <dgm:spPr/>
    </dgm:pt>
    <dgm:pt modelId="{93B34009-C83C-45EF-9B09-1195BDF45C71}" type="pres">
      <dgm:prSet presAssocID="{12A7AE3E-CA87-4FCC-AD6A-B34F95B3F0F6}" presName="background2" presStyleLbl="node2" presStyleIdx="0" presStyleCnt="2"/>
      <dgm:spPr/>
    </dgm:pt>
    <dgm:pt modelId="{22AA26CA-C72E-4CDD-A70F-3461F77C6BCE}" type="pres">
      <dgm:prSet presAssocID="{12A7AE3E-CA87-4FCC-AD6A-B34F95B3F0F6}" presName="text2" presStyleLbl="fgAcc2" presStyleIdx="0" presStyleCnt="2">
        <dgm:presLayoutVars>
          <dgm:chPref val="3"/>
        </dgm:presLayoutVars>
      </dgm:prSet>
      <dgm:spPr/>
      <dgm:t>
        <a:bodyPr/>
        <a:lstStyle/>
        <a:p>
          <a:endParaRPr lang="ru-RU"/>
        </a:p>
      </dgm:t>
    </dgm:pt>
    <dgm:pt modelId="{27D7ADA9-E80B-4FB8-B119-265539746812}" type="pres">
      <dgm:prSet presAssocID="{12A7AE3E-CA87-4FCC-AD6A-B34F95B3F0F6}" presName="hierChild3" presStyleCnt="0"/>
      <dgm:spPr/>
    </dgm:pt>
    <dgm:pt modelId="{02DD65C1-C573-4C47-A756-B4FD0CE7D7B4}" type="pres">
      <dgm:prSet presAssocID="{5336D796-7D28-455D-9783-B75BCCD63EBD}" presName="Name10" presStyleLbl="parChTrans1D2" presStyleIdx="1" presStyleCnt="2"/>
      <dgm:spPr/>
      <dgm:t>
        <a:bodyPr/>
        <a:lstStyle/>
        <a:p>
          <a:endParaRPr lang="ru-RU"/>
        </a:p>
      </dgm:t>
    </dgm:pt>
    <dgm:pt modelId="{1E5EC57E-C40C-43D2-A93E-2AE6BF5BF35F}" type="pres">
      <dgm:prSet presAssocID="{1427D402-4BA4-4700-B29E-1A5E29D15783}" presName="hierRoot2" presStyleCnt="0"/>
      <dgm:spPr/>
    </dgm:pt>
    <dgm:pt modelId="{3D8A5F70-99C3-4E2F-B8F1-9405221BFDAE}" type="pres">
      <dgm:prSet presAssocID="{1427D402-4BA4-4700-B29E-1A5E29D15783}" presName="composite2" presStyleCnt="0"/>
      <dgm:spPr/>
    </dgm:pt>
    <dgm:pt modelId="{63A3C485-AD15-4919-9431-0533096A27DE}" type="pres">
      <dgm:prSet presAssocID="{1427D402-4BA4-4700-B29E-1A5E29D15783}" presName="background2" presStyleLbl="node2" presStyleIdx="1" presStyleCnt="2"/>
      <dgm:spPr/>
    </dgm:pt>
    <dgm:pt modelId="{32723E17-680C-4A08-8D20-D35513A6B08E}" type="pres">
      <dgm:prSet presAssocID="{1427D402-4BA4-4700-B29E-1A5E29D15783}" presName="text2" presStyleLbl="fgAcc2" presStyleIdx="1" presStyleCnt="2">
        <dgm:presLayoutVars>
          <dgm:chPref val="3"/>
        </dgm:presLayoutVars>
      </dgm:prSet>
      <dgm:spPr/>
      <dgm:t>
        <a:bodyPr/>
        <a:lstStyle/>
        <a:p>
          <a:endParaRPr lang="ru-RU"/>
        </a:p>
      </dgm:t>
    </dgm:pt>
    <dgm:pt modelId="{20446B5A-F913-455E-AEE0-9FC31C0CA735}" type="pres">
      <dgm:prSet presAssocID="{1427D402-4BA4-4700-B29E-1A5E29D15783}" presName="hierChild3" presStyleCnt="0"/>
      <dgm:spPr/>
    </dgm:pt>
  </dgm:ptLst>
  <dgm:cxnLst>
    <dgm:cxn modelId="{7DCCEA0E-8E68-4591-AFD7-35F91A32C2BC}" type="presOf" srcId="{FA4D31DD-E881-434D-9421-FE74F3D552DA}" destId="{12AC57FF-A64E-4A97-8A23-A7642C415D14}" srcOrd="0" destOrd="0" presId="urn:microsoft.com/office/officeart/2005/8/layout/hierarchy1"/>
    <dgm:cxn modelId="{97BFFB08-1948-471E-BAF4-4900DCAFFB5E}" type="presOf" srcId="{1427D402-4BA4-4700-B29E-1A5E29D15783}" destId="{32723E17-680C-4A08-8D20-D35513A6B08E}" srcOrd="0" destOrd="0" presId="urn:microsoft.com/office/officeart/2005/8/layout/hierarchy1"/>
    <dgm:cxn modelId="{094F8A7E-28F5-4062-ACA8-1FC0AE7FBB93}" srcId="{DFF6FBEF-F124-4290-A8FC-445206B7A13B}" destId="{45BDAC50-CE12-43D6-BCFB-0ED98233AB89}" srcOrd="0" destOrd="0" parTransId="{4DB1E63A-337A-43FE-BDE6-ECEDAA1DB7F4}" sibTransId="{9897ADB4-E6E1-4BEA-9A62-7EB31F3A2F2F}"/>
    <dgm:cxn modelId="{4AA8C51E-3D10-45A0-903E-7E0A7C0076A0}" srcId="{45BDAC50-CE12-43D6-BCFB-0ED98233AB89}" destId="{12A7AE3E-CA87-4FCC-AD6A-B34F95B3F0F6}" srcOrd="0" destOrd="0" parTransId="{FA4D31DD-E881-434D-9421-FE74F3D552DA}" sibTransId="{998D629F-30EB-4FCB-98B6-FF0541442283}"/>
    <dgm:cxn modelId="{D9ACF386-F2E7-4A24-81C9-FB1629958AF9}" type="presOf" srcId="{DFF6FBEF-F124-4290-A8FC-445206B7A13B}" destId="{1584C0A6-2754-42C0-8020-22497DF05CE0}" srcOrd="0" destOrd="0" presId="urn:microsoft.com/office/officeart/2005/8/layout/hierarchy1"/>
    <dgm:cxn modelId="{D2A2CE02-42E6-4434-9E8B-40E92CE89226}" type="presOf" srcId="{45BDAC50-CE12-43D6-BCFB-0ED98233AB89}" destId="{705B6C11-64C8-4994-8FFF-80CD0DDE7BC6}" srcOrd="0" destOrd="0" presId="urn:microsoft.com/office/officeart/2005/8/layout/hierarchy1"/>
    <dgm:cxn modelId="{7D9EEAD4-989C-4173-BA35-C0F507A3C6FB}" type="presOf" srcId="{12A7AE3E-CA87-4FCC-AD6A-B34F95B3F0F6}" destId="{22AA26CA-C72E-4CDD-A70F-3461F77C6BCE}" srcOrd="0" destOrd="0" presId="urn:microsoft.com/office/officeart/2005/8/layout/hierarchy1"/>
    <dgm:cxn modelId="{440FBE7F-B929-4D7D-B12A-3F3EA450AFFE}" type="presOf" srcId="{5336D796-7D28-455D-9783-B75BCCD63EBD}" destId="{02DD65C1-C573-4C47-A756-B4FD0CE7D7B4}" srcOrd="0" destOrd="0" presId="urn:microsoft.com/office/officeart/2005/8/layout/hierarchy1"/>
    <dgm:cxn modelId="{AD93C94F-B8A4-499C-B965-8CB86F249138}" srcId="{45BDAC50-CE12-43D6-BCFB-0ED98233AB89}" destId="{1427D402-4BA4-4700-B29E-1A5E29D15783}" srcOrd="1" destOrd="0" parTransId="{5336D796-7D28-455D-9783-B75BCCD63EBD}" sibTransId="{EFFF7851-0690-40FF-929F-A9C4FCD8CAE7}"/>
    <dgm:cxn modelId="{F002F332-41B6-4F28-887E-2EB1E14AC866}" type="presParOf" srcId="{1584C0A6-2754-42C0-8020-22497DF05CE0}" destId="{8E21B2FD-AA03-4EF6-9B5F-45DDE3ABC6F4}" srcOrd="0" destOrd="0" presId="urn:microsoft.com/office/officeart/2005/8/layout/hierarchy1"/>
    <dgm:cxn modelId="{2BF9796F-CF14-4DC6-AA81-22F2DF300176}" type="presParOf" srcId="{8E21B2FD-AA03-4EF6-9B5F-45DDE3ABC6F4}" destId="{03E7032F-DE0B-49E6-8CD2-225BF29FAB3B}" srcOrd="0" destOrd="0" presId="urn:microsoft.com/office/officeart/2005/8/layout/hierarchy1"/>
    <dgm:cxn modelId="{BCAC7212-416E-4928-9E41-D14F9A6325A3}" type="presParOf" srcId="{03E7032F-DE0B-49E6-8CD2-225BF29FAB3B}" destId="{37D1C8A4-0A03-4A8E-A00E-8960238BDB84}" srcOrd="0" destOrd="0" presId="urn:microsoft.com/office/officeart/2005/8/layout/hierarchy1"/>
    <dgm:cxn modelId="{19FB51BA-DDD1-4EB1-9182-7026972B5A46}" type="presParOf" srcId="{03E7032F-DE0B-49E6-8CD2-225BF29FAB3B}" destId="{705B6C11-64C8-4994-8FFF-80CD0DDE7BC6}" srcOrd="1" destOrd="0" presId="urn:microsoft.com/office/officeart/2005/8/layout/hierarchy1"/>
    <dgm:cxn modelId="{1419102F-9CB3-46E1-9DB2-B06AD98AE90D}" type="presParOf" srcId="{8E21B2FD-AA03-4EF6-9B5F-45DDE3ABC6F4}" destId="{42433782-ECB0-4ECB-A342-18C98B1468E2}" srcOrd="1" destOrd="0" presId="urn:microsoft.com/office/officeart/2005/8/layout/hierarchy1"/>
    <dgm:cxn modelId="{62FA5AA0-7A11-443B-99D8-4A390B1E0710}" type="presParOf" srcId="{42433782-ECB0-4ECB-A342-18C98B1468E2}" destId="{12AC57FF-A64E-4A97-8A23-A7642C415D14}" srcOrd="0" destOrd="0" presId="urn:microsoft.com/office/officeart/2005/8/layout/hierarchy1"/>
    <dgm:cxn modelId="{97678730-BB5C-4452-9760-50E3AC272143}" type="presParOf" srcId="{42433782-ECB0-4ECB-A342-18C98B1468E2}" destId="{BF01CC8B-432E-4B8C-9A9D-0AC25C035A88}" srcOrd="1" destOrd="0" presId="urn:microsoft.com/office/officeart/2005/8/layout/hierarchy1"/>
    <dgm:cxn modelId="{8352EC71-556D-4F82-85F7-CB1C5F0046E2}" type="presParOf" srcId="{BF01CC8B-432E-4B8C-9A9D-0AC25C035A88}" destId="{C3C808CD-A403-4CCB-B18D-193089FE0789}" srcOrd="0" destOrd="0" presId="urn:microsoft.com/office/officeart/2005/8/layout/hierarchy1"/>
    <dgm:cxn modelId="{51534F7B-B6D1-438A-BE2B-9F4BB191E370}" type="presParOf" srcId="{C3C808CD-A403-4CCB-B18D-193089FE0789}" destId="{93B34009-C83C-45EF-9B09-1195BDF45C71}" srcOrd="0" destOrd="0" presId="urn:microsoft.com/office/officeart/2005/8/layout/hierarchy1"/>
    <dgm:cxn modelId="{BED300AF-486C-4AC9-A9FB-7A3DAF1CDAC2}" type="presParOf" srcId="{C3C808CD-A403-4CCB-B18D-193089FE0789}" destId="{22AA26CA-C72E-4CDD-A70F-3461F77C6BCE}" srcOrd="1" destOrd="0" presId="urn:microsoft.com/office/officeart/2005/8/layout/hierarchy1"/>
    <dgm:cxn modelId="{045AFF46-7F48-4F6D-838A-0131F1FBC45C}" type="presParOf" srcId="{BF01CC8B-432E-4B8C-9A9D-0AC25C035A88}" destId="{27D7ADA9-E80B-4FB8-B119-265539746812}" srcOrd="1" destOrd="0" presId="urn:microsoft.com/office/officeart/2005/8/layout/hierarchy1"/>
    <dgm:cxn modelId="{3A14D9DF-5CBF-4DCB-8AF3-637EC455F205}" type="presParOf" srcId="{42433782-ECB0-4ECB-A342-18C98B1468E2}" destId="{02DD65C1-C573-4C47-A756-B4FD0CE7D7B4}" srcOrd="2" destOrd="0" presId="urn:microsoft.com/office/officeart/2005/8/layout/hierarchy1"/>
    <dgm:cxn modelId="{1C779BE0-F7B5-464F-B115-CDD9D4422BA5}" type="presParOf" srcId="{42433782-ECB0-4ECB-A342-18C98B1468E2}" destId="{1E5EC57E-C40C-43D2-A93E-2AE6BF5BF35F}" srcOrd="3" destOrd="0" presId="urn:microsoft.com/office/officeart/2005/8/layout/hierarchy1"/>
    <dgm:cxn modelId="{527D84BD-4CEE-480A-B747-F40FBB8A6A55}" type="presParOf" srcId="{1E5EC57E-C40C-43D2-A93E-2AE6BF5BF35F}" destId="{3D8A5F70-99C3-4E2F-B8F1-9405221BFDAE}" srcOrd="0" destOrd="0" presId="urn:microsoft.com/office/officeart/2005/8/layout/hierarchy1"/>
    <dgm:cxn modelId="{4F69F0EB-1C21-4F97-98BB-C355CE603874}" type="presParOf" srcId="{3D8A5F70-99C3-4E2F-B8F1-9405221BFDAE}" destId="{63A3C485-AD15-4919-9431-0533096A27DE}" srcOrd="0" destOrd="0" presId="urn:microsoft.com/office/officeart/2005/8/layout/hierarchy1"/>
    <dgm:cxn modelId="{35927962-48B8-45D8-9235-082F1B457E19}" type="presParOf" srcId="{3D8A5F70-99C3-4E2F-B8F1-9405221BFDAE}" destId="{32723E17-680C-4A08-8D20-D35513A6B08E}" srcOrd="1" destOrd="0" presId="urn:microsoft.com/office/officeart/2005/8/layout/hierarchy1"/>
    <dgm:cxn modelId="{F502C5A5-9798-4765-BF6B-E1001B23906E}" type="presParOf" srcId="{1E5EC57E-C40C-43D2-A93E-2AE6BF5BF35F}" destId="{20446B5A-F913-455E-AEE0-9FC31C0CA73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72C4D4-AF92-4B94-84F7-7B99574C00E9}" type="doc">
      <dgm:prSet loTypeId="urn:microsoft.com/office/officeart/2005/8/layout/hierarchy4" loCatId="hierarchy" qsTypeId="urn:microsoft.com/office/officeart/2005/8/quickstyle/simple5" qsCatId="simple" csTypeId="urn:microsoft.com/office/officeart/2005/8/colors/accent1_2" csCatId="accent1" phldr="1"/>
      <dgm:spPr/>
      <dgm:t>
        <a:bodyPr/>
        <a:lstStyle/>
        <a:p>
          <a:endParaRPr lang="ru-RU"/>
        </a:p>
      </dgm:t>
    </dgm:pt>
    <dgm:pt modelId="{C84E077A-9065-45E0-B504-E1CE67FC3EAC}">
      <dgm:prSet phldrT="[Текст]" custT="1"/>
      <dgm:spPr/>
      <dgm:t>
        <a:bodyPr/>
        <a:lstStyle/>
        <a:p>
          <a:r>
            <a:rPr lang="ru-RU" sz="3000" dirty="0" smtClean="0">
              <a:solidFill>
                <a:schemeClr val="accent4">
                  <a:lumMod val="50000"/>
                </a:schemeClr>
              </a:solidFill>
            </a:rPr>
            <a:t>Группы должностей муниципальной службы</a:t>
          </a:r>
          <a:endParaRPr lang="ru-RU" sz="3000" dirty="0">
            <a:solidFill>
              <a:schemeClr val="accent4">
                <a:lumMod val="50000"/>
              </a:schemeClr>
            </a:solidFill>
          </a:endParaRPr>
        </a:p>
      </dgm:t>
    </dgm:pt>
    <dgm:pt modelId="{7AA4F379-0E17-4C26-AAB5-722EA33DF6AF}" type="parTrans" cxnId="{34F9AF68-44AB-4C74-B857-00BAD5B0593A}">
      <dgm:prSet/>
      <dgm:spPr/>
      <dgm:t>
        <a:bodyPr/>
        <a:lstStyle/>
        <a:p>
          <a:endParaRPr lang="ru-RU"/>
        </a:p>
      </dgm:t>
    </dgm:pt>
    <dgm:pt modelId="{EAFA085E-6407-4F1A-BFA2-CF9EF41618DE}" type="sibTrans" cxnId="{34F9AF68-44AB-4C74-B857-00BAD5B0593A}">
      <dgm:prSet/>
      <dgm:spPr/>
      <dgm:t>
        <a:bodyPr/>
        <a:lstStyle/>
        <a:p>
          <a:endParaRPr lang="ru-RU"/>
        </a:p>
      </dgm:t>
    </dgm:pt>
    <dgm:pt modelId="{52045423-949D-4B2B-A5DF-6ECED80D6F88}">
      <dgm:prSet phldrT="[Текст]"/>
      <dgm:spPr/>
      <dgm:t>
        <a:bodyPr/>
        <a:lstStyle/>
        <a:p>
          <a:r>
            <a:rPr lang="ru-RU" dirty="0" smtClean="0"/>
            <a:t>высшие</a:t>
          </a:r>
          <a:endParaRPr lang="ru-RU" dirty="0"/>
        </a:p>
      </dgm:t>
    </dgm:pt>
    <dgm:pt modelId="{DFD9F7AF-09B3-4957-8F13-079DD35326DB}" type="parTrans" cxnId="{A8955F1C-16E0-4D87-A711-B79636FDA475}">
      <dgm:prSet/>
      <dgm:spPr/>
      <dgm:t>
        <a:bodyPr/>
        <a:lstStyle/>
        <a:p>
          <a:endParaRPr lang="ru-RU"/>
        </a:p>
      </dgm:t>
    </dgm:pt>
    <dgm:pt modelId="{0D9367B8-84E3-44C1-9762-54CF609164A8}" type="sibTrans" cxnId="{A8955F1C-16E0-4D87-A711-B79636FDA475}">
      <dgm:prSet/>
      <dgm:spPr/>
      <dgm:t>
        <a:bodyPr/>
        <a:lstStyle/>
        <a:p>
          <a:endParaRPr lang="ru-RU"/>
        </a:p>
      </dgm:t>
    </dgm:pt>
    <dgm:pt modelId="{86155F92-A0A8-4D69-BDF9-31CCB6F13E24}">
      <dgm:prSet phldrT="[Текст]"/>
      <dgm:spPr/>
      <dgm:t>
        <a:bodyPr/>
        <a:lstStyle/>
        <a:p>
          <a:r>
            <a:rPr lang="ru-RU" dirty="0" smtClean="0"/>
            <a:t>главные</a:t>
          </a:r>
          <a:endParaRPr lang="ru-RU" dirty="0"/>
        </a:p>
      </dgm:t>
    </dgm:pt>
    <dgm:pt modelId="{D0CABBF9-1549-45D4-868D-D8F486ACB368}" type="parTrans" cxnId="{0D00B3AF-3746-40CE-9259-D00676F20BFD}">
      <dgm:prSet/>
      <dgm:spPr/>
      <dgm:t>
        <a:bodyPr/>
        <a:lstStyle/>
        <a:p>
          <a:endParaRPr lang="ru-RU"/>
        </a:p>
      </dgm:t>
    </dgm:pt>
    <dgm:pt modelId="{92F12CFB-C1F5-4C9D-98E4-4CC49E131FA5}" type="sibTrans" cxnId="{0D00B3AF-3746-40CE-9259-D00676F20BFD}">
      <dgm:prSet/>
      <dgm:spPr/>
      <dgm:t>
        <a:bodyPr/>
        <a:lstStyle/>
        <a:p>
          <a:endParaRPr lang="ru-RU"/>
        </a:p>
      </dgm:t>
    </dgm:pt>
    <dgm:pt modelId="{E95012CF-CBFD-416B-906F-DC47C9FA1373}">
      <dgm:prSet phldrT="[Текст]"/>
      <dgm:spPr/>
      <dgm:t>
        <a:bodyPr/>
        <a:lstStyle/>
        <a:p>
          <a:r>
            <a:rPr lang="ru-RU" dirty="0" smtClean="0"/>
            <a:t>старшие</a:t>
          </a:r>
          <a:endParaRPr lang="ru-RU" dirty="0"/>
        </a:p>
      </dgm:t>
    </dgm:pt>
    <dgm:pt modelId="{69127AC3-C9DB-456E-B79A-D4C07E9D60E2}" type="parTrans" cxnId="{9938A5AD-D63F-48C5-ABDF-A77F69E63C06}">
      <dgm:prSet/>
      <dgm:spPr/>
      <dgm:t>
        <a:bodyPr/>
        <a:lstStyle/>
        <a:p>
          <a:endParaRPr lang="ru-RU"/>
        </a:p>
      </dgm:t>
    </dgm:pt>
    <dgm:pt modelId="{1FD03AE9-5380-4798-803E-0E1298F5BDE9}" type="sibTrans" cxnId="{9938A5AD-D63F-48C5-ABDF-A77F69E63C06}">
      <dgm:prSet/>
      <dgm:spPr/>
      <dgm:t>
        <a:bodyPr/>
        <a:lstStyle/>
        <a:p>
          <a:endParaRPr lang="ru-RU"/>
        </a:p>
      </dgm:t>
    </dgm:pt>
    <dgm:pt modelId="{040DE642-7C4F-4755-97B3-5CF3C35FA2D8}">
      <dgm:prSet phldrT="[Текст]"/>
      <dgm:spPr/>
      <dgm:t>
        <a:bodyPr/>
        <a:lstStyle/>
        <a:p>
          <a:r>
            <a:rPr lang="ru-RU" dirty="0" smtClean="0"/>
            <a:t>ведущие</a:t>
          </a:r>
          <a:endParaRPr lang="ru-RU" dirty="0"/>
        </a:p>
      </dgm:t>
    </dgm:pt>
    <dgm:pt modelId="{27A55B1D-FE6D-4938-BF11-C021E8A4F191}" type="parTrans" cxnId="{DA0F8D36-1BB8-4AC4-9946-D3399036FEA2}">
      <dgm:prSet/>
      <dgm:spPr/>
      <dgm:t>
        <a:bodyPr/>
        <a:lstStyle/>
        <a:p>
          <a:endParaRPr lang="ru-RU"/>
        </a:p>
      </dgm:t>
    </dgm:pt>
    <dgm:pt modelId="{1C9ECA22-3F3F-4C6F-9826-1C3E7C1A97C9}" type="sibTrans" cxnId="{DA0F8D36-1BB8-4AC4-9946-D3399036FEA2}">
      <dgm:prSet/>
      <dgm:spPr/>
      <dgm:t>
        <a:bodyPr/>
        <a:lstStyle/>
        <a:p>
          <a:endParaRPr lang="ru-RU"/>
        </a:p>
      </dgm:t>
    </dgm:pt>
    <dgm:pt modelId="{ED591678-6462-436C-9C2A-B22E4D44A21F}">
      <dgm:prSet phldrT="[Текст]"/>
      <dgm:spPr/>
      <dgm:t>
        <a:bodyPr/>
        <a:lstStyle/>
        <a:p>
          <a:r>
            <a:rPr lang="ru-RU" dirty="0" smtClean="0"/>
            <a:t>младшие</a:t>
          </a:r>
          <a:endParaRPr lang="ru-RU" dirty="0"/>
        </a:p>
      </dgm:t>
    </dgm:pt>
    <dgm:pt modelId="{153229AA-654D-42AF-A120-C1512A7A7AEF}" type="parTrans" cxnId="{B08CA886-3961-4ECE-AE24-B174162D375E}">
      <dgm:prSet/>
      <dgm:spPr/>
      <dgm:t>
        <a:bodyPr/>
        <a:lstStyle/>
        <a:p>
          <a:endParaRPr lang="ru-RU"/>
        </a:p>
      </dgm:t>
    </dgm:pt>
    <dgm:pt modelId="{B1C91065-49CE-41D7-A8BB-ADDDB522D136}" type="sibTrans" cxnId="{B08CA886-3961-4ECE-AE24-B174162D375E}">
      <dgm:prSet/>
      <dgm:spPr/>
      <dgm:t>
        <a:bodyPr/>
        <a:lstStyle/>
        <a:p>
          <a:endParaRPr lang="ru-RU"/>
        </a:p>
      </dgm:t>
    </dgm:pt>
    <dgm:pt modelId="{9232CB95-7826-4B93-B4AC-78298F2AD291}" type="pres">
      <dgm:prSet presAssocID="{6472C4D4-AF92-4B94-84F7-7B99574C00E9}" presName="Name0" presStyleCnt="0">
        <dgm:presLayoutVars>
          <dgm:chPref val="1"/>
          <dgm:dir/>
          <dgm:animOne val="branch"/>
          <dgm:animLvl val="lvl"/>
          <dgm:resizeHandles/>
        </dgm:presLayoutVars>
      </dgm:prSet>
      <dgm:spPr/>
      <dgm:t>
        <a:bodyPr/>
        <a:lstStyle/>
        <a:p>
          <a:endParaRPr lang="ru-RU"/>
        </a:p>
      </dgm:t>
    </dgm:pt>
    <dgm:pt modelId="{BFDD0AE9-D139-4627-A0D1-456C6DA7D874}" type="pres">
      <dgm:prSet presAssocID="{C84E077A-9065-45E0-B504-E1CE67FC3EAC}" presName="vertOne" presStyleCnt="0"/>
      <dgm:spPr/>
    </dgm:pt>
    <dgm:pt modelId="{82B5F4FF-DD58-4760-8B29-C2078F8F0B94}" type="pres">
      <dgm:prSet presAssocID="{C84E077A-9065-45E0-B504-E1CE67FC3EAC}" presName="txOne" presStyleLbl="node0" presStyleIdx="0" presStyleCnt="1" custScaleY="30570" custLinFactY="-5069" custLinFactNeighborY="-100000">
        <dgm:presLayoutVars>
          <dgm:chPref val="3"/>
        </dgm:presLayoutVars>
      </dgm:prSet>
      <dgm:spPr/>
      <dgm:t>
        <a:bodyPr/>
        <a:lstStyle/>
        <a:p>
          <a:endParaRPr lang="ru-RU"/>
        </a:p>
      </dgm:t>
    </dgm:pt>
    <dgm:pt modelId="{4FD130F2-1818-4A28-9B7B-AA28D5BCE676}" type="pres">
      <dgm:prSet presAssocID="{C84E077A-9065-45E0-B504-E1CE67FC3EAC}" presName="parTransOne" presStyleCnt="0"/>
      <dgm:spPr/>
    </dgm:pt>
    <dgm:pt modelId="{BA011BE5-53CE-4BCD-AB0F-F1EBB6C278FC}" type="pres">
      <dgm:prSet presAssocID="{C84E077A-9065-45E0-B504-E1CE67FC3EAC}" presName="horzOne" presStyleCnt="0"/>
      <dgm:spPr/>
    </dgm:pt>
    <dgm:pt modelId="{5554D704-99AC-48DF-8DEF-6ABE4FFA1DC9}" type="pres">
      <dgm:prSet presAssocID="{52045423-949D-4B2B-A5DF-6ECED80D6F88}" presName="vertTwo" presStyleCnt="0"/>
      <dgm:spPr/>
    </dgm:pt>
    <dgm:pt modelId="{14248B12-B594-4BA2-9E03-DC7C7A968CFF}" type="pres">
      <dgm:prSet presAssocID="{52045423-949D-4B2B-A5DF-6ECED80D6F88}" presName="txTwo" presStyleLbl="node2" presStyleIdx="0" presStyleCnt="2" custScaleX="49087" custScaleY="9934" custLinFactY="-9343" custLinFactNeighborX="-26747" custLinFactNeighborY="-100000">
        <dgm:presLayoutVars>
          <dgm:chPref val="3"/>
        </dgm:presLayoutVars>
      </dgm:prSet>
      <dgm:spPr/>
      <dgm:t>
        <a:bodyPr/>
        <a:lstStyle/>
        <a:p>
          <a:endParaRPr lang="ru-RU"/>
        </a:p>
      </dgm:t>
    </dgm:pt>
    <dgm:pt modelId="{E6C61EEB-0F2F-4B3D-B874-D2FFCF388820}" type="pres">
      <dgm:prSet presAssocID="{52045423-949D-4B2B-A5DF-6ECED80D6F88}" presName="parTransTwo" presStyleCnt="0"/>
      <dgm:spPr/>
    </dgm:pt>
    <dgm:pt modelId="{F575EB7E-CD53-4DEE-9F9E-63C7AB4C8742}" type="pres">
      <dgm:prSet presAssocID="{52045423-949D-4B2B-A5DF-6ECED80D6F88}" presName="horzTwo" presStyleCnt="0"/>
      <dgm:spPr/>
    </dgm:pt>
    <dgm:pt modelId="{0BDB5490-6E45-47E0-9A27-7FC73460BD23}" type="pres">
      <dgm:prSet presAssocID="{86155F92-A0A8-4D69-BDF9-31CCB6F13E24}" presName="vertThree" presStyleCnt="0"/>
      <dgm:spPr/>
    </dgm:pt>
    <dgm:pt modelId="{3915F816-509E-4EBA-B03F-B0D7FFF04D1E}" type="pres">
      <dgm:prSet presAssocID="{86155F92-A0A8-4D69-BDF9-31CCB6F13E24}" presName="txThree" presStyleLbl="node3" presStyleIdx="0" presStyleCnt="3" custScaleX="141396" custScaleY="9921" custLinFactNeighborX="664" custLinFactNeighborY="-21228">
        <dgm:presLayoutVars>
          <dgm:chPref val="3"/>
        </dgm:presLayoutVars>
      </dgm:prSet>
      <dgm:spPr/>
      <dgm:t>
        <a:bodyPr/>
        <a:lstStyle/>
        <a:p>
          <a:endParaRPr lang="ru-RU"/>
        </a:p>
      </dgm:t>
    </dgm:pt>
    <dgm:pt modelId="{6B59DE28-CE44-4FEA-8188-42B282D865EB}" type="pres">
      <dgm:prSet presAssocID="{86155F92-A0A8-4D69-BDF9-31CCB6F13E24}" presName="horzThree" presStyleCnt="0"/>
      <dgm:spPr/>
    </dgm:pt>
    <dgm:pt modelId="{73FCD8B4-6BDE-4C39-8368-6DA2E2289F00}" type="pres">
      <dgm:prSet presAssocID="{92F12CFB-C1F5-4C9D-98E4-4CC49E131FA5}" presName="sibSpaceThree" presStyleCnt="0"/>
      <dgm:spPr/>
    </dgm:pt>
    <dgm:pt modelId="{4C508A66-4B3B-4C56-828B-38B6F551D309}" type="pres">
      <dgm:prSet presAssocID="{E95012CF-CBFD-416B-906F-DC47C9FA1373}" presName="vertThree" presStyleCnt="0"/>
      <dgm:spPr/>
    </dgm:pt>
    <dgm:pt modelId="{01A2282C-4F3F-4FB7-9AFA-56EE2CCC8913}" type="pres">
      <dgm:prSet presAssocID="{E95012CF-CBFD-416B-906F-DC47C9FA1373}" presName="txThree" presStyleLbl="node3" presStyleIdx="1" presStyleCnt="3" custScaleX="139545" custScaleY="9532" custLinFactX="-48892" custLinFactNeighborX="-100000" custLinFactNeighborY="4707">
        <dgm:presLayoutVars>
          <dgm:chPref val="3"/>
        </dgm:presLayoutVars>
      </dgm:prSet>
      <dgm:spPr/>
      <dgm:t>
        <a:bodyPr/>
        <a:lstStyle/>
        <a:p>
          <a:endParaRPr lang="ru-RU"/>
        </a:p>
      </dgm:t>
    </dgm:pt>
    <dgm:pt modelId="{FE11995D-3AFB-404E-9857-9BD9E8546FFF}" type="pres">
      <dgm:prSet presAssocID="{E95012CF-CBFD-416B-906F-DC47C9FA1373}" presName="horzThree" presStyleCnt="0"/>
      <dgm:spPr/>
    </dgm:pt>
    <dgm:pt modelId="{B6BBA23E-7F8E-43E8-B5D7-749ED8A78DC1}" type="pres">
      <dgm:prSet presAssocID="{0D9367B8-84E3-44C1-9762-54CF609164A8}" presName="sibSpaceTwo" presStyleCnt="0"/>
      <dgm:spPr/>
    </dgm:pt>
    <dgm:pt modelId="{3A793D71-C991-47F3-BD2F-1A4C229D2A9D}" type="pres">
      <dgm:prSet presAssocID="{040DE642-7C4F-4755-97B3-5CF3C35FA2D8}" presName="vertTwo" presStyleCnt="0"/>
      <dgm:spPr/>
    </dgm:pt>
    <dgm:pt modelId="{657602CA-C1E7-4F8D-9AA9-9E56F93445AC}" type="pres">
      <dgm:prSet presAssocID="{040DE642-7C4F-4755-97B3-5CF3C35FA2D8}" presName="txTwo" presStyleLbl="node2" presStyleIdx="1" presStyleCnt="2" custScaleX="103690" custScaleY="8470" custLinFactX="-109697" custLinFactY="2369" custLinFactNeighborX="-200000" custLinFactNeighborY="100000">
        <dgm:presLayoutVars>
          <dgm:chPref val="3"/>
        </dgm:presLayoutVars>
      </dgm:prSet>
      <dgm:spPr/>
      <dgm:t>
        <a:bodyPr/>
        <a:lstStyle/>
        <a:p>
          <a:endParaRPr lang="ru-RU"/>
        </a:p>
      </dgm:t>
    </dgm:pt>
    <dgm:pt modelId="{A7782027-D5CD-43DE-8FB9-FC1C51C4ECB4}" type="pres">
      <dgm:prSet presAssocID="{040DE642-7C4F-4755-97B3-5CF3C35FA2D8}" presName="parTransTwo" presStyleCnt="0"/>
      <dgm:spPr/>
    </dgm:pt>
    <dgm:pt modelId="{4BB9A6D5-4681-4F6F-A22F-B5D6D8AE3E1E}" type="pres">
      <dgm:prSet presAssocID="{040DE642-7C4F-4755-97B3-5CF3C35FA2D8}" presName="horzTwo" presStyleCnt="0"/>
      <dgm:spPr/>
    </dgm:pt>
    <dgm:pt modelId="{C6923165-571E-4757-B8DF-E3C01D285F94}" type="pres">
      <dgm:prSet presAssocID="{ED591678-6462-436C-9C2A-B22E4D44A21F}" presName="vertThree" presStyleCnt="0"/>
      <dgm:spPr/>
    </dgm:pt>
    <dgm:pt modelId="{2FAA24A0-110D-4B28-B366-FE86666C174F}" type="pres">
      <dgm:prSet presAssocID="{ED591678-6462-436C-9C2A-B22E4D44A21F}" presName="txThree" presStyleLbl="node3" presStyleIdx="2" presStyleCnt="3" custScaleX="139310" custScaleY="9625" custLinFactX="-128733" custLinFactNeighborX="-200000" custLinFactNeighborY="21457">
        <dgm:presLayoutVars>
          <dgm:chPref val="3"/>
        </dgm:presLayoutVars>
      </dgm:prSet>
      <dgm:spPr/>
      <dgm:t>
        <a:bodyPr/>
        <a:lstStyle/>
        <a:p>
          <a:endParaRPr lang="ru-RU"/>
        </a:p>
      </dgm:t>
    </dgm:pt>
    <dgm:pt modelId="{639A71CE-526E-4B66-9345-2914F57AE9F4}" type="pres">
      <dgm:prSet presAssocID="{ED591678-6462-436C-9C2A-B22E4D44A21F}" presName="horzThree" presStyleCnt="0"/>
      <dgm:spPr/>
    </dgm:pt>
  </dgm:ptLst>
  <dgm:cxnLst>
    <dgm:cxn modelId="{E849550E-4239-4067-BB97-BA040E188FC6}" type="presOf" srcId="{C84E077A-9065-45E0-B504-E1CE67FC3EAC}" destId="{82B5F4FF-DD58-4760-8B29-C2078F8F0B94}" srcOrd="0" destOrd="0" presId="urn:microsoft.com/office/officeart/2005/8/layout/hierarchy4"/>
    <dgm:cxn modelId="{195C805A-E4B9-4630-90A9-7617F3A26539}" type="presOf" srcId="{040DE642-7C4F-4755-97B3-5CF3C35FA2D8}" destId="{657602CA-C1E7-4F8D-9AA9-9E56F93445AC}" srcOrd="0" destOrd="0" presId="urn:microsoft.com/office/officeart/2005/8/layout/hierarchy4"/>
    <dgm:cxn modelId="{9938A5AD-D63F-48C5-ABDF-A77F69E63C06}" srcId="{52045423-949D-4B2B-A5DF-6ECED80D6F88}" destId="{E95012CF-CBFD-416B-906F-DC47C9FA1373}" srcOrd="1" destOrd="0" parTransId="{69127AC3-C9DB-456E-B79A-D4C07E9D60E2}" sibTransId="{1FD03AE9-5380-4798-803E-0E1298F5BDE9}"/>
    <dgm:cxn modelId="{1449E046-6D1E-47C9-A332-319535654C6D}" type="presOf" srcId="{52045423-949D-4B2B-A5DF-6ECED80D6F88}" destId="{14248B12-B594-4BA2-9E03-DC7C7A968CFF}" srcOrd="0" destOrd="0" presId="urn:microsoft.com/office/officeart/2005/8/layout/hierarchy4"/>
    <dgm:cxn modelId="{7BF6091F-82EF-4B7D-82E7-4CBEAC558D03}" type="presOf" srcId="{6472C4D4-AF92-4B94-84F7-7B99574C00E9}" destId="{9232CB95-7826-4B93-B4AC-78298F2AD291}" srcOrd="0" destOrd="0" presId="urn:microsoft.com/office/officeart/2005/8/layout/hierarchy4"/>
    <dgm:cxn modelId="{0D00B3AF-3746-40CE-9259-D00676F20BFD}" srcId="{52045423-949D-4B2B-A5DF-6ECED80D6F88}" destId="{86155F92-A0A8-4D69-BDF9-31CCB6F13E24}" srcOrd="0" destOrd="0" parTransId="{D0CABBF9-1549-45D4-868D-D8F486ACB368}" sibTransId="{92F12CFB-C1F5-4C9D-98E4-4CC49E131FA5}"/>
    <dgm:cxn modelId="{B99AE78F-7373-43E7-82F4-BB2DECF8F59E}" type="presOf" srcId="{86155F92-A0A8-4D69-BDF9-31CCB6F13E24}" destId="{3915F816-509E-4EBA-B03F-B0D7FFF04D1E}" srcOrd="0" destOrd="0" presId="urn:microsoft.com/office/officeart/2005/8/layout/hierarchy4"/>
    <dgm:cxn modelId="{DA0F8D36-1BB8-4AC4-9946-D3399036FEA2}" srcId="{C84E077A-9065-45E0-B504-E1CE67FC3EAC}" destId="{040DE642-7C4F-4755-97B3-5CF3C35FA2D8}" srcOrd="1" destOrd="0" parTransId="{27A55B1D-FE6D-4938-BF11-C021E8A4F191}" sibTransId="{1C9ECA22-3F3F-4C6F-9826-1C3E7C1A97C9}"/>
    <dgm:cxn modelId="{B08CA886-3961-4ECE-AE24-B174162D375E}" srcId="{040DE642-7C4F-4755-97B3-5CF3C35FA2D8}" destId="{ED591678-6462-436C-9C2A-B22E4D44A21F}" srcOrd="0" destOrd="0" parTransId="{153229AA-654D-42AF-A120-C1512A7A7AEF}" sibTransId="{B1C91065-49CE-41D7-A8BB-ADDDB522D136}"/>
    <dgm:cxn modelId="{81DAFF34-671D-4806-89CE-80DDBE5CB1F4}" type="presOf" srcId="{E95012CF-CBFD-416B-906F-DC47C9FA1373}" destId="{01A2282C-4F3F-4FB7-9AFA-56EE2CCC8913}" srcOrd="0" destOrd="0" presId="urn:microsoft.com/office/officeart/2005/8/layout/hierarchy4"/>
    <dgm:cxn modelId="{DC13182B-B5EC-4C11-A18C-B22AD08278EB}" type="presOf" srcId="{ED591678-6462-436C-9C2A-B22E4D44A21F}" destId="{2FAA24A0-110D-4B28-B366-FE86666C174F}" srcOrd="0" destOrd="0" presId="urn:microsoft.com/office/officeart/2005/8/layout/hierarchy4"/>
    <dgm:cxn modelId="{34F9AF68-44AB-4C74-B857-00BAD5B0593A}" srcId="{6472C4D4-AF92-4B94-84F7-7B99574C00E9}" destId="{C84E077A-9065-45E0-B504-E1CE67FC3EAC}" srcOrd="0" destOrd="0" parTransId="{7AA4F379-0E17-4C26-AAB5-722EA33DF6AF}" sibTransId="{EAFA085E-6407-4F1A-BFA2-CF9EF41618DE}"/>
    <dgm:cxn modelId="{A8955F1C-16E0-4D87-A711-B79636FDA475}" srcId="{C84E077A-9065-45E0-B504-E1CE67FC3EAC}" destId="{52045423-949D-4B2B-A5DF-6ECED80D6F88}" srcOrd="0" destOrd="0" parTransId="{DFD9F7AF-09B3-4957-8F13-079DD35326DB}" sibTransId="{0D9367B8-84E3-44C1-9762-54CF609164A8}"/>
    <dgm:cxn modelId="{A97DF64C-DBCC-4A3A-B860-D352FA09156C}" type="presParOf" srcId="{9232CB95-7826-4B93-B4AC-78298F2AD291}" destId="{BFDD0AE9-D139-4627-A0D1-456C6DA7D874}" srcOrd="0" destOrd="0" presId="urn:microsoft.com/office/officeart/2005/8/layout/hierarchy4"/>
    <dgm:cxn modelId="{37502248-A5E4-4904-A17B-3F96AB18B63B}" type="presParOf" srcId="{BFDD0AE9-D139-4627-A0D1-456C6DA7D874}" destId="{82B5F4FF-DD58-4760-8B29-C2078F8F0B94}" srcOrd="0" destOrd="0" presId="urn:microsoft.com/office/officeart/2005/8/layout/hierarchy4"/>
    <dgm:cxn modelId="{D4A22D16-1F4B-42F4-990C-B4477189F820}" type="presParOf" srcId="{BFDD0AE9-D139-4627-A0D1-456C6DA7D874}" destId="{4FD130F2-1818-4A28-9B7B-AA28D5BCE676}" srcOrd="1" destOrd="0" presId="urn:microsoft.com/office/officeart/2005/8/layout/hierarchy4"/>
    <dgm:cxn modelId="{85100F9B-209B-4E1E-B0B0-1E3A71BE32F1}" type="presParOf" srcId="{BFDD0AE9-D139-4627-A0D1-456C6DA7D874}" destId="{BA011BE5-53CE-4BCD-AB0F-F1EBB6C278FC}" srcOrd="2" destOrd="0" presId="urn:microsoft.com/office/officeart/2005/8/layout/hierarchy4"/>
    <dgm:cxn modelId="{3CADEC6A-4214-4356-A8AA-3C920750B346}" type="presParOf" srcId="{BA011BE5-53CE-4BCD-AB0F-F1EBB6C278FC}" destId="{5554D704-99AC-48DF-8DEF-6ABE4FFA1DC9}" srcOrd="0" destOrd="0" presId="urn:microsoft.com/office/officeart/2005/8/layout/hierarchy4"/>
    <dgm:cxn modelId="{FA1372BD-F0EA-4272-8DB9-228D71F83497}" type="presParOf" srcId="{5554D704-99AC-48DF-8DEF-6ABE4FFA1DC9}" destId="{14248B12-B594-4BA2-9E03-DC7C7A968CFF}" srcOrd="0" destOrd="0" presId="urn:microsoft.com/office/officeart/2005/8/layout/hierarchy4"/>
    <dgm:cxn modelId="{A994321C-070F-456F-BBFA-3932AB7BC66B}" type="presParOf" srcId="{5554D704-99AC-48DF-8DEF-6ABE4FFA1DC9}" destId="{E6C61EEB-0F2F-4B3D-B874-D2FFCF388820}" srcOrd="1" destOrd="0" presId="urn:microsoft.com/office/officeart/2005/8/layout/hierarchy4"/>
    <dgm:cxn modelId="{656D8E69-518F-40DD-8FBC-CD07BE33B1A9}" type="presParOf" srcId="{5554D704-99AC-48DF-8DEF-6ABE4FFA1DC9}" destId="{F575EB7E-CD53-4DEE-9F9E-63C7AB4C8742}" srcOrd="2" destOrd="0" presId="urn:microsoft.com/office/officeart/2005/8/layout/hierarchy4"/>
    <dgm:cxn modelId="{98A44813-976B-4E9F-92D5-0B589668F048}" type="presParOf" srcId="{F575EB7E-CD53-4DEE-9F9E-63C7AB4C8742}" destId="{0BDB5490-6E45-47E0-9A27-7FC73460BD23}" srcOrd="0" destOrd="0" presId="urn:microsoft.com/office/officeart/2005/8/layout/hierarchy4"/>
    <dgm:cxn modelId="{063827F9-8A15-40EA-BD1A-114F947D95C9}" type="presParOf" srcId="{0BDB5490-6E45-47E0-9A27-7FC73460BD23}" destId="{3915F816-509E-4EBA-B03F-B0D7FFF04D1E}" srcOrd="0" destOrd="0" presId="urn:microsoft.com/office/officeart/2005/8/layout/hierarchy4"/>
    <dgm:cxn modelId="{78CBD546-319A-4625-9BE6-0C911234808F}" type="presParOf" srcId="{0BDB5490-6E45-47E0-9A27-7FC73460BD23}" destId="{6B59DE28-CE44-4FEA-8188-42B282D865EB}" srcOrd="1" destOrd="0" presId="urn:microsoft.com/office/officeart/2005/8/layout/hierarchy4"/>
    <dgm:cxn modelId="{37B0C078-72A8-4A82-9E9F-2F7F228232FB}" type="presParOf" srcId="{F575EB7E-CD53-4DEE-9F9E-63C7AB4C8742}" destId="{73FCD8B4-6BDE-4C39-8368-6DA2E2289F00}" srcOrd="1" destOrd="0" presId="urn:microsoft.com/office/officeart/2005/8/layout/hierarchy4"/>
    <dgm:cxn modelId="{288B458D-2E63-47A7-B544-2BDBE24507D3}" type="presParOf" srcId="{F575EB7E-CD53-4DEE-9F9E-63C7AB4C8742}" destId="{4C508A66-4B3B-4C56-828B-38B6F551D309}" srcOrd="2" destOrd="0" presId="urn:microsoft.com/office/officeart/2005/8/layout/hierarchy4"/>
    <dgm:cxn modelId="{F88E75C2-A249-461C-A852-37BFFA1C04F4}" type="presParOf" srcId="{4C508A66-4B3B-4C56-828B-38B6F551D309}" destId="{01A2282C-4F3F-4FB7-9AFA-56EE2CCC8913}" srcOrd="0" destOrd="0" presId="urn:microsoft.com/office/officeart/2005/8/layout/hierarchy4"/>
    <dgm:cxn modelId="{9ED5D0CB-DACA-4D53-897C-65F785D0820D}" type="presParOf" srcId="{4C508A66-4B3B-4C56-828B-38B6F551D309}" destId="{FE11995D-3AFB-404E-9857-9BD9E8546FFF}" srcOrd="1" destOrd="0" presId="urn:microsoft.com/office/officeart/2005/8/layout/hierarchy4"/>
    <dgm:cxn modelId="{95095DE8-E046-45CE-9DA9-93453A2AD539}" type="presParOf" srcId="{BA011BE5-53CE-4BCD-AB0F-F1EBB6C278FC}" destId="{B6BBA23E-7F8E-43E8-B5D7-749ED8A78DC1}" srcOrd="1" destOrd="0" presId="urn:microsoft.com/office/officeart/2005/8/layout/hierarchy4"/>
    <dgm:cxn modelId="{E1E8DD9C-73A5-4C35-B303-F3928259195C}" type="presParOf" srcId="{BA011BE5-53CE-4BCD-AB0F-F1EBB6C278FC}" destId="{3A793D71-C991-47F3-BD2F-1A4C229D2A9D}" srcOrd="2" destOrd="0" presId="urn:microsoft.com/office/officeart/2005/8/layout/hierarchy4"/>
    <dgm:cxn modelId="{9973055B-0E2D-472A-A73A-6B9E752786D3}" type="presParOf" srcId="{3A793D71-C991-47F3-BD2F-1A4C229D2A9D}" destId="{657602CA-C1E7-4F8D-9AA9-9E56F93445AC}" srcOrd="0" destOrd="0" presId="urn:microsoft.com/office/officeart/2005/8/layout/hierarchy4"/>
    <dgm:cxn modelId="{51DED1B4-6AF9-4FE2-ADE9-72E7ED172202}" type="presParOf" srcId="{3A793D71-C991-47F3-BD2F-1A4C229D2A9D}" destId="{A7782027-D5CD-43DE-8FB9-FC1C51C4ECB4}" srcOrd="1" destOrd="0" presId="urn:microsoft.com/office/officeart/2005/8/layout/hierarchy4"/>
    <dgm:cxn modelId="{3CA8A1C3-B821-42DA-AAD9-127ACE495780}" type="presParOf" srcId="{3A793D71-C991-47F3-BD2F-1A4C229D2A9D}" destId="{4BB9A6D5-4681-4F6F-A22F-B5D6D8AE3E1E}" srcOrd="2" destOrd="0" presId="urn:microsoft.com/office/officeart/2005/8/layout/hierarchy4"/>
    <dgm:cxn modelId="{F52DDCD7-D8F0-4BA3-813C-D9E369E959F7}" type="presParOf" srcId="{4BB9A6D5-4681-4F6F-A22F-B5D6D8AE3E1E}" destId="{C6923165-571E-4757-B8DF-E3C01D285F94}" srcOrd="0" destOrd="0" presId="urn:microsoft.com/office/officeart/2005/8/layout/hierarchy4"/>
    <dgm:cxn modelId="{BDADF64A-4BDF-4A7A-86BF-27248BB7F46A}" type="presParOf" srcId="{C6923165-571E-4757-B8DF-E3C01D285F94}" destId="{2FAA24A0-110D-4B28-B366-FE86666C174F}" srcOrd="0" destOrd="0" presId="urn:microsoft.com/office/officeart/2005/8/layout/hierarchy4"/>
    <dgm:cxn modelId="{4BD907F6-A86B-4223-8D7F-43250E21F52C}" type="presParOf" srcId="{C6923165-571E-4757-B8DF-E3C01D285F94}" destId="{639A71CE-526E-4B66-9345-2914F57AE9F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FCD06B-5BF9-482B-8226-448FCDC4A200}"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ru-RU"/>
        </a:p>
      </dgm:t>
    </dgm:pt>
    <dgm:pt modelId="{B4969DF3-DFE7-467C-AF8A-B1B411F09973}">
      <dgm:prSet phldrT="[Текст]"/>
      <dgm:spPr/>
      <dgm:t>
        <a:bodyPr/>
        <a:lstStyle/>
        <a:p>
          <a:r>
            <a:rPr lang="ru-RU" dirty="0" smtClean="0"/>
            <a:t>Квалификационные требования к уровню профессионального образования, стажу муниципальной службы или работы по специальности, направлению подготовки, необходимым для замещения должностей муниципальной службы</a:t>
          </a:r>
          <a:endParaRPr lang="ru-RU" dirty="0"/>
        </a:p>
      </dgm:t>
    </dgm:pt>
    <dgm:pt modelId="{D74358A2-9C7C-4193-9EDE-11400F5B69FF}" type="parTrans" cxnId="{19EA2EC0-D64D-4450-A3CC-550A17C39FE6}">
      <dgm:prSet/>
      <dgm:spPr/>
      <dgm:t>
        <a:bodyPr/>
        <a:lstStyle/>
        <a:p>
          <a:endParaRPr lang="ru-RU"/>
        </a:p>
      </dgm:t>
    </dgm:pt>
    <dgm:pt modelId="{551236E5-7971-419D-B380-B2BFFBF46BD1}" type="sibTrans" cxnId="{19EA2EC0-D64D-4450-A3CC-550A17C39FE6}">
      <dgm:prSet/>
      <dgm:spPr/>
      <dgm:t>
        <a:bodyPr/>
        <a:lstStyle/>
        <a:p>
          <a:endParaRPr lang="ru-RU"/>
        </a:p>
      </dgm:t>
    </dgm:pt>
    <dgm:pt modelId="{5A3220F4-1613-47B6-A0C5-67F155F61EEC}">
      <dgm:prSet phldrT="[Текст]"/>
      <dgm:spPr/>
      <dgm:t>
        <a:bodyPr/>
        <a:lstStyle/>
        <a:p>
          <a:r>
            <a:rPr lang="ru-RU" dirty="0" smtClean="0"/>
            <a:t>устанавливаются муниципальными правовыми актами на основе типовых квалификационных требований </a:t>
          </a:r>
          <a:endParaRPr lang="ru-RU" dirty="0"/>
        </a:p>
      </dgm:t>
    </dgm:pt>
    <dgm:pt modelId="{D6A0BC2D-6CAF-472C-8F9A-EF4543C891B6}" type="parTrans" cxnId="{9C81A4FE-936A-45FE-9EF0-8B47FD2D0DC0}">
      <dgm:prSet/>
      <dgm:spPr/>
      <dgm:t>
        <a:bodyPr/>
        <a:lstStyle/>
        <a:p>
          <a:endParaRPr lang="ru-RU"/>
        </a:p>
      </dgm:t>
    </dgm:pt>
    <dgm:pt modelId="{E06BC6B7-6A39-49A9-B86F-C8D595CF47FE}" type="sibTrans" cxnId="{9C81A4FE-936A-45FE-9EF0-8B47FD2D0DC0}">
      <dgm:prSet/>
      <dgm:spPr/>
      <dgm:t>
        <a:bodyPr/>
        <a:lstStyle/>
        <a:p>
          <a:endParaRPr lang="ru-RU"/>
        </a:p>
      </dgm:t>
    </dgm:pt>
    <dgm:pt modelId="{98394ED8-78F5-42C6-9A13-00128354F1A3}">
      <dgm:prSet phldrT="[Текст]"/>
      <dgm:spPr/>
      <dgm:t>
        <a:bodyPr/>
        <a:lstStyle/>
        <a:p>
          <a:r>
            <a:rPr lang="ru-RU" dirty="0" smtClean="0"/>
            <a:t>Должностной инструкцией муниципального служащего могут предусматриваться квалификационные требования к специальности, направлению подготовки.</a:t>
          </a:r>
          <a:endParaRPr lang="ru-RU" dirty="0"/>
        </a:p>
      </dgm:t>
    </dgm:pt>
    <dgm:pt modelId="{57829717-951B-4D84-9795-741CA6234030}" type="parTrans" cxnId="{06F378D9-D436-4A02-9318-2E18AD345035}">
      <dgm:prSet/>
      <dgm:spPr/>
      <dgm:t>
        <a:bodyPr/>
        <a:lstStyle/>
        <a:p>
          <a:endParaRPr lang="ru-RU"/>
        </a:p>
      </dgm:t>
    </dgm:pt>
    <dgm:pt modelId="{47DABE65-192F-46B4-9627-C13B9DEC4E88}" type="sibTrans" cxnId="{06F378D9-D436-4A02-9318-2E18AD345035}">
      <dgm:prSet/>
      <dgm:spPr/>
      <dgm:t>
        <a:bodyPr/>
        <a:lstStyle/>
        <a:p>
          <a:endParaRPr lang="ru-RU"/>
        </a:p>
      </dgm:t>
    </dgm:pt>
    <dgm:pt modelId="{7AF4DC00-E00C-4394-9E26-851C6F5843FB}">
      <dgm:prSet phldrT="[Текст]"/>
      <dgm:spPr/>
      <dgm:t>
        <a:bodyPr/>
        <a:lstStyle/>
        <a:p>
          <a:r>
            <a:rPr lang="ru-RU" dirty="0" smtClean="0"/>
            <a:t>устанавливаются в зависимости от области и вида профессиональной служебной деятельности муниципального служащего его должностной инструкцией</a:t>
          </a:r>
          <a:endParaRPr lang="ru-RU" dirty="0"/>
        </a:p>
      </dgm:t>
    </dgm:pt>
    <dgm:pt modelId="{7112BDA3-978A-47A2-8A65-F43D69B43DA2}" type="parTrans" cxnId="{E3E890FF-CC16-42C4-AF3F-C6FF414CC8F2}">
      <dgm:prSet/>
      <dgm:spPr/>
      <dgm:t>
        <a:bodyPr/>
        <a:lstStyle/>
        <a:p>
          <a:endParaRPr lang="ru-RU"/>
        </a:p>
      </dgm:t>
    </dgm:pt>
    <dgm:pt modelId="{758BD02F-62CA-401D-8659-D4289FEDBB00}" type="sibTrans" cxnId="{E3E890FF-CC16-42C4-AF3F-C6FF414CC8F2}">
      <dgm:prSet/>
      <dgm:spPr/>
      <dgm:t>
        <a:bodyPr/>
        <a:lstStyle/>
        <a:p>
          <a:endParaRPr lang="ru-RU"/>
        </a:p>
      </dgm:t>
    </dgm:pt>
    <dgm:pt modelId="{B4D61676-E553-461B-8283-931A0532553F}" type="pres">
      <dgm:prSet presAssocID="{E0FCD06B-5BF9-482B-8226-448FCDC4A200}" presName="cycle" presStyleCnt="0">
        <dgm:presLayoutVars>
          <dgm:chMax val="1"/>
          <dgm:dir/>
          <dgm:animLvl val="ctr"/>
          <dgm:resizeHandles val="exact"/>
        </dgm:presLayoutVars>
      </dgm:prSet>
      <dgm:spPr/>
      <dgm:t>
        <a:bodyPr/>
        <a:lstStyle/>
        <a:p>
          <a:endParaRPr lang="ru-RU"/>
        </a:p>
      </dgm:t>
    </dgm:pt>
    <dgm:pt modelId="{082225C1-4E01-4091-A01B-E192E87F00F8}" type="pres">
      <dgm:prSet presAssocID="{B4969DF3-DFE7-467C-AF8A-B1B411F09973}" presName="centerShape" presStyleLbl="node0" presStyleIdx="0" presStyleCnt="1"/>
      <dgm:spPr/>
      <dgm:t>
        <a:bodyPr/>
        <a:lstStyle/>
        <a:p>
          <a:endParaRPr lang="ru-RU"/>
        </a:p>
      </dgm:t>
    </dgm:pt>
    <dgm:pt modelId="{2B98F23E-55B1-4CE1-A7EE-A8D62B6B1E9F}" type="pres">
      <dgm:prSet presAssocID="{D6A0BC2D-6CAF-472C-8F9A-EF4543C891B6}" presName="parTrans" presStyleLbl="bgSibTrans2D1" presStyleIdx="0" presStyleCnt="3"/>
      <dgm:spPr/>
      <dgm:t>
        <a:bodyPr/>
        <a:lstStyle/>
        <a:p>
          <a:endParaRPr lang="ru-RU"/>
        </a:p>
      </dgm:t>
    </dgm:pt>
    <dgm:pt modelId="{C08BE471-8CD1-43A0-91AF-782E7F1AF0CF}" type="pres">
      <dgm:prSet presAssocID="{5A3220F4-1613-47B6-A0C5-67F155F61EEC}" presName="node" presStyleLbl="node1" presStyleIdx="0" presStyleCnt="3">
        <dgm:presLayoutVars>
          <dgm:bulletEnabled val="1"/>
        </dgm:presLayoutVars>
      </dgm:prSet>
      <dgm:spPr/>
      <dgm:t>
        <a:bodyPr/>
        <a:lstStyle/>
        <a:p>
          <a:endParaRPr lang="ru-RU"/>
        </a:p>
      </dgm:t>
    </dgm:pt>
    <dgm:pt modelId="{DAABBEC1-9F81-480C-AC60-8BA99625CCA2}" type="pres">
      <dgm:prSet presAssocID="{57829717-951B-4D84-9795-741CA6234030}" presName="parTrans" presStyleLbl="bgSibTrans2D1" presStyleIdx="1" presStyleCnt="3"/>
      <dgm:spPr/>
      <dgm:t>
        <a:bodyPr/>
        <a:lstStyle/>
        <a:p>
          <a:endParaRPr lang="ru-RU"/>
        </a:p>
      </dgm:t>
    </dgm:pt>
    <dgm:pt modelId="{478995F7-5C0D-42C7-8CA3-E5FAE20938B6}" type="pres">
      <dgm:prSet presAssocID="{98394ED8-78F5-42C6-9A13-00128354F1A3}" presName="node" presStyleLbl="node1" presStyleIdx="1" presStyleCnt="3">
        <dgm:presLayoutVars>
          <dgm:bulletEnabled val="1"/>
        </dgm:presLayoutVars>
      </dgm:prSet>
      <dgm:spPr/>
      <dgm:t>
        <a:bodyPr/>
        <a:lstStyle/>
        <a:p>
          <a:endParaRPr lang="ru-RU"/>
        </a:p>
      </dgm:t>
    </dgm:pt>
    <dgm:pt modelId="{6444FCBE-BE97-442B-839C-C7CE008DE5C3}" type="pres">
      <dgm:prSet presAssocID="{7112BDA3-978A-47A2-8A65-F43D69B43DA2}" presName="parTrans" presStyleLbl="bgSibTrans2D1" presStyleIdx="2" presStyleCnt="3"/>
      <dgm:spPr/>
      <dgm:t>
        <a:bodyPr/>
        <a:lstStyle/>
        <a:p>
          <a:endParaRPr lang="ru-RU"/>
        </a:p>
      </dgm:t>
    </dgm:pt>
    <dgm:pt modelId="{217683CD-100B-4B06-AB2A-D7CB12AD508B}" type="pres">
      <dgm:prSet presAssocID="{7AF4DC00-E00C-4394-9E26-851C6F5843FB}" presName="node" presStyleLbl="node1" presStyleIdx="2" presStyleCnt="3">
        <dgm:presLayoutVars>
          <dgm:bulletEnabled val="1"/>
        </dgm:presLayoutVars>
      </dgm:prSet>
      <dgm:spPr/>
      <dgm:t>
        <a:bodyPr/>
        <a:lstStyle/>
        <a:p>
          <a:endParaRPr lang="ru-RU"/>
        </a:p>
      </dgm:t>
    </dgm:pt>
  </dgm:ptLst>
  <dgm:cxnLst>
    <dgm:cxn modelId="{5A5BF01B-5ADE-4715-A16E-8904B1E6534A}" type="presOf" srcId="{7112BDA3-978A-47A2-8A65-F43D69B43DA2}" destId="{6444FCBE-BE97-442B-839C-C7CE008DE5C3}" srcOrd="0" destOrd="0" presId="urn:microsoft.com/office/officeart/2005/8/layout/radial4"/>
    <dgm:cxn modelId="{9C81A4FE-936A-45FE-9EF0-8B47FD2D0DC0}" srcId="{B4969DF3-DFE7-467C-AF8A-B1B411F09973}" destId="{5A3220F4-1613-47B6-A0C5-67F155F61EEC}" srcOrd="0" destOrd="0" parTransId="{D6A0BC2D-6CAF-472C-8F9A-EF4543C891B6}" sibTransId="{E06BC6B7-6A39-49A9-B86F-C8D595CF47FE}"/>
    <dgm:cxn modelId="{01BABD2B-408D-49E3-8184-3F18DCEA7B7A}" type="presOf" srcId="{98394ED8-78F5-42C6-9A13-00128354F1A3}" destId="{478995F7-5C0D-42C7-8CA3-E5FAE20938B6}" srcOrd="0" destOrd="0" presId="urn:microsoft.com/office/officeart/2005/8/layout/radial4"/>
    <dgm:cxn modelId="{CBAE251C-4217-4331-9B5C-9C77A92555E2}" type="presOf" srcId="{B4969DF3-DFE7-467C-AF8A-B1B411F09973}" destId="{082225C1-4E01-4091-A01B-E192E87F00F8}" srcOrd="0" destOrd="0" presId="urn:microsoft.com/office/officeart/2005/8/layout/radial4"/>
    <dgm:cxn modelId="{19EA2EC0-D64D-4450-A3CC-550A17C39FE6}" srcId="{E0FCD06B-5BF9-482B-8226-448FCDC4A200}" destId="{B4969DF3-DFE7-467C-AF8A-B1B411F09973}" srcOrd="0" destOrd="0" parTransId="{D74358A2-9C7C-4193-9EDE-11400F5B69FF}" sibTransId="{551236E5-7971-419D-B380-B2BFFBF46BD1}"/>
    <dgm:cxn modelId="{61E9AC24-67EF-49DC-AB14-BE5D51516427}" type="presOf" srcId="{5A3220F4-1613-47B6-A0C5-67F155F61EEC}" destId="{C08BE471-8CD1-43A0-91AF-782E7F1AF0CF}" srcOrd="0" destOrd="0" presId="urn:microsoft.com/office/officeart/2005/8/layout/radial4"/>
    <dgm:cxn modelId="{6B1CA20F-8328-4E26-BDD0-168F565E833D}" type="presOf" srcId="{7AF4DC00-E00C-4394-9E26-851C6F5843FB}" destId="{217683CD-100B-4B06-AB2A-D7CB12AD508B}" srcOrd="0" destOrd="0" presId="urn:microsoft.com/office/officeart/2005/8/layout/radial4"/>
    <dgm:cxn modelId="{C342139A-A216-4F23-8101-37B4335F1E51}" type="presOf" srcId="{57829717-951B-4D84-9795-741CA6234030}" destId="{DAABBEC1-9F81-480C-AC60-8BA99625CCA2}" srcOrd="0" destOrd="0" presId="urn:microsoft.com/office/officeart/2005/8/layout/radial4"/>
    <dgm:cxn modelId="{E3E890FF-CC16-42C4-AF3F-C6FF414CC8F2}" srcId="{B4969DF3-DFE7-467C-AF8A-B1B411F09973}" destId="{7AF4DC00-E00C-4394-9E26-851C6F5843FB}" srcOrd="2" destOrd="0" parTransId="{7112BDA3-978A-47A2-8A65-F43D69B43DA2}" sibTransId="{758BD02F-62CA-401D-8659-D4289FEDBB00}"/>
    <dgm:cxn modelId="{F5B8379C-6BDD-4145-A224-8A2C3F28DEDB}" type="presOf" srcId="{E0FCD06B-5BF9-482B-8226-448FCDC4A200}" destId="{B4D61676-E553-461B-8283-931A0532553F}" srcOrd="0" destOrd="0" presId="urn:microsoft.com/office/officeart/2005/8/layout/radial4"/>
    <dgm:cxn modelId="{7177BCBA-CB64-4B10-A334-DC69055AC713}" type="presOf" srcId="{D6A0BC2D-6CAF-472C-8F9A-EF4543C891B6}" destId="{2B98F23E-55B1-4CE1-A7EE-A8D62B6B1E9F}" srcOrd="0" destOrd="0" presId="urn:microsoft.com/office/officeart/2005/8/layout/radial4"/>
    <dgm:cxn modelId="{06F378D9-D436-4A02-9318-2E18AD345035}" srcId="{B4969DF3-DFE7-467C-AF8A-B1B411F09973}" destId="{98394ED8-78F5-42C6-9A13-00128354F1A3}" srcOrd="1" destOrd="0" parTransId="{57829717-951B-4D84-9795-741CA6234030}" sibTransId="{47DABE65-192F-46B4-9627-C13B9DEC4E88}"/>
    <dgm:cxn modelId="{F5AFF2B6-9682-45BD-A573-FF67C6F6D86D}" type="presParOf" srcId="{B4D61676-E553-461B-8283-931A0532553F}" destId="{082225C1-4E01-4091-A01B-E192E87F00F8}" srcOrd="0" destOrd="0" presId="urn:microsoft.com/office/officeart/2005/8/layout/radial4"/>
    <dgm:cxn modelId="{BF0A44F7-E027-42D3-BFA1-427A6EA62869}" type="presParOf" srcId="{B4D61676-E553-461B-8283-931A0532553F}" destId="{2B98F23E-55B1-4CE1-A7EE-A8D62B6B1E9F}" srcOrd="1" destOrd="0" presId="urn:microsoft.com/office/officeart/2005/8/layout/radial4"/>
    <dgm:cxn modelId="{9139E13B-66BB-4BDA-933F-51B689011135}" type="presParOf" srcId="{B4D61676-E553-461B-8283-931A0532553F}" destId="{C08BE471-8CD1-43A0-91AF-782E7F1AF0CF}" srcOrd="2" destOrd="0" presId="urn:microsoft.com/office/officeart/2005/8/layout/radial4"/>
    <dgm:cxn modelId="{19FE86DB-E7CE-4D43-8D05-18E343AC16B3}" type="presParOf" srcId="{B4D61676-E553-461B-8283-931A0532553F}" destId="{DAABBEC1-9F81-480C-AC60-8BA99625CCA2}" srcOrd="3" destOrd="0" presId="urn:microsoft.com/office/officeart/2005/8/layout/radial4"/>
    <dgm:cxn modelId="{5F9A8844-D600-462D-8913-5BAB8F89C42D}" type="presParOf" srcId="{B4D61676-E553-461B-8283-931A0532553F}" destId="{478995F7-5C0D-42C7-8CA3-E5FAE20938B6}" srcOrd="4" destOrd="0" presId="urn:microsoft.com/office/officeart/2005/8/layout/radial4"/>
    <dgm:cxn modelId="{41B95289-26E2-420F-8FAD-530212E32B10}" type="presParOf" srcId="{B4D61676-E553-461B-8283-931A0532553F}" destId="{6444FCBE-BE97-442B-839C-C7CE008DE5C3}" srcOrd="5" destOrd="0" presId="urn:microsoft.com/office/officeart/2005/8/layout/radial4"/>
    <dgm:cxn modelId="{754F630A-424D-4389-B1DA-58CF146E84FA}" type="presParOf" srcId="{B4D61676-E553-461B-8283-931A0532553F}" destId="{217683CD-100B-4B06-AB2A-D7CB12AD508B}"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280404-B806-401D-99CF-4344AC13316B}" type="doc">
      <dgm:prSet loTypeId="urn:microsoft.com/office/officeart/2008/layout/RadialCluster" loCatId="cycle" qsTypeId="urn:microsoft.com/office/officeart/2005/8/quickstyle/simple1" qsCatId="simple" csTypeId="urn:microsoft.com/office/officeart/2005/8/colors/accent1_2" csCatId="accent1"/>
      <dgm:spPr/>
      <dgm:t>
        <a:bodyPr/>
        <a:lstStyle/>
        <a:p>
          <a:endParaRPr lang="ru-RU"/>
        </a:p>
      </dgm:t>
    </dgm:pt>
    <dgm:pt modelId="{590CC04F-0CB6-449B-9898-22965EB49B41}" type="pres">
      <dgm:prSet presAssocID="{3E280404-B806-401D-99CF-4344AC13316B}" presName="Name0" presStyleCnt="0">
        <dgm:presLayoutVars>
          <dgm:chMax val="1"/>
          <dgm:chPref val="1"/>
          <dgm:dir/>
          <dgm:animOne val="branch"/>
          <dgm:animLvl val="lvl"/>
        </dgm:presLayoutVars>
      </dgm:prSet>
      <dgm:spPr/>
      <dgm:t>
        <a:bodyPr/>
        <a:lstStyle/>
        <a:p>
          <a:endParaRPr lang="ru-RU"/>
        </a:p>
      </dgm:t>
    </dgm:pt>
  </dgm:ptLst>
  <dgm:cxnLst>
    <dgm:cxn modelId="{BB16547F-B69A-4ED7-8B0B-233456720339}" type="presOf" srcId="{3E280404-B806-401D-99CF-4344AC13316B}" destId="{590CC04F-0CB6-449B-9898-22965EB49B41}" srcOrd="0" destOrd="0" presId="urn:microsoft.com/office/officeart/2008/layout/RadialCluster"/>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5F4D28E-912C-4C2B-9672-5771C0B5B609}"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ru-RU"/>
        </a:p>
      </dgm:t>
    </dgm:pt>
    <dgm:pt modelId="{DF256B7A-A994-469C-845D-CDAD06D8B733}">
      <dgm:prSet phldrT="[Текст]" custT="1"/>
      <dgm:spPr/>
      <dgm:t>
        <a:bodyPr/>
        <a:lstStyle/>
        <a:p>
          <a:r>
            <a:rPr lang="ru-RU" sz="1500" dirty="0" smtClean="0"/>
            <a:t>Типовые </a:t>
          </a:r>
          <a:r>
            <a:rPr lang="ru-RU" sz="1500" dirty="0" err="1" smtClean="0"/>
            <a:t>квалифика-ционные</a:t>
          </a:r>
          <a:r>
            <a:rPr lang="ru-RU" sz="1500" dirty="0" smtClean="0"/>
            <a:t> требования</a:t>
          </a:r>
          <a:endParaRPr lang="ru-RU" sz="1500" dirty="0"/>
        </a:p>
      </dgm:t>
    </dgm:pt>
    <dgm:pt modelId="{A52A10DF-975F-442C-B308-2C0664973074}" type="parTrans" cxnId="{08781391-8AF2-4BA8-90C1-7CC3054E8B5E}">
      <dgm:prSet/>
      <dgm:spPr/>
      <dgm:t>
        <a:bodyPr/>
        <a:lstStyle/>
        <a:p>
          <a:endParaRPr lang="ru-RU"/>
        </a:p>
      </dgm:t>
    </dgm:pt>
    <dgm:pt modelId="{A32D4F44-95CC-418F-AE11-9287F249AF41}" type="sibTrans" cxnId="{08781391-8AF2-4BA8-90C1-7CC3054E8B5E}">
      <dgm:prSet/>
      <dgm:spPr/>
      <dgm:t>
        <a:bodyPr/>
        <a:lstStyle/>
        <a:p>
          <a:endParaRPr lang="ru-RU"/>
        </a:p>
      </dgm:t>
    </dgm:pt>
    <dgm:pt modelId="{D43DA600-BF54-42F7-BA7A-9DDF478BDB0C}">
      <dgm:prSet phldrT="[Текст]" custT="1"/>
      <dgm:spPr/>
      <dgm:t>
        <a:bodyPr/>
        <a:lstStyle/>
        <a:p>
          <a:r>
            <a:rPr lang="ru-RU" sz="1000" dirty="0" smtClean="0">
              <a:solidFill>
                <a:schemeClr val="accent4">
                  <a:lumMod val="50000"/>
                </a:schemeClr>
              </a:solidFill>
            </a:rPr>
            <a:t>высшие должности муниципальной службы </a:t>
          </a:r>
          <a:r>
            <a:rPr lang="ru-RU" sz="1000" dirty="0" smtClean="0"/>
            <a:t>– высшее профессиональное образование, стаж муниципальной службы не менее четырех лет или стаж работы по специальности не менее пяти лет</a:t>
          </a:r>
          <a:endParaRPr lang="ru-RU" sz="1000" dirty="0"/>
        </a:p>
      </dgm:t>
    </dgm:pt>
    <dgm:pt modelId="{128F9E11-2D03-4DBF-8B3C-5AB1505E5F9B}" type="parTrans" cxnId="{BE24A66D-043E-4968-98A9-3F5D3B4EC2CC}">
      <dgm:prSet/>
      <dgm:spPr/>
      <dgm:t>
        <a:bodyPr/>
        <a:lstStyle/>
        <a:p>
          <a:endParaRPr lang="ru-RU"/>
        </a:p>
      </dgm:t>
    </dgm:pt>
    <dgm:pt modelId="{B5386401-318F-44B6-B235-16BFBFB7BD47}" type="sibTrans" cxnId="{BE24A66D-043E-4968-98A9-3F5D3B4EC2CC}">
      <dgm:prSet/>
      <dgm:spPr/>
      <dgm:t>
        <a:bodyPr/>
        <a:lstStyle/>
        <a:p>
          <a:endParaRPr lang="ru-RU"/>
        </a:p>
      </dgm:t>
    </dgm:pt>
    <dgm:pt modelId="{300F3784-750B-4567-95C9-22F23822FEFF}">
      <dgm:prSet phldrT="[Текст]" custT="1"/>
      <dgm:spPr/>
      <dgm:t>
        <a:bodyPr/>
        <a:lstStyle/>
        <a:p>
          <a:r>
            <a:rPr lang="ru-RU" sz="1000" b="1" dirty="0" smtClean="0">
              <a:solidFill>
                <a:schemeClr val="accent4">
                  <a:lumMod val="50000"/>
                </a:schemeClr>
              </a:solidFill>
            </a:rPr>
            <a:t>старшие должности муниципальной службы </a:t>
          </a:r>
          <a:r>
            <a:rPr lang="ru-RU" sz="1000" dirty="0" smtClean="0"/>
            <a:t>- стаж работы по специальности при наличии среднего профессионального образования не менее трех лет, при наличии высшего образования - без предъявления требований к стажу работы по специальности</a:t>
          </a:r>
          <a:endParaRPr lang="ru-RU" sz="1000" dirty="0"/>
        </a:p>
      </dgm:t>
    </dgm:pt>
    <dgm:pt modelId="{8B92C43A-1DA2-4877-B204-52104061EA9E}" type="parTrans" cxnId="{AFD57861-0CD5-433E-9B2F-B29810F8888C}">
      <dgm:prSet/>
      <dgm:spPr/>
      <dgm:t>
        <a:bodyPr/>
        <a:lstStyle/>
        <a:p>
          <a:endParaRPr lang="ru-RU"/>
        </a:p>
      </dgm:t>
    </dgm:pt>
    <dgm:pt modelId="{CB498902-E4FE-410B-B958-DAA04719F9BB}" type="sibTrans" cxnId="{AFD57861-0CD5-433E-9B2F-B29810F8888C}">
      <dgm:prSet/>
      <dgm:spPr/>
      <dgm:t>
        <a:bodyPr/>
        <a:lstStyle/>
        <a:p>
          <a:endParaRPr lang="ru-RU"/>
        </a:p>
      </dgm:t>
    </dgm:pt>
    <dgm:pt modelId="{CDFA5C09-1DA5-4156-BB47-58CFC9F22560}">
      <dgm:prSet phldrT="[Текст]" custT="1"/>
      <dgm:spPr/>
      <dgm:t>
        <a:bodyPr/>
        <a:lstStyle/>
        <a:p>
          <a:r>
            <a:rPr lang="ru-RU" sz="1000" dirty="0" smtClean="0">
              <a:solidFill>
                <a:schemeClr val="accent4">
                  <a:lumMod val="50000"/>
                </a:schemeClr>
              </a:solidFill>
            </a:rPr>
            <a:t>младшие должности муниципальной службы</a:t>
          </a:r>
        </a:p>
        <a:p>
          <a:r>
            <a:rPr lang="ru-RU" sz="1000" dirty="0" smtClean="0">
              <a:solidFill>
                <a:schemeClr val="accent4">
                  <a:lumMod val="50000"/>
                </a:schemeClr>
              </a:solidFill>
            </a:rPr>
            <a:t> </a:t>
          </a:r>
          <a:r>
            <a:rPr lang="ru-RU" sz="1000" dirty="0" smtClean="0"/>
            <a:t>- без предъявления требований к стажу работы по специальности</a:t>
          </a:r>
          <a:endParaRPr lang="ru-RU" sz="1000" dirty="0"/>
        </a:p>
      </dgm:t>
    </dgm:pt>
    <dgm:pt modelId="{BAC87633-AF84-4865-AF64-53A96FFFF19E}" type="parTrans" cxnId="{AC645407-0FAA-4021-B8AC-3CFBA6C00C09}">
      <dgm:prSet/>
      <dgm:spPr/>
      <dgm:t>
        <a:bodyPr/>
        <a:lstStyle/>
        <a:p>
          <a:endParaRPr lang="ru-RU"/>
        </a:p>
      </dgm:t>
    </dgm:pt>
    <dgm:pt modelId="{43D2AB14-9509-431B-AF94-C6A972EFD5CD}" type="sibTrans" cxnId="{AC645407-0FAA-4021-B8AC-3CFBA6C00C09}">
      <dgm:prSet/>
      <dgm:spPr/>
      <dgm:t>
        <a:bodyPr/>
        <a:lstStyle/>
        <a:p>
          <a:endParaRPr lang="ru-RU"/>
        </a:p>
      </dgm:t>
    </dgm:pt>
    <dgm:pt modelId="{704EA67A-447F-49C8-A663-F1FBC20E0DD8}">
      <dgm:prSet phldrT="[Текст]" custT="1"/>
      <dgm:spPr/>
      <dgm:t>
        <a:bodyPr/>
        <a:lstStyle/>
        <a:p>
          <a:r>
            <a:rPr lang="ru-RU" sz="1000" dirty="0" smtClean="0">
              <a:solidFill>
                <a:schemeClr val="accent4">
                  <a:lumMod val="50000"/>
                </a:schemeClr>
              </a:solidFill>
            </a:rPr>
            <a:t>главные должности муниципальной службы </a:t>
          </a:r>
          <a:r>
            <a:rPr lang="ru-RU" sz="1000" dirty="0" smtClean="0"/>
            <a:t>– высшее профессиональное образование, стаж муниципальной службы не менее двух лет или стаж работы по специальности не менее четырех лет</a:t>
          </a:r>
          <a:endParaRPr lang="ru-RU" sz="1000" dirty="0"/>
        </a:p>
      </dgm:t>
    </dgm:pt>
    <dgm:pt modelId="{80095EE3-ADA1-4222-ADB9-BCEB88F2AA1B}" type="parTrans" cxnId="{3F0EA914-7FBD-49C5-811D-A204B0D292D9}">
      <dgm:prSet/>
      <dgm:spPr/>
      <dgm:t>
        <a:bodyPr/>
        <a:lstStyle/>
        <a:p>
          <a:endParaRPr lang="ru-RU"/>
        </a:p>
      </dgm:t>
    </dgm:pt>
    <dgm:pt modelId="{06DDAD48-3A2B-4221-8ABD-412F60839F72}" type="sibTrans" cxnId="{3F0EA914-7FBD-49C5-811D-A204B0D292D9}">
      <dgm:prSet/>
      <dgm:spPr/>
      <dgm:t>
        <a:bodyPr/>
        <a:lstStyle/>
        <a:p>
          <a:endParaRPr lang="ru-RU"/>
        </a:p>
      </dgm:t>
    </dgm:pt>
    <dgm:pt modelId="{6ACE96D9-9C28-472C-8ECE-E97C88FCA9C0}">
      <dgm:prSet custT="1"/>
      <dgm:spPr/>
      <dgm:t>
        <a:bodyPr/>
        <a:lstStyle/>
        <a:p>
          <a:r>
            <a:rPr lang="ru-RU" sz="1000" dirty="0" smtClean="0">
              <a:solidFill>
                <a:schemeClr val="accent4">
                  <a:lumMod val="50000"/>
                </a:schemeClr>
              </a:solidFill>
            </a:rPr>
            <a:t>ведущие должности муниципальной службы </a:t>
          </a:r>
        </a:p>
        <a:p>
          <a:r>
            <a:rPr lang="ru-RU" sz="1000" dirty="0" smtClean="0"/>
            <a:t>- стаж работы по специальности при наличии высшего образования не менее трех лет, при наличии среднего профессионального образования - не менее четырех лет</a:t>
          </a:r>
          <a:endParaRPr lang="ru-RU" sz="1000" dirty="0"/>
        </a:p>
      </dgm:t>
    </dgm:pt>
    <dgm:pt modelId="{05D84F8F-81A6-4DEE-848F-6812D5E6DBDA}" type="parTrans" cxnId="{0D8169BC-CDC2-43A4-BD2C-A6C9E137E1F8}">
      <dgm:prSet/>
      <dgm:spPr/>
      <dgm:t>
        <a:bodyPr/>
        <a:lstStyle/>
        <a:p>
          <a:endParaRPr lang="ru-RU"/>
        </a:p>
      </dgm:t>
    </dgm:pt>
    <dgm:pt modelId="{5A69F9A3-D68D-419B-BA22-B6EDC2736683}" type="sibTrans" cxnId="{0D8169BC-CDC2-43A4-BD2C-A6C9E137E1F8}">
      <dgm:prSet/>
      <dgm:spPr/>
      <dgm:t>
        <a:bodyPr/>
        <a:lstStyle/>
        <a:p>
          <a:endParaRPr lang="ru-RU"/>
        </a:p>
      </dgm:t>
    </dgm:pt>
    <dgm:pt modelId="{7034A9A2-7EC2-46C8-B881-0100D6BED0B4}" type="pres">
      <dgm:prSet presAssocID="{35F4D28E-912C-4C2B-9672-5771C0B5B609}" presName="cycle" presStyleCnt="0">
        <dgm:presLayoutVars>
          <dgm:chMax val="1"/>
          <dgm:dir/>
          <dgm:animLvl val="ctr"/>
          <dgm:resizeHandles val="exact"/>
        </dgm:presLayoutVars>
      </dgm:prSet>
      <dgm:spPr/>
      <dgm:t>
        <a:bodyPr/>
        <a:lstStyle/>
        <a:p>
          <a:endParaRPr lang="ru-RU"/>
        </a:p>
      </dgm:t>
    </dgm:pt>
    <dgm:pt modelId="{80FE6A01-0DE4-4017-B997-F6AFBDCE5D5E}" type="pres">
      <dgm:prSet presAssocID="{DF256B7A-A994-469C-845D-CDAD06D8B733}" presName="centerShape" presStyleLbl="node0" presStyleIdx="0" presStyleCnt="1"/>
      <dgm:spPr/>
      <dgm:t>
        <a:bodyPr/>
        <a:lstStyle/>
        <a:p>
          <a:endParaRPr lang="ru-RU"/>
        </a:p>
      </dgm:t>
    </dgm:pt>
    <dgm:pt modelId="{8705EBF7-1C5A-4681-8255-77004F034BF9}" type="pres">
      <dgm:prSet presAssocID="{128F9E11-2D03-4DBF-8B3C-5AB1505E5F9B}" presName="Name9" presStyleLbl="parChTrans1D2" presStyleIdx="0" presStyleCnt="5"/>
      <dgm:spPr/>
      <dgm:t>
        <a:bodyPr/>
        <a:lstStyle/>
        <a:p>
          <a:endParaRPr lang="ru-RU"/>
        </a:p>
      </dgm:t>
    </dgm:pt>
    <dgm:pt modelId="{4465F83E-BF2B-4FC3-A5BE-7B6A25B9DD9F}" type="pres">
      <dgm:prSet presAssocID="{128F9E11-2D03-4DBF-8B3C-5AB1505E5F9B}" presName="connTx" presStyleLbl="parChTrans1D2" presStyleIdx="0" presStyleCnt="5"/>
      <dgm:spPr/>
      <dgm:t>
        <a:bodyPr/>
        <a:lstStyle/>
        <a:p>
          <a:endParaRPr lang="ru-RU"/>
        </a:p>
      </dgm:t>
    </dgm:pt>
    <dgm:pt modelId="{FD7B5876-A8A6-4C0F-A4F9-7595B6C41F68}" type="pres">
      <dgm:prSet presAssocID="{D43DA600-BF54-42F7-BA7A-9DDF478BDB0C}" presName="node" presStyleLbl="node1" presStyleIdx="0" presStyleCnt="5" custScaleX="121043">
        <dgm:presLayoutVars>
          <dgm:bulletEnabled val="1"/>
        </dgm:presLayoutVars>
      </dgm:prSet>
      <dgm:spPr/>
      <dgm:t>
        <a:bodyPr/>
        <a:lstStyle/>
        <a:p>
          <a:endParaRPr lang="ru-RU"/>
        </a:p>
      </dgm:t>
    </dgm:pt>
    <dgm:pt modelId="{8A294CDC-2033-4435-9535-70EEDEE17ED7}" type="pres">
      <dgm:prSet presAssocID="{8B92C43A-1DA2-4877-B204-52104061EA9E}" presName="Name9" presStyleLbl="parChTrans1D2" presStyleIdx="1" presStyleCnt="5"/>
      <dgm:spPr/>
      <dgm:t>
        <a:bodyPr/>
        <a:lstStyle/>
        <a:p>
          <a:endParaRPr lang="ru-RU"/>
        </a:p>
      </dgm:t>
    </dgm:pt>
    <dgm:pt modelId="{61176E11-97BE-44F2-B14C-8FB6A284ED62}" type="pres">
      <dgm:prSet presAssocID="{8B92C43A-1DA2-4877-B204-52104061EA9E}" presName="connTx" presStyleLbl="parChTrans1D2" presStyleIdx="1" presStyleCnt="5"/>
      <dgm:spPr/>
      <dgm:t>
        <a:bodyPr/>
        <a:lstStyle/>
        <a:p>
          <a:endParaRPr lang="ru-RU"/>
        </a:p>
      </dgm:t>
    </dgm:pt>
    <dgm:pt modelId="{4A63698D-C29C-427A-896C-ECCE20A41A80}" type="pres">
      <dgm:prSet presAssocID="{300F3784-750B-4567-95C9-22F23822FEFF}" presName="node" presStyleLbl="node1" presStyleIdx="1" presStyleCnt="5" custScaleX="153594" custRadScaleRad="105756" custRadScaleInc="184358">
        <dgm:presLayoutVars>
          <dgm:bulletEnabled val="1"/>
        </dgm:presLayoutVars>
      </dgm:prSet>
      <dgm:spPr/>
      <dgm:t>
        <a:bodyPr/>
        <a:lstStyle/>
        <a:p>
          <a:endParaRPr lang="ru-RU"/>
        </a:p>
      </dgm:t>
    </dgm:pt>
    <dgm:pt modelId="{97887073-22A3-4122-85F0-1DF28BB14E97}" type="pres">
      <dgm:prSet presAssocID="{05D84F8F-81A6-4DEE-848F-6812D5E6DBDA}" presName="Name9" presStyleLbl="parChTrans1D2" presStyleIdx="2" presStyleCnt="5"/>
      <dgm:spPr/>
      <dgm:t>
        <a:bodyPr/>
        <a:lstStyle/>
        <a:p>
          <a:endParaRPr lang="ru-RU"/>
        </a:p>
      </dgm:t>
    </dgm:pt>
    <dgm:pt modelId="{C6167610-0F64-4918-B7A5-86FE2AE72E30}" type="pres">
      <dgm:prSet presAssocID="{05D84F8F-81A6-4DEE-848F-6812D5E6DBDA}" presName="connTx" presStyleLbl="parChTrans1D2" presStyleIdx="2" presStyleCnt="5"/>
      <dgm:spPr/>
      <dgm:t>
        <a:bodyPr/>
        <a:lstStyle/>
        <a:p>
          <a:endParaRPr lang="ru-RU"/>
        </a:p>
      </dgm:t>
    </dgm:pt>
    <dgm:pt modelId="{2C2C0014-92EC-4C55-9F2D-24ED282B3808}" type="pres">
      <dgm:prSet presAssocID="{6ACE96D9-9C28-472C-8ECE-E97C88FCA9C0}" presName="node" presStyleLbl="node1" presStyleIdx="2" presStyleCnt="5" custScaleX="135031" custRadScaleRad="118918" custRadScaleInc="-182674">
        <dgm:presLayoutVars>
          <dgm:bulletEnabled val="1"/>
        </dgm:presLayoutVars>
      </dgm:prSet>
      <dgm:spPr/>
      <dgm:t>
        <a:bodyPr/>
        <a:lstStyle/>
        <a:p>
          <a:endParaRPr lang="ru-RU"/>
        </a:p>
      </dgm:t>
    </dgm:pt>
    <dgm:pt modelId="{9CF79F74-EB23-4151-86C4-8C4173B34D62}" type="pres">
      <dgm:prSet presAssocID="{BAC87633-AF84-4865-AF64-53A96FFFF19E}" presName="Name9" presStyleLbl="parChTrans1D2" presStyleIdx="3" presStyleCnt="5"/>
      <dgm:spPr/>
      <dgm:t>
        <a:bodyPr/>
        <a:lstStyle/>
        <a:p>
          <a:endParaRPr lang="ru-RU"/>
        </a:p>
      </dgm:t>
    </dgm:pt>
    <dgm:pt modelId="{53B35BEA-8A2B-4DE0-BF79-053981EE106F}" type="pres">
      <dgm:prSet presAssocID="{BAC87633-AF84-4865-AF64-53A96FFFF19E}" presName="connTx" presStyleLbl="parChTrans1D2" presStyleIdx="3" presStyleCnt="5"/>
      <dgm:spPr/>
      <dgm:t>
        <a:bodyPr/>
        <a:lstStyle/>
        <a:p>
          <a:endParaRPr lang="ru-RU"/>
        </a:p>
      </dgm:t>
    </dgm:pt>
    <dgm:pt modelId="{74732914-0918-4B73-BDC3-57E7DF9D54BD}" type="pres">
      <dgm:prSet presAssocID="{CDFA5C09-1DA5-4156-BB47-58CFC9F22560}" presName="node" presStyleLbl="node1" presStyleIdx="3" presStyleCnt="5" custScaleX="149124">
        <dgm:presLayoutVars>
          <dgm:bulletEnabled val="1"/>
        </dgm:presLayoutVars>
      </dgm:prSet>
      <dgm:spPr/>
      <dgm:t>
        <a:bodyPr/>
        <a:lstStyle/>
        <a:p>
          <a:endParaRPr lang="ru-RU"/>
        </a:p>
      </dgm:t>
    </dgm:pt>
    <dgm:pt modelId="{0F226765-B6D6-4996-A882-491FC57AC10D}" type="pres">
      <dgm:prSet presAssocID="{80095EE3-ADA1-4222-ADB9-BCEB88F2AA1B}" presName="Name9" presStyleLbl="parChTrans1D2" presStyleIdx="4" presStyleCnt="5"/>
      <dgm:spPr/>
      <dgm:t>
        <a:bodyPr/>
        <a:lstStyle/>
        <a:p>
          <a:endParaRPr lang="ru-RU"/>
        </a:p>
      </dgm:t>
    </dgm:pt>
    <dgm:pt modelId="{A983CDC5-8A35-442D-9569-2E87A7BFA0F7}" type="pres">
      <dgm:prSet presAssocID="{80095EE3-ADA1-4222-ADB9-BCEB88F2AA1B}" presName="connTx" presStyleLbl="parChTrans1D2" presStyleIdx="4" presStyleCnt="5"/>
      <dgm:spPr/>
      <dgm:t>
        <a:bodyPr/>
        <a:lstStyle/>
        <a:p>
          <a:endParaRPr lang="ru-RU"/>
        </a:p>
      </dgm:t>
    </dgm:pt>
    <dgm:pt modelId="{DAB849BA-B87B-4B08-BF34-FBFC80C880D7}" type="pres">
      <dgm:prSet presAssocID="{704EA67A-447F-49C8-A663-F1FBC20E0DD8}" presName="node" presStyleLbl="node1" presStyleIdx="4" presStyleCnt="5" custScaleX="132691">
        <dgm:presLayoutVars>
          <dgm:bulletEnabled val="1"/>
        </dgm:presLayoutVars>
      </dgm:prSet>
      <dgm:spPr/>
      <dgm:t>
        <a:bodyPr/>
        <a:lstStyle/>
        <a:p>
          <a:endParaRPr lang="ru-RU"/>
        </a:p>
      </dgm:t>
    </dgm:pt>
  </dgm:ptLst>
  <dgm:cxnLst>
    <dgm:cxn modelId="{6C665396-88DC-4097-8B04-AFAB4B6093D8}" type="presOf" srcId="{BAC87633-AF84-4865-AF64-53A96FFFF19E}" destId="{9CF79F74-EB23-4151-86C4-8C4173B34D62}" srcOrd="0" destOrd="0" presId="urn:microsoft.com/office/officeart/2005/8/layout/radial1"/>
    <dgm:cxn modelId="{0D8169BC-CDC2-43A4-BD2C-A6C9E137E1F8}" srcId="{DF256B7A-A994-469C-845D-CDAD06D8B733}" destId="{6ACE96D9-9C28-472C-8ECE-E97C88FCA9C0}" srcOrd="2" destOrd="0" parTransId="{05D84F8F-81A6-4DEE-848F-6812D5E6DBDA}" sibTransId="{5A69F9A3-D68D-419B-BA22-B6EDC2736683}"/>
    <dgm:cxn modelId="{43871DE6-FF9B-47C9-B55A-7E077474C09F}" type="presOf" srcId="{128F9E11-2D03-4DBF-8B3C-5AB1505E5F9B}" destId="{4465F83E-BF2B-4FC3-A5BE-7B6A25B9DD9F}" srcOrd="1" destOrd="0" presId="urn:microsoft.com/office/officeart/2005/8/layout/radial1"/>
    <dgm:cxn modelId="{DE031EC3-9183-4BC0-854D-8C6C0159F5D2}" type="presOf" srcId="{300F3784-750B-4567-95C9-22F23822FEFF}" destId="{4A63698D-C29C-427A-896C-ECCE20A41A80}" srcOrd="0" destOrd="0" presId="urn:microsoft.com/office/officeart/2005/8/layout/radial1"/>
    <dgm:cxn modelId="{4C545A1C-7878-4A94-8BE8-127F51607A4B}" type="presOf" srcId="{80095EE3-ADA1-4222-ADB9-BCEB88F2AA1B}" destId="{0F226765-B6D6-4996-A882-491FC57AC10D}" srcOrd="0" destOrd="0" presId="urn:microsoft.com/office/officeart/2005/8/layout/radial1"/>
    <dgm:cxn modelId="{08781391-8AF2-4BA8-90C1-7CC3054E8B5E}" srcId="{35F4D28E-912C-4C2B-9672-5771C0B5B609}" destId="{DF256B7A-A994-469C-845D-CDAD06D8B733}" srcOrd="0" destOrd="0" parTransId="{A52A10DF-975F-442C-B308-2C0664973074}" sibTransId="{A32D4F44-95CC-418F-AE11-9287F249AF41}"/>
    <dgm:cxn modelId="{3F0EA914-7FBD-49C5-811D-A204B0D292D9}" srcId="{DF256B7A-A994-469C-845D-CDAD06D8B733}" destId="{704EA67A-447F-49C8-A663-F1FBC20E0DD8}" srcOrd="4" destOrd="0" parTransId="{80095EE3-ADA1-4222-ADB9-BCEB88F2AA1B}" sibTransId="{06DDAD48-3A2B-4221-8ABD-412F60839F72}"/>
    <dgm:cxn modelId="{1C4435C4-87B8-4B90-A416-E63FDC32B1C8}" type="presOf" srcId="{128F9E11-2D03-4DBF-8B3C-5AB1505E5F9B}" destId="{8705EBF7-1C5A-4681-8255-77004F034BF9}" srcOrd="0" destOrd="0" presId="urn:microsoft.com/office/officeart/2005/8/layout/radial1"/>
    <dgm:cxn modelId="{65BD5088-5FD8-4EC7-B090-3662EF6697EB}" type="presOf" srcId="{BAC87633-AF84-4865-AF64-53A96FFFF19E}" destId="{53B35BEA-8A2B-4DE0-BF79-053981EE106F}" srcOrd="1" destOrd="0" presId="urn:microsoft.com/office/officeart/2005/8/layout/radial1"/>
    <dgm:cxn modelId="{C0316053-D8E1-4A6E-A2DF-2DFD1490EF09}" type="presOf" srcId="{80095EE3-ADA1-4222-ADB9-BCEB88F2AA1B}" destId="{A983CDC5-8A35-442D-9569-2E87A7BFA0F7}" srcOrd="1" destOrd="0" presId="urn:microsoft.com/office/officeart/2005/8/layout/radial1"/>
    <dgm:cxn modelId="{767A2EDA-B30F-4966-9406-5B1AB9FDDD52}" type="presOf" srcId="{6ACE96D9-9C28-472C-8ECE-E97C88FCA9C0}" destId="{2C2C0014-92EC-4C55-9F2D-24ED282B3808}" srcOrd="0" destOrd="0" presId="urn:microsoft.com/office/officeart/2005/8/layout/radial1"/>
    <dgm:cxn modelId="{AC645407-0FAA-4021-B8AC-3CFBA6C00C09}" srcId="{DF256B7A-A994-469C-845D-CDAD06D8B733}" destId="{CDFA5C09-1DA5-4156-BB47-58CFC9F22560}" srcOrd="3" destOrd="0" parTransId="{BAC87633-AF84-4865-AF64-53A96FFFF19E}" sibTransId="{43D2AB14-9509-431B-AF94-C6A972EFD5CD}"/>
    <dgm:cxn modelId="{E22698E1-7CAB-4EB7-BC0C-BA7E29A3DDC7}" type="presOf" srcId="{05D84F8F-81A6-4DEE-848F-6812D5E6DBDA}" destId="{97887073-22A3-4122-85F0-1DF28BB14E97}" srcOrd="0" destOrd="0" presId="urn:microsoft.com/office/officeart/2005/8/layout/radial1"/>
    <dgm:cxn modelId="{FF148EAA-7CDD-4137-A244-E6D632064511}" type="presOf" srcId="{05D84F8F-81A6-4DEE-848F-6812D5E6DBDA}" destId="{C6167610-0F64-4918-B7A5-86FE2AE72E30}" srcOrd="1" destOrd="0" presId="urn:microsoft.com/office/officeart/2005/8/layout/radial1"/>
    <dgm:cxn modelId="{BE24A66D-043E-4968-98A9-3F5D3B4EC2CC}" srcId="{DF256B7A-A994-469C-845D-CDAD06D8B733}" destId="{D43DA600-BF54-42F7-BA7A-9DDF478BDB0C}" srcOrd="0" destOrd="0" parTransId="{128F9E11-2D03-4DBF-8B3C-5AB1505E5F9B}" sibTransId="{B5386401-318F-44B6-B235-16BFBFB7BD47}"/>
    <dgm:cxn modelId="{7361FE2B-0710-46B2-A475-C4AD472B16AE}" type="presOf" srcId="{DF256B7A-A994-469C-845D-CDAD06D8B733}" destId="{80FE6A01-0DE4-4017-B997-F6AFBDCE5D5E}" srcOrd="0" destOrd="0" presId="urn:microsoft.com/office/officeart/2005/8/layout/radial1"/>
    <dgm:cxn modelId="{DA431861-9862-4E83-80B0-B24B8467F8B7}" type="presOf" srcId="{8B92C43A-1DA2-4877-B204-52104061EA9E}" destId="{8A294CDC-2033-4435-9535-70EEDEE17ED7}" srcOrd="0" destOrd="0" presId="urn:microsoft.com/office/officeart/2005/8/layout/radial1"/>
    <dgm:cxn modelId="{B2CC4BEB-B56B-4614-9652-215A88FF5EB2}" type="presOf" srcId="{D43DA600-BF54-42F7-BA7A-9DDF478BDB0C}" destId="{FD7B5876-A8A6-4C0F-A4F9-7595B6C41F68}" srcOrd="0" destOrd="0" presId="urn:microsoft.com/office/officeart/2005/8/layout/radial1"/>
    <dgm:cxn modelId="{3402E4D4-6D05-45CE-9F69-0B96A722A1ED}" type="presOf" srcId="{CDFA5C09-1DA5-4156-BB47-58CFC9F22560}" destId="{74732914-0918-4B73-BDC3-57E7DF9D54BD}" srcOrd="0" destOrd="0" presId="urn:microsoft.com/office/officeart/2005/8/layout/radial1"/>
    <dgm:cxn modelId="{90DC65FE-19AB-4D22-B5E0-4EFE12DD7DAD}" type="presOf" srcId="{8B92C43A-1DA2-4877-B204-52104061EA9E}" destId="{61176E11-97BE-44F2-B14C-8FB6A284ED62}" srcOrd="1" destOrd="0" presId="urn:microsoft.com/office/officeart/2005/8/layout/radial1"/>
    <dgm:cxn modelId="{85B2A475-34F2-446C-ACD1-EAF6C0904945}" type="presOf" srcId="{704EA67A-447F-49C8-A663-F1FBC20E0DD8}" destId="{DAB849BA-B87B-4B08-BF34-FBFC80C880D7}" srcOrd="0" destOrd="0" presId="urn:microsoft.com/office/officeart/2005/8/layout/radial1"/>
    <dgm:cxn modelId="{AFD57861-0CD5-433E-9B2F-B29810F8888C}" srcId="{DF256B7A-A994-469C-845D-CDAD06D8B733}" destId="{300F3784-750B-4567-95C9-22F23822FEFF}" srcOrd="1" destOrd="0" parTransId="{8B92C43A-1DA2-4877-B204-52104061EA9E}" sibTransId="{CB498902-E4FE-410B-B958-DAA04719F9BB}"/>
    <dgm:cxn modelId="{E4D15629-AAB8-4CFF-B769-18676DFC993F}" type="presOf" srcId="{35F4D28E-912C-4C2B-9672-5771C0B5B609}" destId="{7034A9A2-7EC2-46C8-B881-0100D6BED0B4}" srcOrd="0" destOrd="0" presId="urn:microsoft.com/office/officeart/2005/8/layout/radial1"/>
    <dgm:cxn modelId="{2AEBCC7F-338D-47D9-9E1C-DFCFD23AEB6F}" type="presParOf" srcId="{7034A9A2-7EC2-46C8-B881-0100D6BED0B4}" destId="{80FE6A01-0DE4-4017-B997-F6AFBDCE5D5E}" srcOrd="0" destOrd="0" presId="urn:microsoft.com/office/officeart/2005/8/layout/radial1"/>
    <dgm:cxn modelId="{794107D1-7AA1-4FD1-AA16-5DA42043D083}" type="presParOf" srcId="{7034A9A2-7EC2-46C8-B881-0100D6BED0B4}" destId="{8705EBF7-1C5A-4681-8255-77004F034BF9}" srcOrd="1" destOrd="0" presId="urn:microsoft.com/office/officeart/2005/8/layout/radial1"/>
    <dgm:cxn modelId="{2E0EB49D-DB9A-4BE4-BF1E-092146FC599A}" type="presParOf" srcId="{8705EBF7-1C5A-4681-8255-77004F034BF9}" destId="{4465F83E-BF2B-4FC3-A5BE-7B6A25B9DD9F}" srcOrd="0" destOrd="0" presId="urn:microsoft.com/office/officeart/2005/8/layout/radial1"/>
    <dgm:cxn modelId="{7B7B3DCC-D3EA-4E88-A872-229E9F59D216}" type="presParOf" srcId="{7034A9A2-7EC2-46C8-B881-0100D6BED0B4}" destId="{FD7B5876-A8A6-4C0F-A4F9-7595B6C41F68}" srcOrd="2" destOrd="0" presId="urn:microsoft.com/office/officeart/2005/8/layout/radial1"/>
    <dgm:cxn modelId="{DE476540-1B35-4641-A9AF-A4E9F35977A5}" type="presParOf" srcId="{7034A9A2-7EC2-46C8-B881-0100D6BED0B4}" destId="{8A294CDC-2033-4435-9535-70EEDEE17ED7}" srcOrd="3" destOrd="0" presId="urn:microsoft.com/office/officeart/2005/8/layout/radial1"/>
    <dgm:cxn modelId="{5DA91B9C-6C91-4D1E-BDD2-D039F08402B0}" type="presParOf" srcId="{8A294CDC-2033-4435-9535-70EEDEE17ED7}" destId="{61176E11-97BE-44F2-B14C-8FB6A284ED62}" srcOrd="0" destOrd="0" presId="urn:microsoft.com/office/officeart/2005/8/layout/radial1"/>
    <dgm:cxn modelId="{A84A7AEB-893E-4068-96DD-5439A1706848}" type="presParOf" srcId="{7034A9A2-7EC2-46C8-B881-0100D6BED0B4}" destId="{4A63698D-C29C-427A-896C-ECCE20A41A80}" srcOrd="4" destOrd="0" presId="urn:microsoft.com/office/officeart/2005/8/layout/radial1"/>
    <dgm:cxn modelId="{DA120F3A-2541-4633-9A1B-4EE6E0786E2F}" type="presParOf" srcId="{7034A9A2-7EC2-46C8-B881-0100D6BED0B4}" destId="{97887073-22A3-4122-85F0-1DF28BB14E97}" srcOrd="5" destOrd="0" presId="urn:microsoft.com/office/officeart/2005/8/layout/radial1"/>
    <dgm:cxn modelId="{DBC81AB2-EC55-4023-A34B-3A9B3F748E17}" type="presParOf" srcId="{97887073-22A3-4122-85F0-1DF28BB14E97}" destId="{C6167610-0F64-4918-B7A5-86FE2AE72E30}" srcOrd="0" destOrd="0" presId="urn:microsoft.com/office/officeart/2005/8/layout/radial1"/>
    <dgm:cxn modelId="{C89191BC-313A-413E-8010-400473E9BC33}" type="presParOf" srcId="{7034A9A2-7EC2-46C8-B881-0100D6BED0B4}" destId="{2C2C0014-92EC-4C55-9F2D-24ED282B3808}" srcOrd="6" destOrd="0" presId="urn:microsoft.com/office/officeart/2005/8/layout/radial1"/>
    <dgm:cxn modelId="{4AA58840-B43A-40F6-91C5-AFACCDB8FA08}" type="presParOf" srcId="{7034A9A2-7EC2-46C8-B881-0100D6BED0B4}" destId="{9CF79F74-EB23-4151-86C4-8C4173B34D62}" srcOrd="7" destOrd="0" presId="urn:microsoft.com/office/officeart/2005/8/layout/radial1"/>
    <dgm:cxn modelId="{13B43673-AA0D-414A-A390-3F75E2DBF861}" type="presParOf" srcId="{9CF79F74-EB23-4151-86C4-8C4173B34D62}" destId="{53B35BEA-8A2B-4DE0-BF79-053981EE106F}" srcOrd="0" destOrd="0" presId="urn:microsoft.com/office/officeart/2005/8/layout/radial1"/>
    <dgm:cxn modelId="{B0F6A5A4-5DCF-4FAA-928C-3EC4ED3B1B3F}" type="presParOf" srcId="{7034A9A2-7EC2-46C8-B881-0100D6BED0B4}" destId="{74732914-0918-4B73-BDC3-57E7DF9D54BD}" srcOrd="8" destOrd="0" presId="urn:microsoft.com/office/officeart/2005/8/layout/radial1"/>
    <dgm:cxn modelId="{BA9F1208-67C4-4196-893D-E9DD13732BFA}" type="presParOf" srcId="{7034A9A2-7EC2-46C8-B881-0100D6BED0B4}" destId="{0F226765-B6D6-4996-A882-491FC57AC10D}" srcOrd="9" destOrd="0" presId="urn:microsoft.com/office/officeart/2005/8/layout/radial1"/>
    <dgm:cxn modelId="{BAEAA1EE-D9A0-40B0-A2E7-106DC55EFCAE}" type="presParOf" srcId="{0F226765-B6D6-4996-A882-491FC57AC10D}" destId="{A983CDC5-8A35-442D-9569-2E87A7BFA0F7}" srcOrd="0" destOrd="0" presId="urn:microsoft.com/office/officeart/2005/8/layout/radial1"/>
    <dgm:cxn modelId="{AA918326-5DB0-43A3-9E45-D50D6A4CAF8A}" type="presParOf" srcId="{7034A9A2-7EC2-46C8-B881-0100D6BED0B4}" destId="{DAB849BA-B87B-4B08-BF34-FBFC80C880D7}"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56D1B8A-34E8-4F62-AE8E-176EF7727F7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RU"/>
        </a:p>
      </dgm:t>
    </dgm:pt>
    <dgm:pt modelId="{94CAB2C5-33DB-4DDE-9F6D-0871A161E61D}">
      <dgm:prSet phldrT="[Текст]"/>
      <dgm:spPr/>
      <dgm:t>
        <a:bodyPr/>
        <a:lstStyle/>
        <a:p>
          <a:r>
            <a:rPr lang="ru-RU" dirty="0" smtClean="0">
              <a:solidFill>
                <a:schemeClr val="tx1"/>
              </a:solidFill>
            </a:rPr>
            <a:t>Виды трудовых договоров</a:t>
          </a:r>
          <a:endParaRPr lang="ru-RU" dirty="0">
            <a:solidFill>
              <a:schemeClr val="tx1"/>
            </a:solidFill>
          </a:endParaRPr>
        </a:p>
      </dgm:t>
    </dgm:pt>
    <dgm:pt modelId="{1313BD39-B976-4332-A89F-AEA28370EBBB}" type="parTrans" cxnId="{A0AC9973-4CFB-4480-910F-952A2E608E9A}">
      <dgm:prSet/>
      <dgm:spPr/>
      <dgm:t>
        <a:bodyPr/>
        <a:lstStyle/>
        <a:p>
          <a:endParaRPr lang="ru-RU"/>
        </a:p>
      </dgm:t>
    </dgm:pt>
    <dgm:pt modelId="{A2464F7E-3106-4FDD-911C-F2E479A647BB}" type="sibTrans" cxnId="{A0AC9973-4CFB-4480-910F-952A2E608E9A}">
      <dgm:prSet/>
      <dgm:spPr/>
      <dgm:t>
        <a:bodyPr/>
        <a:lstStyle/>
        <a:p>
          <a:endParaRPr lang="ru-RU"/>
        </a:p>
      </dgm:t>
    </dgm:pt>
    <dgm:pt modelId="{DECEDA1F-306A-4439-9E34-ECA7EC7A5FF7}">
      <dgm:prSet phldrT="[Текст]"/>
      <dgm:spPr/>
      <dgm:t>
        <a:bodyPr/>
        <a:lstStyle/>
        <a:p>
          <a:r>
            <a:rPr lang="ru-RU" dirty="0" smtClean="0">
              <a:solidFill>
                <a:schemeClr val="tx1"/>
              </a:solidFill>
            </a:rPr>
            <a:t> </a:t>
          </a:r>
        </a:p>
        <a:p>
          <a:r>
            <a:rPr lang="ru-RU" dirty="0" smtClean="0">
              <a:solidFill>
                <a:schemeClr val="tx1"/>
              </a:solidFill>
            </a:rPr>
            <a:t>на неопределенный срок</a:t>
          </a:r>
          <a:endParaRPr lang="ru-RU" dirty="0">
            <a:solidFill>
              <a:schemeClr val="tx1"/>
            </a:solidFill>
          </a:endParaRPr>
        </a:p>
      </dgm:t>
    </dgm:pt>
    <dgm:pt modelId="{300B3909-F7C3-49D1-9914-BE44F3381381}" type="parTrans" cxnId="{83EC9FAE-42A5-4736-B628-32710BB8C79E}">
      <dgm:prSet/>
      <dgm:spPr/>
      <dgm:t>
        <a:bodyPr/>
        <a:lstStyle/>
        <a:p>
          <a:endParaRPr lang="ru-RU"/>
        </a:p>
      </dgm:t>
    </dgm:pt>
    <dgm:pt modelId="{E46D2B97-6C23-4A90-A6E5-C74DD70D6A16}" type="sibTrans" cxnId="{83EC9FAE-42A5-4736-B628-32710BB8C79E}">
      <dgm:prSet/>
      <dgm:spPr/>
      <dgm:t>
        <a:bodyPr/>
        <a:lstStyle/>
        <a:p>
          <a:endParaRPr lang="ru-RU"/>
        </a:p>
      </dgm:t>
    </dgm:pt>
    <dgm:pt modelId="{96DBF290-A37E-40B4-8764-86A647E807DB}">
      <dgm:prSet phldrT="[Текст]"/>
      <dgm:spPr/>
      <dgm:t>
        <a:bodyPr/>
        <a:lstStyle/>
        <a:p>
          <a:r>
            <a:rPr lang="ru-RU" dirty="0" smtClean="0">
              <a:solidFill>
                <a:schemeClr val="tx1"/>
              </a:solidFill>
            </a:rPr>
            <a:t>на определенный срок (срочный) (ст.59 ТК РФ)</a:t>
          </a:r>
          <a:endParaRPr lang="ru-RU" dirty="0">
            <a:solidFill>
              <a:schemeClr val="tx1"/>
            </a:solidFill>
          </a:endParaRPr>
        </a:p>
      </dgm:t>
    </dgm:pt>
    <dgm:pt modelId="{C176AC40-DE44-44B4-8AE6-DC4D0791B4F2}" type="parTrans" cxnId="{ED4C6BF4-A81F-4D20-9F4C-B66A89542F58}">
      <dgm:prSet/>
      <dgm:spPr/>
      <dgm:t>
        <a:bodyPr/>
        <a:lstStyle/>
        <a:p>
          <a:endParaRPr lang="ru-RU"/>
        </a:p>
      </dgm:t>
    </dgm:pt>
    <dgm:pt modelId="{C2B175E9-C083-4FEA-B474-FC4A96ACC0F3}" type="sibTrans" cxnId="{ED4C6BF4-A81F-4D20-9F4C-B66A89542F58}">
      <dgm:prSet/>
      <dgm:spPr/>
      <dgm:t>
        <a:bodyPr/>
        <a:lstStyle/>
        <a:p>
          <a:endParaRPr lang="ru-RU"/>
        </a:p>
      </dgm:t>
    </dgm:pt>
    <dgm:pt modelId="{AD030C01-D1B2-409A-9186-A5EE9207F5D5}" type="pres">
      <dgm:prSet presAssocID="{B56D1B8A-34E8-4F62-AE8E-176EF7727F7A}" presName="hierChild1" presStyleCnt="0">
        <dgm:presLayoutVars>
          <dgm:orgChart val="1"/>
          <dgm:chPref val="1"/>
          <dgm:dir/>
          <dgm:animOne val="branch"/>
          <dgm:animLvl val="lvl"/>
          <dgm:resizeHandles/>
        </dgm:presLayoutVars>
      </dgm:prSet>
      <dgm:spPr/>
      <dgm:t>
        <a:bodyPr/>
        <a:lstStyle/>
        <a:p>
          <a:endParaRPr lang="ru-RU"/>
        </a:p>
      </dgm:t>
    </dgm:pt>
    <dgm:pt modelId="{E0D1C9FC-DD3F-414B-8027-764019EDF77C}" type="pres">
      <dgm:prSet presAssocID="{94CAB2C5-33DB-4DDE-9F6D-0871A161E61D}" presName="hierRoot1" presStyleCnt="0">
        <dgm:presLayoutVars>
          <dgm:hierBranch val="init"/>
        </dgm:presLayoutVars>
      </dgm:prSet>
      <dgm:spPr/>
    </dgm:pt>
    <dgm:pt modelId="{9358BD3B-71FB-4DFF-946F-B5741222DCE9}" type="pres">
      <dgm:prSet presAssocID="{94CAB2C5-33DB-4DDE-9F6D-0871A161E61D}" presName="rootComposite1" presStyleCnt="0"/>
      <dgm:spPr/>
    </dgm:pt>
    <dgm:pt modelId="{42909ABD-1F60-40F0-A10C-6D40EBEDB549}" type="pres">
      <dgm:prSet presAssocID="{94CAB2C5-33DB-4DDE-9F6D-0871A161E61D}" presName="rootText1" presStyleLbl="node0" presStyleIdx="0" presStyleCnt="1">
        <dgm:presLayoutVars>
          <dgm:chPref val="3"/>
        </dgm:presLayoutVars>
      </dgm:prSet>
      <dgm:spPr/>
      <dgm:t>
        <a:bodyPr/>
        <a:lstStyle/>
        <a:p>
          <a:endParaRPr lang="ru-RU"/>
        </a:p>
      </dgm:t>
    </dgm:pt>
    <dgm:pt modelId="{46FA7FF4-0C69-46E7-B84C-F765D8CF6CC5}" type="pres">
      <dgm:prSet presAssocID="{94CAB2C5-33DB-4DDE-9F6D-0871A161E61D}" presName="rootConnector1" presStyleLbl="node1" presStyleIdx="0" presStyleCnt="0"/>
      <dgm:spPr/>
      <dgm:t>
        <a:bodyPr/>
        <a:lstStyle/>
        <a:p>
          <a:endParaRPr lang="ru-RU"/>
        </a:p>
      </dgm:t>
    </dgm:pt>
    <dgm:pt modelId="{0B5F0362-A29A-4EEB-9BA7-1EB5A6A6A068}" type="pres">
      <dgm:prSet presAssocID="{94CAB2C5-33DB-4DDE-9F6D-0871A161E61D}" presName="hierChild2" presStyleCnt="0"/>
      <dgm:spPr/>
    </dgm:pt>
    <dgm:pt modelId="{0FB08C0E-6AC0-4CA7-9F11-474CEB80EB83}" type="pres">
      <dgm:prSet presAssocID="{300B3909-F7C3-49D1-9914-BE44F3381381}" presName="Name37" presStyleLbl="parChTrans1D2" presStyleIdx="0" presStyleCnt="2"/>
      <dgm:spPr/>
      <dgm:t>
        <a:bodyPr/>
        <a:lstStyle/>
        <a:p>
          <a:endParaRPr lang="ru-RU"/>
        </a:p>
      </dgm:t>
    </dgm:pt>
    <dgm:pt modelId="{0866C53B-5E4D-477B-9C02-A7F95F85A74E}" type="pres">
      <dgm:prSet presAssocID="{DECEDA1F-306A-4439-9E34-ECA7EC7A5FF7}" presName="hierRoot2" presStyleCnt="0">
        <dgm:presLayoutVars>
          <dgm:hierBranch val="init"/>
        </dgm:presLayoutVars>
      </dgm:prSet>
      <dgm:spPr/>
    </dgm:pt>
    <dgm:pt modelId="{15843472-B3D6-4596-AF9C-B1C562C20D24}" type="pres">
      <dgm:prSet presAssocID="{DECEDA1F-306A-4439-9E34-ECA7EC7A5FF7}" presName="rootComposite" presStyleCnt="0"/>
      <dgm:spPr/>
    </dgm:pt>
    <dgm:pt modelId="{93CDBC14-F135-4B5D-837B-97E960BB990B}" type="pres">
      <dgm:prSet presAssocID="{DECEDA1F-306A-4439-9E34-ECA7EC7A5FF7}" presName="rootText" presStyleLbl="node2" presStyleIdx="0" presStyleCnt="2">
        <dgm:presLayoutVars>
          <dgm:chPref val="3"/>
        </dgm:presLayoutVars>
      </dgm:prSet>
      <dgm:spPr/>
      <dgm:t>
        <a:bodyPr/>
        <a:lstStyle/>
        <a:p>
          <a:endParaRPr lang="ru-RU"/>
        </a:p>
      </dgm:t>
    </dgm:pt>
    <dgm:pt modelId="{53B42F06-3A96-4DA8-8443-6799C89BCD83}" type="pres">
      <dgm:prSet presAssocID="{DECEDA1F-306A-4439-9E34-ECA7EC7A5FF7}" presName="rootConnector" presStyleLbl="node2" presStyleIdx="0" presStyleCnt="2"/>
      <dgm:spPr/>
      <dgm:t>
        <a:bodyPr/>
        <a:lstStyle/>
        <a:p>
          <a:endParaRPr lang="ru-RU"/>
        </a:p>
      </dgm:t>
    </dgm:pt>
    <dgm:pt modelId="{EB1A4834-0D89-4401-BFDD-D46E8785E63E}" type="pres">
      <dgm:prSet presAssocID="{DECEDA1F-306A-4439-9E34-ECA7EC7A5FF7}" presName="hierChild4" presStyleCnt="0"/>
      <dgm:spPr/>
    </dgm:pt>
    <dgm:pt modelId="{1291904C-D38D-47FA-962A-54F418CA1197}" type="pres">
      <dgm:prSet presAssocID="{DECEDA1F-306A-4439-9E34-ECA7EC7A5FF7}" presName="hierChild5" presStyleCnt="0"/>
      <dgm:spPr/>
    </dgm:pt>
    <dgm:pt modelId="{0272513F-AC54-4338-AFCE-7086D9601FFB}" type="pres">
      <dgm:prSet presAssocID="{C176AC40-DE44-44B4-8AE6-DC4D0791B4F2}" presName="Name37" presStyleLbl="parChTrans1D2" presStyleIdx="1" presStyleCnt="2"/>
      <dgm:spPr/>
      <dgm:t>
        <a:bodyPr/>
        <a:lstStyle/>
        <a:p>
          <a:endParaRPr lang="ru-RU"/>
        </a:p>
      </dgm:t>
    </dgm:pt>
    <dgm:pt modelId="{E65663CA-8101-409B-B9A6-1A029BB6F596}" type="pres">
      <dgm:prSet presAssocID="{96DBF290-A37E-40B4-8764-86A647E807DB}" presName="hierRoot2" presStyleCnt="0">
        <dgm:presLayoutVars>
          <dgm:hierBranch val="init"/>
        </dgm:presLayoutVars>
      </dgm:prSet>
      <dgm:spPr/>
    </dgm:pt>
    <dgm:pt modelId="{A8CBE4BD-F877-4FD9-94F1-CCA2195EA4DF}" type="pres">
      <dgm:prSet presAssocID="{96DBF290-A37E-40B4-8764-86A647E807DB}" presName="rootComposite" presStyleCnt="0"/>
      <dgm:spPr/>
    </dgm:pt>
    <dgm:pt modelId="{8E852B1F-519E-44FF-839E-B07D7E379D81}" type="pres">
      <dgm:prSet presAssocID="{96DBF290-A37E-40B4-8764-86A647E807DB}" presName="rootText" presStyleLbl="node2" presStyleIdx="1" presStyleCnt="2">
        <dgm:presLayoutVars>
          <dgm:chPref val="3"/>
        </dgm:presLayoutVars>
      </dgm:prSet>
      <dgm:spPr/>
      <dgm:t>
        <a:bodyPr/>
        <a:lstStyle/>
        <a:p>
          <a:endParaRPr lang="ru-RU"/>
        </a:p>
      </dgm:t>
    </dgm:pt>
    <dgm:pt modelId="{1801A28B-C305-418A-9BAD-3EB65F8957F8}" type="pres">
      <dgm:prSet presAssocID="{96DBF290-A37E-40B4-8764-86A647E807DB}" presName="rootConnector" presStyleLbl="node2" presStyleIdx="1" presStyleCnt="2"/>
      <dgm:spPr/>
      <dgm:t>
        <a:bodyPr/>
        <a:lstStyle/>
        <a:p>
          <a:endParaRPr lang="ru-RU"/>
        </a:p>
      </dgm:t>
    </dgm:pt>
    <dgm:pt modelId="{50E8750F-A06D-4179-9AF8-8326A9035C42}" type="pres">
      <dgm:prSet presAssocID="{96DBF290-A37E-40B4-8764-86A647E807DB}" presName="hierChild4" presStyleCnt="0"/>
      <dgm:spPr/>
    </dgm:pt>
    <dgm:pt modelId="{121DB355-4747-4084-8F6F-A7B4696B5DBC}" type="pres">
      <dgm:prSet presAssocID="{96DBF290-A37E-40B4-8764-86A647E807DB}" presName="hierChild5" presStyleCnt="0"/>
      <dgm:spPr/>
    </dgm:pt>
    <dgm:pt modelId="{F1F6F581-A870-4D60-A112-1003DE7AA176}" type="pres">
      <dgm:prSet presAssocID="{94CAB2C5-33DB-4DDE-9F6D-0871A161E61D}" presName="hierChild3" presStyleCnt="0"/>
      <dgm:spPr/>
    </dgm:pt>
  </dgm:ptLst>
  <dgm:cxnLst>
    <dgm:cxn modelId="{DB6DCB5A-1202-4050-A862-E937379DEB1A}" type="presOf" srcId="{B56D1B8A-34E8-4F62-AE8E-176EF7727F7A}" destId="{AD030C01-D1B2-409A-9186-A5EE9207F5D5}" srcOrd="0" destOrd="0" presId="urn:microsoft.com/office/officeart/2005/8/layout/orgChart1"/>
    <dgm:cxn modelId="{ADC47DFF-195D-4F60-97E8-778B2E9FBB6C}" type="presOf" srcId="{94CAB2C5-33DB-4DDE-9F6D-0871A161E61D}" destId="{42909ABD-1F60-40F0-A10C-6D40EBEDB549}" srcOrd="0" destOrd="0" presId="urn:microsoft.com/office/officeart/2005/8/layout/orgChart1"/>
    <dgm:cxn modelId="{83EC9FAE-42A5-4736-B628-32710BB8C79E}" srcId="{94CAB2C5-33DB-4DDE-9F6D-0871A161E61D}" destId="{DECEDA1F-306A-4439-9E34-ECA7EC7A5FF7}" srcOrd="0" destOrd="0" parTransId="{300B3909-F7C3-49D1-9914-BE44F3381381}" sibTransId="{E46D2B97-6C23-4A90-A6E5-C74DD70D6A16}"/>
    <dgm:cxn modelId="{FA4F30D2-2560-4C72-964B-E21DC76001EA}" type="presOf" srcId="{DECEDA1F-306A-4439-9E34-ECA7EC7A5FF7}" destId="{93CDBC14-F135-4B5D-837B-97E960BB990B}" srcOrd="0" destOrd="0" presId="urn:microsoft.com/office/officeart/2005/8/layout/orgChart1"/>
    <dgm:cxn modelId="{3B03B7A3-14BE-40F1-8259-47841AA7F597}" type="presOf" srcId="{96DBF290-A37E-40B4-8764-86A647E807DB}" destId="{8E852B1F-519E-44FF-839E-B07D7E379D81}" srcOrd="0" destOrd="0" presId="urn:microsoft.com/office/officeart/2005/8/layout/orgChart1"/>
    <dgm:cxn modelId="{5B600651-65DF-4B5B-804F-2572D629608D}" type="presOf" srcId="{300B3909-F7C3-49D1-9914-BE44F3381381}" destId="{0FB08C0E-6AC0-4CA7-9F11-474CEB80EB83}" srcOrd="0" destOrd="0" presId="urn:microsoft.com/office/officeart/2005/8/layout/orgChart1"/>
    <dgm:cxn modelId="{E3C57A8B-A7C0-408A-BEDD-97B7D6D60E59}" type="presOf" srcId="{C176AC40-DE44-44B4-8AE6-DC4D0791B4F2}" destId="{0272513F-AC54-4338-AFCE-7086D9601FFB}" srcOrd="0" destOrd="0" presId="urn:microsoft.com/office/officeart/2005/8/layout/orgChart1"/>
    <dgm:cxn modelId="{5ED09576-431E-4FB2-AF08-2CF7615772D9}" type="presOf" srcId="{DECEDA1F-306A-4439-9E34-ECA7EC7A5FF7}" destId="{53B42F06-3A96-4DA8-8443-6799C89BCD83}" srcOrd="1" destOrd="0" presId="urn:microsoft.com/office/officeart/2005/8/layout/orgChart1"/>
    <dgm:cxn modelId="{ED4C6BF4-A81F-4D20-9F4C-B66A89542F58}" srcId="{94CAB2C5-33DB-4DDE-9F6D-0871A161E61D}" destId="{96DBF290-A37E-40B4-8764-86A647E807DB}" srcOrd="1" destOrd="0" parTransId="{C176AC40-DE44-44B4-8AE6-DC4D0791B4F2}" sibTransId="{C2B175E9-C083-4FEA-B474-FC4A96ACC0F3}"/>
    <dgm:cxn modelId="{6CAAB6BF-9061-47A7-B475-1D31FD1E4F1A}" type="presOf" srcId="{96DBF290-A37E-40B4-8764-86A647E807DB}" destId="{1801A28B-C305-418A-9BAD-3EB65F8957F8}" srcOrd="1" destOrd="0" presId="urn:microsoft.com/office/officeart/2005/8/layout/orgChart1"/>
    <dgm:cxn modelId="{A0AC9973-4CFB-4480-910F-952A2E608E9A}" srcId="{B56D1B8A-34E8-4F62-AE8E-176EF7727F7A}" destId="{94CAB2C5-33DB-4DDE-9F6D-0871A161E61D}" srcOrd="0" destOrd="0" parTransId="{1313BD39-B976-4332-A89F-AEA28370EBBB}" sibTransId="{A2464F7E-3106-4FDD-911C-F2E479A647BB}"/>
    <dgm:cxn modelId="{CA71DC35-5CB4-4DE1-970B-2551D76B868A}" type="presOf" srcId="{94CAB2C5-33DB-4DDE-9F6D-0871A161E61D}" destId="{46FA7FF4-0C69-46E7-B84C-F765D8CF6CC5}" srcOrd="1" destOrd="0" presId="urn:microsoft.com/office/officeart/2005/8/layout/orgChart1"/>
    <dgm:cxn modelId="{08215757-7C22-4733-9EDE-58808EE8BEB2}" type="presParOf" srcId="{AD030C01-D1B2-409A-9186-A5EE9207F5D5}" destId="{E0D1C9FC-DD3F-414B-8027-764019EDF77C}" srcOrd="0" destOrd="0" presId="urn:microsoft.com/office/officeart/2005/8/layout/orgChart1"/>
    <dgm:cxn modelId="{C04DF19C-7AD0-450A-995C-48F8E44A34AE}" type="presParOf" srcId="{E0D1C9FC-DD3F-414B-8027-764019EDF77C}" destId="{9358BD3B-71FB-4DFF-946F-B5741222DCE9}" srcOrd="0" destOrd="0" presId="urn:microsoft.com/office/officeart/2005/8/layout/orgChart1"/>
    <dgm:cxn modelId="{1D13A77B-DF07-495D-8186-92413D4D7FD1}" type="presParOf" srcId="{9358BD3B-71FB-4DFF-946F-B5741222DCE9}" destId="{42909ABD-1F60-40F0-A10C-6D40EBEDB549}" srcOrd="0" destOrd="0" presId="urn:microsoft.com/office/officeart/2005/8/layout/orgChart1"/>
    <dgm:cxn modelId="{1D735124-B9B5-4DB4-8DC6-4B49CDF289A3}" type="presParOf" srcId="{9358BD3B-71FB-4DFF-946F-B5741222DCE9}" destId="{46FA7FF4-0C69-46E7-B84C-F765D8CF6CC5}" srcOrd="1" destOrd="0" presId="urn:microsoft.com/office/officeart/2005/8/layout/orgChart1"/>
    <dgm:cxn modelId="{6CD9A1DD-BC40-4A6B-82F0-E9F384A4D368}" type="presParOf" srcId="{E0D1C9FC-DD3F-414B-8027-764019EDF77C}" destId="{0B5F0362-A29A-4EEB-9BA7-1EB5A6A6A068}" srcOrd="1" destOrd="0" presId="urn:microsoft.com/office/officeart/2005/8/layout/orgChart1"/>
    <dgm:cxn modelId="{6BA3209F-C9A8-4B91-B078-3772628AB597}" type="presParOf" srcId="{0B5F0362-A29A-4EEB-9BA7-1EB5A6A6A068}" destId="{0FB08C0E-6AC0-4CA7-9F11-474CEB80EB83}" srcOrd="0" destOrd="0" presId="urn:microsoft.com/office/officeart/2005/8/layout/orgChart1"/>
    <dgm:cxn modelId="{874DD1D2-1C1D-47B7-B3D6-F4014B70B6C7}" type="presParOf" srcId="{0B5F0362-A29A-4EEB-9BA7-1EB5A6A6A068}" destId="{0866C53B-5E4D-477B-9C02-A7F95F85A74E}" srcOrd="1" destOrd="0" presId="urn:microsoft.com/office/officeart/2005/8/layout/orgChart1"/>
    <dgm:cxn modelId="{4E376064-1DBB-4260-A51F-A829553C6AF2}" type="presParOf" srcId="{0866C53B-5E4D-477B-9C02-A7F95F85A74E}" destId="{15843472-B3D6-4596-AF9C-B1C562C20D24}" srcOrd="0" destOrd="0" presId="urn:microsoft.com/office/officeart/2005/8/layout/orgChart1"/>
    <dgm:cxn modelId="{AFC87724-A307-4836-B4C8-6F5155EA5342}" type="presParOf" srcId="{15843472-B3D6-4596-AF9C-B1C562C20D24}" destId="{93CDBC14-F135-4B5D-837B-97E960BB990B}" srcOrd="0" destOrd="0" presId="urn:microsoft.com/office/officeart/2005/8/layout/orgChart1"/>
    <dgm:cxn modelId="{DCB90757-380D-471C-AD6B-4DA64FBF4D01}" type="presParOf" srcId="{15843472-B3D6-4596-AF9C-B1C562C20D24}" destId="{53B42F06-3A96-4DA8-8443-6799C89BCD83}" srcOrd="1" destOrd="0" presId="urn:microsoft.com/office/officeart/2005/8/layout/orgChart1"/>
    <dgm:cxn modelId="{3FD4E79B-3E93-4D21-AD99-6C544AFE3228}" type="presParOf" srcId="{0866C53B-5E4D-477B-9C02-A7F95F85A74E}" destId="{EB1A4834-0D89-4401-BFDD-D46E8785E63E}" srcOrd="1" destOrd="0" presId="urn:microsoft.com/office/officeart/2005/8/layout/orgChart1"/>
    <dgm:cxn modelId="{DDB04C78-DB50-4B0F-A7CD-3CDE08415B4A}" type="presParOf" srcId="{0866C53B-5E4D-477B-9C02-A7F95F85A74E}" destId="{1291904C-D38D-47FA-962A-54F418CA1197}" srcOrd="2" destOrd="0" presId="urn:microsoft.com/office/officeart/2005/8/layout/orgChart1"/>
    <dgm:cxn modelId="{45F5213B-770A-414B-9967-B18A3900BC4D}" type="presParOf" srcId="{0B5F0362-A29A-4EEB-9BA7-1EB5A6A6A068}" destId="{0272513F-AC54-4338-AFCE-7086D9601FFB}" srcOrd="2" destOrd="0" presId="urn:microsoft.com/office/officeart/2005/8/layout/orgChart1"/>
    <dgm:cxn modelId="{279522A9-4676-43A0-9120-2EC45A0C11CB}" type="presParOf" srcId="{0B5F0362-A29A-4EEB-9BA7-1EB5A6A6A068}" destId="{E65663CA-8101-409B-B9A6-1A029BB6F596}" srcOrd="3" destOrd="0" presId="urn:microsoft.com/office/officeart/2005/8/layout/orgChart1"/>
    <dgm:cxn modelId="{1449FB10-E802-4E5B-9554-8A923472336C}" type="presParOf" srcId="{E65663CA-8101-409B-B9A6-1A029BB6F596}" destId="{A8CBE4BD-F877-4FD9-94F1-CCA2195EA4DF}" srcOrd="0" destOrd="0" presId="urn:microsoft.com/office/officeart/2005/8/layout/orgChart1"/>
    <dgm:cxn modelId="{15252C8B-22C5-44A6-94E5-B670F5653A4E}" type="presParOf" srcId="{A8CBE4BD-F877-4FD9-94F1-CCA2195EA4DF}" destId="{8E852B1F-519E-44FF-839E-B07D7E379D81}" srcOrd="0" destOrd="0" presId="urn:microsoft.com/office/officeart/2005/8/layout/orgChart1"/>
    <dgm:cxn modelId="{3DA5EE4B-B5B4-41C5-97B2-348F950A1200}" type="presParOf" srcId="{A8CBE4BD-F877-4FD9-94F1-CCA2195EA4DF}" destId="{1801A28B-C305-418A-9BAD-3EB65F8957F8}" srcOrd="1" destOrd="0" presId="urn:microsoft.com/office/officeart/2005/8/layout/orgChart1"/>
    <dgm:cxn modelId="{FCEBDD6E-5AEF-4589-A943-FB42F5126F72}" type="presParOf" srcId="{E65663CA-8101-409B-B9A6-1A029BB6F596}" destId="{50E8750F-A06D-4179-9AF8-8326A9035C42}" srcOrd="1" destOrd="0" presId="urn:microsoft.com/office/officeart/2005/8/layout/orgChart1"/>
    <dgm:cxn modelId="{F0745A97-7ABE-45FA-84AE-570031A09563}" type="presParOf" srcId="{E65663CA-8101-409B-B9A6-1A029BB6F596}" destId="{121DB355-4747-4084-8F6F-A7B4696B5DBC}" srcOrd="2" destOrd="0" presId="urn:microsoft.com/office/officeart/2005/8/layout/orgChart1"/>
    <dgm:cxn modelId="{5F5CE3DE-ECA9-432C-824E-E85355CF356C}" type="presParOf" srcId="{E0D1C9FC-DD3F-414B-8027-764019EDF77C}" destId="{F1F6F581-A870-4D60-A112-1003DE7AA17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DD65C1-C573-4C47-A756-B4FD0CE7D7B4}">
      <dsp:nvSpPr>
        <dsp:cNvPr id="0" name=""/>
        <dsp:cNvSpPr/>
      </dsp:nvSpPr>
      <dsp:spPr>
        <a:xfrm>
          <a:off x="3872587" y="1950148"/>
          <a:ext cx="2472072" cy="1553375"/>
        </a:xfrm>
        <a:custGeom>
          <a:avLst/>
          <a:gdLst/>
          <a:ahLst/>
          <a:cxnLst/>
          <a:rect l="0" t="0" r="0" b="0"/>
          <a:pathLst>
            <a:path>
              <a:moveTo>
                <a:pt x="0" y="0"/>
              </a:moveTo>
              <a:lnTo>
                <a:pt x="0" y="1212150"/>
              </a:lnTo>
              <a:lnTo>
                <a:pt x="2472072" y="1212150"/>
              </a:lnTo>
              <a:lnTo>
                <a:pt x="2472072" y="1553375"/>
              </a:lnTo>
            </a:path>
          </a:pathLst>
        </a:custGeom>
        <a:noFill/>
        <a:ln w="19050" cap="rnd"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2AC57FF-A64E-4A97-8A23-A7642C415D14}">
      <dsp:nvSpPr>
        <dsp:cNvPr id="0" name=""/>
        <dsp:cNvSpPr/>
      </dsp:nvSpPr>
      <dsp:spPr>
        <a:xfrm>
          <a:off x="1842742" y="1950148"/>
          <a:ext cx="2029844" cy="1553375"/>
        </a:xfrm>
        <a:custGeom>
          <a:avLst/>
          <a:gdLst/>
          <a:ahLst/>
          <a:cxnLst/>
          <a:rect l="0" t="0" r="0" b="0"/>
          <a:pathLst>
            <a:path>
              <a:moveTo>
                <a:pt x="2029844" y="0"/>
              </a:moveTo>
              <a:lnTo>
                <a:pt x="2029844" y="1212150"/>
              </a:lnTo>
              <a:lnTo>
                <a:pt x="0" y="1212150"/>
              </a:lnTo>
              <a:lnTo>
                <a:pt x="0" y="1553375"/>
              </a:lnTo>
            </a:path>
          </a:pathLst>
        </a:custGeom>
        <a:noFill/>
        <a:ln w="19050" cap="rnd"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7D1C8A4-0A03-4A8E-A00E-8960238BDB84}">
      <dsp:nvSpPr>
        <dsp:cNvPr id="0" name=""/>
        <dsp:cNvSpPr/>
      </dsp:nvSpPr>
      <dsp:spPr>
        <a:xfrm>
          <a:off x="2030894" y="-388801"/>
          <a:ext cx="3683386" cy="2338950"/>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705B6C11-64C8-4994-8FFF-80CD0DDE7BC6}">
      <dsp:nvSpPr>
        <dsp:cNvPr id="0" name=""/>
        <dsp:cNvSpPr/>
      </dsp:nvSpPr>
      <dsp:spPr>
        <a:xfrm>
          <a:off x="2440159" y="0"/>
          <a:ext cx="3683386" cy="2338950"/>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ru-RU" sz="3500" kern="1200" dirty="0" smtClean="0"/>
            <a:t>Категории должностей муниципальной службы</a:t>
          </a:r>
          <a:endParaRPr lang="ru-RU" sz="3500" kern="1200" dirty="0"/>
        </a:p>
      </dsp:txBody>
      <dsp:txXfrm>
        <a:off x="2508665" y="68506"/>
        <a:ext cx="3546374" cy="2201938"/>
      </dsp:txXfrm>
    </dsp:sp>
    <dsp:sp modelId="{93B34009-C83C-45EF-9B09-1195BDF45C71}">
      <dsp:nvSpPr>
        <dsp:cNvPr id="0" name=""/>
        <dsp:cNvSpPr/>
      </dsp:nvSpPr>
      <dsp:spPr>
        <a:xfrm>
          <a:off x="1049" y="3503524"/>
          <a:ext cx="3683386" cy="2338950"/>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22AA26CA-C72E-4CDD-A70F-3461F77C6BCE}">
      <dsp:nvSpPr>
        <dsp:cNvPr id="0" name=""/>
        <dsp:cNvSpPr/>
      </dsp:nvSpPr>
      <dsp:spPr>
        <a:xfrm>
          <a:off x="410314" y="3892326"/>
          <a:ext cx="3683386" cy="2338950"/>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1" kern="1200" dirty="0" smtClean="0"/>
            <a:t>должности муниципальной службы категории "Б" </a:t>
          </a:r>
          <a:r>
            <a:rPr lang="ru-RU" sz="1400" kern="1200" dirty="0" smtClean="0"/>
            <a:t>- должности муниципальной службы, учреждаемые для непосредственного профессионального обеспечения полномочий должностных лиц местного самоуправления и лиц, замещающих муниципальные должности, и замещаемые путем заключения срочного трудового договора на срок полномочий указанных лиц;</a:t>
          </a:r>
          <a:endParaRPr lang="ru-RU" sz="1400" kern="1200" dirty="0"/>
        </a:p>
      </dsp:txBody>
      <dsp:txXfrm>
        <a:off x="478820" y="3960832"/>
        <a:ext cx="3546374" cy="2201938"/>
      </dsp:txXfrm>
    </dsp:sp>
    <dsp:sp modelId="{63A3C485-AD15-4919-9431-0533096A27DE}">
      <dsp:nvSpPr>
        <dsp:cNvPr id="0" name=""/>
        <dsp:cNvSpPr/>
      </dsp:nvSpPr>
      <dsp:spPr>
        <a:xfrm>
          <a:off x="4502966" y="3503524"/>
          <a:ext cx="3683386" cy="2338950"/>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32723E17-680C-4A08-8D20-D35513A6B08E}">
      <dsp:nvSpPr>
        <dsp:cNvPr id="0" name=""/>
        <dsp:cNvSpPr/>
      </dsp:nvSpPr>
      <dsp:spPr>
        <a:xfrm>
          <a:off x="4912231" y="3892326"/>
          <a:ext cx="3683386" cy="2338950"/>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1" kern="1200" dirty="0" smtClean="0"/>
            <a:t>должности муниципальной службы категории "В"</a:t>
          </a:r>
          <a:r>
            <a:rPr lang="ru-RU" sz="1400" kern="1200" dirty="0" smtClean="0"/>
            <a:t> - должности муниципальной службы, учреждаемые для профессионального обеспечения выполнения полномочий, установленных задач и функций органа местного самоуправления, избирательной комиссии муниципального образования, и замещаемые путем заключения трудового договора на неопределенный срок.</a:t>
          </a:r>
          <a:endParaRPr lang="ru-RU" sz="1400" kern="1200" dirty="0"/>
        </a:p>
      </dsp:txBody>
      <dsp:txXfrm>
        <a:off x="4980737" y="3960832"/>
        <a:ext cx="3546374" cy="22019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858415-37A3-4C0B-92CF-5889777619B3}" type="datetimeFigureOut">
              <a:rPr lang="ru-RU" smtClean="0"/>
              <a:pPr/>
              <a:t>21.02.2023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977811-CAC6-4A8C-8891-E6D7986748B1}" type="slidenum">
              <a:rPr lang="ru-RU" smtClean="0"/>
              <a:pPr/>
              <a:t>‹#›</a:t>
            </a:fld>
            <a:endParaRPr lang="ru-RU"/>
          </a:p>
        </p:txBody>
      </p:sp>
    </p:spTree>
    <p:extLst>
      <p:ext uri="{BB962C8B-B14F-4D97-AF65-F5344CB8AC3E}">
        <p14:creationId xmlns:p14="http://schemas.microsoft.com/office/powerpoint/2010/main" val="767784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5977811-CAC6-4A8C-8891-E6D7986748B1}" type="slidenum">
              <a:rPr lang="ru-RU" smtClean="0"/>
              <a:pPr/>
              <a:t>10</a:t>
            </a:fld>
            <a:endParaRPr lang="ru-RU"/>
          </a:p>
        </p:txBody>
      </p:sp>
    </p:spTree>
    <p:extLst>
      <p:ext uri="{BB962C8B-B14F-4D97-AF65-F5344CB8AC3E}">
        <p14:creationId xmlns:p14="http://schemas.microsoft.com/office/powerpoint/2010/main" val="2610091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5977811-CAC6-4A8C-8891-E6D7986748B1}" type="slidenum">
              <a:rPr lang="ru-RU" smtClean="0"/>
              <a:pPr/>
              <a:t>12</a:t>
            </a:fld>
            <a:endParaRPr lang="ru-RU"/>
          </a:p>
        </p:txBody>
      </p:sp>
    </p:spTree>
    <p:extLst>
      <p:ext uri="{BB962C8B-B14F-4D97-AF65-F5344CB8AC3E}">
        <p14:creationId xmlns:p14="http://schemas.microsoft.com/office/powerpoint/2010/main" val="1995624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5977811-CAC6-4A8C-8891-E6D7986748B1}" type="slidenum">
              <a:rPr lang="ru-RU" smtClean="0"/>
              <a:pPr/>
              <a:t>71</a:t>
            </a:fld>
            <a:endParaRPr lang="ru-RU"/>
          </a:p>
        </p:txBody>
      </p:sp>
    </p:spTree>
    <p:extLst>
      <p:ext uri="{BB962C8B-B14F-4D97-AF65-F5344CB8AC3E}">
        <p14:creationId xmlns:p14="http://schemas.microsoft.com/office/powerpoint/2010/main" val="3338291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5977811-CAC6-4A8C-8891-E6D7986748B1}" type="slidenum">
              <a:rPr lang="ru-RU" smtClean="0"/>
              <a:pPr/>
              <a:t>79</a:t>
            </a:fld>
            <a:endParaRPr lang="ru-RU"/>
          </a:p>
        </p:txBody>
      </p:sp>
    </p:spTree>
    <p:extLst>
      <p:ext uri="{BB962C8B-B14F-4D97-AF65-F5344CB8AC3E}">
        <p14:creationId xmlns:p14="http://schemas.microsoft.com/office/powerpoint/2010/main" val="2642115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1316070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833445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78A90-08A5-4E8A-9CFF-C91EC4A47B6A}" type="slidenum">
              <a:rPr lang="ru-RU" smtClean="0"/>
              <a:pPr/>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6856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3638860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78A90-08A5-4E8A-9CFF-C91EC4A47B6A}" type="slidenum">
              <a:rPr lang="ru-RU" smtClean="0"/>
              <a:pPr/>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828763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1127751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4061096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3123614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1587991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3059160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880412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2846939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746175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1597309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1540430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6CD43AD-C5C6-4B69-8006-32BB6B610ED1}" type="datetimeFigureOut">
              <a:rPr lang="ru-RU" smtClean="0"/>
              <a:pPr/>
              <a:t>21.02.2023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B78A90-08A5-4E8A-9CFF-C91EC4A47B6A}" type="slidenum">
              <a:rPr lang="ru-RU" smtClean="0"/>
              <a:pPr/>
              <a:t>‹#›</a:t>
            </a:fld>
            <a:endParaRPr lang="ru-RU"/>
          </a:p>
        </p:txBody>
      </p:sp>
    </p:spTree>
    <p:extLst>
      <p:ext uri="{BB962C8B-B14F-4D97-AF65-F5344CB8AC3E}">
        <p14:creationId xmlns:p14="http://schemas.microsoft.com/office/powerpoint/2010/main" val="1057173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CD43AD-C5C6-4B69-8006-32BB6B610ED1}" type="datetimeFigureOut">
              <a:rPr lang="ru-RU" smtClean="0"/>
              <a:pPr/>
              <a:t>21.02.2023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9B78A90-08A5-4E8A-9CFF-C91EC4A47B6A}" type="slidenum">
              <a:rPr lang="ru-RU" smtClean="0"/>
              <a:pPr/>
              <a:t>‹#›</a:t>
            </a:fld>
            <a:endParaRPr lang="ru-RU"/>
          </a:p>
        </p:txBody>
      </p:sp>
    </p:spTree>
    <p:extLst>
      <p:ext uri="{BB962C8B-B14F-4D97-AF65-F5344CB8AC3E}">
        <p14:creationId xmlns:p14="http://schemas.microsoft.com/office/powerpoint/2010/main" val="3354214467"/>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hyperlink" Target="#P84"/><Relationship Id="rId2" Type="http://schemas.openxmlformats.org/officeDocument/2006/relationships/hyperlink" Target="#P46"/><Relationship Id="rId1" Type="http://schemas.openxmlformats.org/officeDocument/2006/relationships/slideLayout" Target="../slideLayouts/slideLayout2.xml"/><Relationship Id="rId5" Type="http://schemas.openxmlformats.org/officeDocument/2006/relationships/hyperlink" Target="#P164"/><Relationship Id="rId4" Type="http://schemas.openxmlformats.org/officeDocument/2006/relationships/hyperlink" Target="#P137"/></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consultantplus://offline/ref=1FC4E1487E4EC391113203006DB618E7407409121FF571D4696A98923D522BD9BCFCE70420267910A532BD96AC00B5D1CE7A1F8ECA986CF3y3GEP" TargetMode="External"/><Relationship Id="rId2" Type="http://schemas.openxmlformats.org/officeDocument/2006/relationships/hyperlink" Target="#P430"/><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consultantplus://offline/ref=2AFA690434846A36DEE741CC1C3490742D712A06E59DF34844B3B06ADE106875B334683243C0BDC3CA8CC32AEECBE05DEE64BF907F68K7I"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consultantplus://offline/ref=2AFA690434846A36DEE741CC1C3490742F7D2102E399F34844B3B06ADE106875B334683442C5B69699C3C276AA9FF35CEF64BC90638475F463K3I"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consultantplus://offline/ref=2AFA690434846A36DEE741CC1C3490742D712A06E59DF34844B3B06ADE106875B334683442C4B6919CC3C276AA9FF35CEF64BC90638475F463K3I"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P85"/><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consultantplus://offline/ref=2AFA690434846A36DEE741CC1C3490742D712B04E794F34844B3B06ADE106875B334683442C5B79F9EC3C276AA9FF35CEF64BC90638475F463K3I"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3" Type="http://schemas.openxmlformats.org/officeDocument/2006/relationships/hyperlink" Target="consultantplus://offline/ref=2AFA690434846A36DEE741CC1C3490742D7A2007E197AE424CEABC68D91F3762B47D643542C5B497909CC763BBC7FE5DF07BBD8E7F86776FK7I" TargetMode="External"/><Relationship Id="rId2" Type="http://schemas.openxmlformats.org/officeDocument/2006/relationships/hyperlink" Target="consultantplus://offline/ref=2AFA690434846A36DEE741CC1C3490742D712702E79CF34844B3B06ADE106875B334683442C5B69592C3C276AA9FF35CEF64BC90638475F463K3I" TargetMode="Externa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3" Type="http://schemas.openxmlformats.org/officeDocument/2006/relationships/hyperlink" Target="#P978"/><Relationship Id="rId2" Type="http://schemas.openxmlformats.org/officeDocument/2006/relationships/hyperlink" Target="consultantplus://offline/ref=5D9C8254636DEA66A83D1EDD0A99526DC53E5FC044DC457BE43283604789BF0F2F9F876BD0CF56BC3553B24A721BC58BF7EC219B4273S5QDI" TargetMode="External"/><Relationship Id="rId1" Type="http://schemas.openxmlformats.org/officeDocument/2006/relationships/slideLayout" Target="../slideLayouts/slideLayout2.xml"/><Relationship Id="rId4" Type="http://schemas.openxmlformats.org/officeDocument/2006/relationships/hyperlink" Target="consultantplus://offline/ref=5D9C8254636DEA66A83D1EDD0A99526DC43E51C446891279B5678D654FD9F71F61DA8A6AD0C65EBF6109A24E3B4ECC95F2F23E995C735CB3SDQ1I" TargetMode="Externa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hyperlink" Target="consultantplus://offline/ref=C2F35E3C7252B54D075B39F288A4EE1B9E7EA3EB57DD9ADB38CCFC9FA35BA02C93327FCA32050627tCFFI" TargetMode="Externa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3" Type="http://schemas.openxmlformats.org/officeDocument/2006/relationships/hyperlink" Target="consultantplus://offline/ref=7E85B0E6F3B4B884DA39B8406CD78C87AD09C9BB0D11ED601DE270A981308526B669B050D965AE872485E25D10D7B157F436DBD0D0633622mEM4P" TargetMode="External"/><Relationship Id="rId2" Type="http://schemas.openxmlformats.org/officeDocument/2006/relationships/hyperlink" Target="consultantplus://offline/ref=7E85B0E6F3B4B884DA39B8406CD78C87AD09C7BF0412ED601DE270A981308526A469E85CD862B28F2A90B40C56m8M3P" TargetMode="External"/><Relationship Id="rId1" Type="http://schemas.openxmlformats.org/officeDocument/2006/relationships/slideLayout" Target="../slideLayouts/slideLayout2.xml"/><Relationship Id="rId6" Type="http://schemas.openxmlformats.org/officeDocument/2006/relationships/hyperlink" Target="consultantplus://offline/ref=7E85B0E6F3B4B884DA39B8406CD78C87AD09C9BE0C1EED601DE270A981308526B669B050D965AC8C2A85E25D10D7B157F436DBD0D0633622mEM4P" TargetMode="External"/><Relationship Id="rId5" Type="http://schemas.openxmlformats.org/officeDocument/2006/relationships/hyperlink" Target="consultantplus://offline/ref=7E85B0E6F3B4B884DA39B8406CD78C87AD04C1BE0611ED601DE270A981308526B669B050D965AC8D2685E25D10D7B157F436DBD0D0633622mEM4P" TargetMode="External"/><Relationship Id="rId4" Type="http://schemas.openxmlformats.org/officeDocument/2006/relationships/hyperlink" Target="#P269"/></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hyperlink" Target="#P113"/><Relationship Id="rId2" Type="http://schemas.openxmlformats.org/officeDocument/2006/relationships/hyperlink" Target="#P94"/><Relationship Id="rId1" Type="http://schemas.openxmlformats.org/officeDocument/2006/relationships/slideLayout" Target="../slideLayouts/slideLayout2.xml"/><Relationship Id="rId5" Type="http://schemas.openxmlformats.org/officeDocument/2006/relationships/hyperlink" Target="#P217"/><Relationship Id="rId4" Type="http://schemas.openxmlformats.org/officeDocument/2006/relationships/hyperlink" Target="#P160"/></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P251"/><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3" Type="http://schemas.openxmlformats.org/officeDocument/2006/relationships/hyperlink" Target="#P294"/><Relationship Id="rId2" Type="http://schemas.openxmlformats.org/officeDocument/2006/relationships/hyperlink" Target="#P192"/><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P324"/><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3" Type="http://schemas.openxmlformats.org/officeDocument/2006/relationships/hyperlink" Target="consultantplus://offline/ref=7E85B0E6F3B4B884DA39B8406CD78C87AF02C7BC0110ED601DE270A981308526B669B050D965AC8F2A85E25D10D7B157F436DBD0D0633622mEM4P" TargetMode="External"/><Relationship Id="rId2" Type="http://schemas.openxmlformats.org/officeDocument/2006/relationships/hyperlink" Target="consultantplus://offline/ref=7E85B0E6F3B4B884DA39B8406CD78C87AF02C7BC0110ED601DE270A981308526B669B050D965AC8D2685E25D10D7B157F436DBD0D0633622mEM4P" TargetMode="External"/><Relationship Id="rId1" Type="http://schemas.openxmlformats.org/officeDocument/2006/relationships/slideLayout" Target="../slideLayouts/slideLayout2.xml"/><Relationship Id="rId4" Type="http://schemas.openxmlformats.org/officeDocument/2006/relationships/hyperlink" Target="consultantplus://offline/ref=7E85B0E6F3B4B884DA39B8406CD78C87AF05C0BF041FED601DE270A981308526B669B050D965AC8F2A85E25D10D7B157F436DBD0D0633622mEM4P" TargetMode="Externa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P373"/><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3" Type="http://schemas.openxmlformats.org/officeDocument/2006/relationships/hyperlink" Target="#P333"/><Relationship Id="rId2" Type="http://schemas.openxmlformats.org/officeDocument/2006/relationships/hyperlink" Target="#P372"/><Relationship Id="rId1" Type="http://schemas.openxmlformats.org/officeDocument/2006/relationships/slideLayout" Target="../slideLayouts/slideLayout2.xml"/><Relationship Id="rId5" Type="http://schemas.openxmlformats.org/officeDocument/2006/relationships/hyperlink" Target="consultantplus://offline/ref=FF8E83E5C4CCA14A5C45DC880B42F494ED5F9804C738D9712019977E01134DD31C7205E1025C6F51920056EF5F4C3B4A1EB03329DE17091Ej5cAP" TargetMode="External"/><Relationship Id="rId4" Type="http://schemas.openxmlformats.org/officeDocument/2006/relationships/hyperlink" Target="#P352"/></Relationships>
</file>

<file path=ppt/slides/_rels/slide179.xml.rels><?xml version="1.0" encoding="UTF-8" standalone="yes"?>
<Relationships xmlns="http://schemas.openxmlformats.org/package/2006/relationships"><Relationship Id="rId3" Type="http://schemas.openxmlformats.org/officeDocument/2006/relationships/hyperlink" Target="#P427"/><Relationship Id="rId2" Type="http://schemas.openxmlformats.org/officeDocument/2006/relationships/hyperlink" Target="#P388"/><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P388"/><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2" Type="http://schemas.openxmlformats.org/officeDocument/2006/relationships/hyperlink" Target="#P484"/><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3" Type="http://schemas.openxmlformats.org/officeDocument/2006/relationships/hyperlink" Target="http://pravo.gov.ru/proxy/ips/?docbody=&amp;nd=102131168&amp;intelsearch=172-%F4%E7" TargetMode="External"/><Relationship Id="rId2" Type="http://schemas.openxmlformats.org/officeDocument/2006/relationships/hyperlink" Target="http://pravo.gov.ru/proxy/ips/?docbody=&amp;nd=102126657&amp;intelsearch=273-%F4%E7" TargetMode="External"/><Relationship Id="rId1" Type="http://schemas.openxmlformats.org/officeDocument/2006/relationships/slideLayout" Target="../slideLayouts/slideLayout2.xml"/><Relationship Id="rId6" Type="http://schemas.openxmlformats.org/officeDocument/2006/relationships/hyperlink" Target="http://pravo.gov.ru/proxy/ips/?docbody&amp;nd=102088054" TargetMode="External"/><Relationship Id="rId5" Type="http://schemas.openxmlformats.org/officeDocument/2006/relationships/hyperlink" Target="http://pravo.gov.ru/proxy/ips/?docbody=&amp;nd=102165163&amp;intelsearch=79-%F4%E7+07.05.2013" TargetMode="External"/><Relationship Id="rId4" Type="http://schemas.openxmlformats.org/officeDocument/2006/relationships/hyperlink" Target="http://pravo.gov.ru/proxy/ips/?docbody=&amp;nd=102161337&amp;intelsearch=230-%F4%E7" TargetMode="External"/></Relationships>
</file>

<file path=ppt/slides/_rels/slide229.xml.rels><?xml version="1.0" encoding="UTF-8" standalone="yes"?>
<Relationships xmlns="http://schemas.openxmlformats.org/package/2006/relationships"><Relationship Id="rId3" Type="http://schemas.openxmlformats.org/officeDocument/2006/relationships/hyperlink" Target="http://pravo.gov.ru/proxy/ips/?docbody=&amp;nd=102077440&amp;intelsearch=885+12.08.2002" TargetMode="External"/><Relationship Id="rId2" Type="http://schemas.openxmlformats.org/officeDocument/2006/relationships/hyperlink" Target="http://pravo.gov.ru/proxy/ips/?docbody=&amp;link_id=0&amp;nd=102935479&amp;intelsearch=&amp;firstDoc=1" TargetMode="External"/><Relationship Id="rId1" Type="http://schemas.openxmlformats.org/officeDocument/2006/relationships/slideLayout" Target="../slideLayouts/slideLayout2.xml"/><Relationship Id="rId5" Type="http://schemas.openxmlformats.org/officeDocument/2006/relationships/hyperlink" Target="http://pravo.gov.ru/proxy/ips/?docbody=&amp;nd=102129667&amp;intelsearch=557+18.05.2009" TargetMode="External"/><Relationship Id="rId4" Type="http://schemas.openxmlformats.org/officeDocument/2006/relationships/hyperlink" Target="http://pravo.gov.ru/proxy/ips/?docbody=&amp;nd=102122053&amp;intelsearch=815+19.05.2008"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3" Type="http://schemas.openxmlformats.org/officeDocument/2006/relationships/hyperlink" Target="http://pravo.gov.ru/proxy/ips/?docbody=&amp;nd=102140280&amp;intelsearch=925+21.07.2010" TargetMode="External"/><Relationship Id="rId2" Type="http://schemas.openxmlformats.org/officeDocument/2006/relationships/hyperlink" Target="http://pravo.gov.ru/proxy/ips/?docbody=&amp;nd=102132591&amp;intelsearch=1065+21.09.2009" TargetMode="External"/><Relationship Id="rId1" Type="http://schemas.openxmlformats.org/officeDocument/2006/relationships/slideLayout" Target="../slideLayouts/slideLayout2.xml"/><Relationship Id="rId6" Type="http://schemas.openxmlformats.org/officeDocument/2006/relationships/hyperlink" Target="http://pravo.gov.ru/proxy/ips/?docbody=&amp;nd=102166580&amp;intelsearch=613+08.07.2013" TargetMode="External"/><Relationship Id="rId5" Type="http://schemas.openxmlformats.org/officeDocument/2006/relationships/hyperlink" Target="http://pravo.gov.ru/proxy/ips/?docbody=&amp;nd=102164305&amp;intelsearch=310+02.04.2013" TargetMode="External"/><Relationship Id="rId4" Type="http://schemas.openxmlformats.org/officeDocument/2006/relationships/hyperlink" Target="http://pravo.gov.ru/proxy/ips/?docbody=&amp;nd=102164304&amp;intelsearch=309+02.04.2013" TargetMode="External"/></Relationships>
</file>

<file path=ppt/slides/_rels/slide231.xml.rels><?xml version="1.0" encoding="UTF-8" standalone="yes"?>
<Relationships xmlns="http://schemas.openxmlformats.org/package/2006/relationships"><Relationship Id="rId3" Type="http://schemas.openxmlformats.org/officeDocument/2006/relationships/hyperlink" Target="http://pravo.gov.ru/proxy/ips/?docbody=&amp;nd=102368620&amp;intelsearch=120+08.03.2015" TargetMode="External"/><Relationship Id="rId2" Type="http://schemas.openxmlformats.org/officeDocument/2006/relationships/hyperlink" Target="http://pravo.gov.ru/proxy/ips/?docbody=&amp;link_id=0&amp;nd=102353809&amp;intelsearch=&amp;firstDoc=1" TargetMode="External"/><Relationship Id="rId1" Type="http://schemas.openxmlformats.org/officeDocument/2006/relationships/slideLayout" Target="../slideLayouts/slideLayout2.xml"/><Relationship Id="rId6" Type="http://schemas.openxmlformats.org/officeDocument/2006/relationships/hyperlink" Target="http://pravo.gov.ru/proxy/ips/?docbody=&amp;link_id=0&amp;nd=602370769&amp;intelsearch=&amp;firstDoc=1" TargetMode="External"/><Relationship Id="rId5" Type="http://schemas.openxmlformats.org/officeDocument/2006/relationships/hyperlink" Target="http://pravo.gov.ru/proxy/ips/?docbody=&amp;nd=102384556&amp;intelsearch=650+%F3%EA%E0%E7+%EE%F2+22.12.2015" TargetMode="External"/><Relationship Id="rId4" Type="http://schemas.openxmlformats.org/officeDocument/2006/relationships/hyperlink" Target="http://pravo.gov.ru/proxy/ips/?docbody=&amp;nd=102375996&amp;intelsearch=364+15.07.2015" TargetMode="External"/></Relationships>
</file>

<file path=ppt/slides/_rels/slide232.xml.rels><?xml version="1.0" encoding="UTF-8" standalone="yes"?>
<Relationships xmlns="http://schemas.openxmlformats.org/package/2006/relationships"><Relationship Id="rId3" Type="http://schemas.openxmlformats.org/officeDocument/2006/relationships/hyperlink" Target="http://pravo.gov.ru/proxy/ips/?docbody=&amp;prevDoc=102935479&amp;backlink=1&amp;nd=602016738&amp;rdk" TargetMode="External"/><Relationship Id="rId2" Type="http://schemas.openxmlformats.org/officeDocument/2006/relationships/hyperlink" Target="http://pravo.gov.ru/proxy/ips/?docbody=&amp;nd=102163735&amp;intelsearch=207+13.03.2013" TargetMode="External"/><Relationship Id="rId1" Type="http://schemas.openxmlformats.org/officeDocument/2006/relationships/slideLayout" Target="../slideLayouts/slideLayout2.xml"/><Relationship Id="rId5" Type="http://schemas.openxmlformats.org/officeDocument/2006/relationships/hyperlink" Target="http://pravo.gov.ru/proxy/ips/?docbody=&amp;nd=102166497&amp;intelsearch=568+05.07.2013" TargetMode="External"/><Relationship Id="rId4" Type="http://schemas.openxmlformats.org/officeDocument/2006/relationships/hyperlink" Target="http://pravo.gov.ru/proxy/ips/?docbody=&amp;nd=102163736&amp;intelsearch=208+13.03.2013" TargetMode="External"/></Relationships>
</file>

<file path=ppt/slides/_rels/slide233.xml.rels><?xml version="1.0" encoding="UTF-8" standalone="yes"?>
<Relationships xmlns="http://schemas.openxmlformats.org/package/2006/relationships"><Relationship Id="rId3" Type="http://schemas.openxmlformats.org/officeDocument/2006/relationships/hyperlink" Target="http://pravo.gov.ru/proxy/ips/?docbody=&amp;link_id=0&amp;nd=102361334&amp;intelsearch=&amp;firstDoc=1" TargetMode="External"/><Relationship Id="rId2" Type="http://schemas.openxmlformats.org/officeDocument/2006/relationships/hyperlink" Target="http://pravo.gov.ru/proxy/ips/?docbody=&amp;nd=102170581&amp;intelsearch=10+09.01.2014" TargetMode="External"/><Relationship Id="rId1" Type="http://schemas.openxmlformats.org/officeDocument/2006/relationships/slideLayout" Target="../slideLayouts/slideLayout2.xml"/><Relationship Id="rId5" Type="http://schemas.openxmlformats.org/officeDocument/2006/relationships/hyperlink" Target="http://pravo.gov.ru/proxy/ips/?docbody=&amp;nd=102463022" TargetMode="External"/><Relationship Id="rId4" Type="http://schemas.openxmlformats.org/officeDocument/2006/relationships/hyperlink" Target="http://pravo.gov.ru/proxy/ips/?docbody=&amp;nd=102366631&amp;intelsearch=29+21.01.2015"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P2441"/><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consultantplus://offline/ref=89971CCD1BE3BC929205FFB2D80C421E8FA22A4C58EF8A2D5F02D4FB48B601BC3722DF7C042C862EuBC4J"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consultantplus://offline/ref=89971CCD1BE3BC929205FFB2D80C421E8CAC214C59E88A2D5F02D4FB48B601BC3722DF7C0Cu2C8J" TargetMode="External"/><Relationship Id="rId2" Type="http://schemas.openxmlformats.org/officeDocument/2006/relationships/hyperlink" Target="#P1194"/><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consultantplus://offline/ref=89971CCD1BE3BC929205FFB2D80C421E8FA2294C55E48A2D5F02D4FB48B601BC3722DF7C042C832DuBC0J"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P1183"/><Relationship Id="rId2" Type="http://schemas.openxmlformats.org/officeDocument/2006/relationships/hyperlink" Target="#P1888"/><Relationship Id="rId1" Type="http://schemas.openxmlformats.org/officeDocument/2006/relationships/slideLayout" Target="../slideLayouts/slideLayout2.xml"/><Relationship Id="rId5" Type="http://schemas.openxmlformats.org/officeDocument/2006/relationships/hyperlink" Target="#P3327"/><Relationship Id="rId4" Type="http://schemas.openxmlformats.org/officeDocument/2006/relationships/hyperlink" Target="#P1235"/></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P86"/><Relationship Id="rId2" Type="http://schemas.openxmlformats.org/officeDocument/2006/relationships/hyperlink" Target="#P39"/><Relationship Id="rId1" Type="http://schemas.openxmlformats.org/officeDocument/2006/relationships/slideLayout" Target="../slideLayouts/slideLayout2.xml"/><Relationship Id="rId6" Type="http://schemas.openxmlformats.org/officeDocument/2006/relationships/hyperlink" Target="#P87"/><Relationship Id="rId5" Type="http://schemas.openxmlformats.org/officeDocument/2006/relationships/hyperlink" Target="#P85"/><Relationship Id="rId4" Type="http://schemas.openxmlformats.org/officeDocument/2006/relationships/hyperlink" Target="#P84"/></Relationships>
</file>

<file path=ppt/slides/_rels/slide59.xml.rels><?xml version="1.0" encoding="UTF-8" standalone="yes"?>
<Relationships xmlns="http://schemas.openxmlformats.org/package/2006/relationships"><Relationship Id="rId3" Type="http://schemas.openxmlformats.org/officeDocument/2006/relationships/hyperlink" Target="#P117"/><Relationship Id="rId2" Type="http://schemas.openxmlformats.org/officeDocument/2006/relationships/hyperlink" Target="#P72"/><Relationship Id="rId1" Type="http://schemas.openxmlformats.org/officeDocument/2006/relationships/slideLayout" Target="../slideLayouts/slideLayout2.xml"/><Relationship Id="rId5" Type="http://schemas.openxmlformats.org/officeDocument/2006/relationships/hyperlink" Target="#P87"/><Relationship Id="rId4" Type="http://schemas.openxmlformats.org/officeDocument/2006/relationships/hyperlink" Target="#P86"/></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8" Type="http://schemas.openxmlformats.org/officeDocument/2006/relationships/hyperlink" Target="consultantplus://offline/ref=6E64AC1C5323CB81479DA44DA386BFF46846FCDA3D475944C9CFAB8C61B147F2C03A1B4F97E9652813F9909B2C41EB659D258D2BE3Y144O" TargetMode="External"/><Relationship Id="rId13" Type="http://schemas.openxmlformats.org/officeDocument/2006/relationships/hyperlink" Target="consultantplus://offline/ref=6E64AC1C5323CB81479DA44DA386BFF46846FCDA3D475944C9CFAB8C61B147F2D23A43469EEE707C4BA3C7962FY447O" TargetMode="External"/><Relationship Id="rId3" Type="http://schemas.openxmlformats.org/officeDocument/2006/relationships/hyperlink" Target="#P84"/><Relationship Id="rId7" Type="http://schemas.openxmlformats.org/officeDocument/2006/relationships/hyperlink" Target="consultantplus://offline/ref=6E64AC1C5323CB81479DA44DA386BFF46846FCDA3D475944C9CFAB8C61B147F2C03A1B4F98EF652813F9909B2C41EB659D258D2BE3Y144O" TargetMode="External"/><Relationship Id="rId12" Type="http://schemas.openxmlformats.org/officeDocument/2006/relationships/hyperlink" Target="consultantplus://offline/ref=6E64AC1C5323CB81479DA44DA386BFF46846FCDA3D475944C9CFAB8C61B147F2C03A1B4A9FE96B7944B691C76913F86493258F22FF176500YC41O" TargetMode="External"/><Relationship Id="rId2" Type="http://schemas.openxmlformats.org/officeDocument/2006/relationships/hyperlink" Target="consultantplus://offline/ref=6E64AC1C5323CB81479DA44DA386BFF46846FCDA3D475944C9CFAB8C61B147F2C03A1B4A9FE96B7945B691C76913F86493258F22FF176500YC41O" TargetMode="External"/><Relationship Id="rId1" Type="http://schemas.openxmlformats.org/officeDocument/2006/relationships/slideLayout" Target="../slideLayouts/slideLayout2.xml"/><Relationship Id="rId6" Type="http://schemas.openxmlformats.org/officeDocument/2006/relationships/hyperlink" Target="#P87"/><Relationship Id="rId11" Type="http://schemas.openxmlformats.org/officeDocument/2006/relationships/hyperlink" Target="consultantplus://offline/ref=6E64AC1C5323CB81479DA44DA386BFF46846FCDA3D475944C9CFAB8C61B147F2C03A1B4A9FE9687D4AB691C76913F86493258F22FF176500YC41O" TargetMode="External"/><Relationship Id="rId5" Type="http://schemas.openxmlformats.org/officeDocument/2006/relationships/hyperlink" Target="#P86"/><Relationship Id="rId10" Type="http://schemas.openxmlformats.org/officeDocument/2006/relationships/hyperlink" Target="consultantplus://offline/ref=6E64AC1C5323CB81479DA44DA386BFF46846FCDA3D475944C9CFAB8C61B147F2C03A1B4A9FE96B7445B691C76913F86493258F22FF176500YC41O" TargetMode="External"/><Relationship Id="rId4" Type="http://schemas.openxmlformats.org/officeDocument/2006/relationships/hyperlink" Target="#P85"/><Relationship Id="rId9" Type="http://schemas.openxmlformats.org/officeDocument/2006/relationships/hyperlink" Target="consultantplus://offline/ref=6E64AC1C5323CB81479DA44DA386BFF46846FCDA3D475944C9CFAB8C61B147F2C03A1B4F97EF652813F9909B2C41EB659D258D2BE3Y144O"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P220"/><Relationship Id="rId2" Type="http://schemas.openxmlformats.org/officeDocument/2006/relationships/hyperlink" Target="#P86"/><Relationship Id="rId1" Type="http://schemas.openxmlformats.org/officeDocument/2006/relationships/slideLayout" Target="../slideLayouts/slideLayout2.xml"/><Relationship Id="rId5" Type="http://schemas.openxmlformats.org/officeDocument/2006/relationships/hyperlink" Target="#P87"/><Relationship Id="rId4" Type="http://schemas.openxmlformats.org/officeDocument/2006/relationships/hyperlink" Target="consultantplus://offline/ref=6E64AC1C5323CB81479DA44DA386BFF46846FCDA3D475944C9CFAB8C61B147F2C03A1B4F97E8652813F9909B2C41EB659D258D2BE3Y144O"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P129"/><Relationship Id="rId2" Type="http://schemas.openxmlformats.org/officeDocument/2006/relationships/hyperlink" Target="#P131"/><Relationship Id="rId1" Type="http://schemas.openxmlformats.org/officeDocument/2006/relationships/slideLayout" Target="../slideLayouts/slideLayout2.xml"/><Relationship Id="rId5" Type="http://schemas.openxmlformats.org/officeDocument/2006/relationships/hyperlink" Target="#P132"/><Relationship Id="rId4" Type="http://schemas.openxmlformats.org/officeDocument/2006/relationships/hyperlink" Target="#P130"/></Relationships>
</file>

<file path=ppt/slides/_rels/slide63.xml.rels><?xml version="1.0" encoding="UTF-8" standalone="yes"?>
<Relationships xmlns="http://schemas.openxmlformats.org/package/2006/relationships"><Relationship Id="rId3" Type="http://schemas.openxmlformats.org/officeDocument/2006/relationships/hyperlink" Target="#P248"/><Relationship Id="rId2" Type="http://schemas.openxmlformats.org/officeDocument/2006/relationships/hyperlink" Target="#P200"/><Relationship Id="rId1" Type="http://schemas.openxmlformats.org/officeDocument/2006/relationships/slideLayout" Target="../slideLayouts/slideLayout2.xml"/><Relationship Id="rId4" Type="http://schemas.openxmlformats.org/officeDocument/2006/relationships/hyperlink" Target="#P53"/></Relationships>
</file>

<file path=ppt/slides/_rels/slide64.xml.rels><?xml version="1.0" encoding="UTF-8" standalone="yes"?>
<Relationships xmlns="http://schemas.openxmlformats.org/package/2006/relationships"><Relationship Id="rId2" Type="http://schemas.openxmlformats.org/officeDocument/2006/relationships/hyperlink" Target="#P53"/><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P85"/><Relationship Id="rId2" Type="http://schemas.openxmlformats.org/officeDocument/2006/relationships/hyperlink" Target="#P86"/><Relationship Id="rId1" Type="http://schemas.openxmlformats.org/officeDocument/2006/relationships/slideLayout" Target="../slideLayouts/slideLayout2.xml"/><Relationship Id="rId4" Type="http://schemas.openxmlformats.org/officeDocument/2006/relationships/hyperlink" Target="#P87"/></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P84"/><Relationship Id="rId2" Type="http://schemas.openxmlformats.org/officeDocument/2006/relationships/hyperlink" Target="consultantplus://offline/ref=6E64AC1C5323CB81479DA44DA386BFF46846FCDA3D475944C9CFAB8C61B147F2C03A1B499CEF6E7716EC81C32047F27B94329129E117Y644O" TargetMode="External"/><Relationship Id="rId1" Type="http://schemas.openxmlformats.org/officeDocument/2006/relationships/slideLayout" Target="../slideLayouts/slideLayout2.xml"/><Relationship Id="rId6" Type="http://schemas.openxmlformats.org/officeDocument/2006/relationships/hyperlink" Target="#P87"/><Relationship Id="rId5" Type="http://schemas.openxmlformats.org/officeDocument/2006/relationships/hyperlink" Target="#P86"/><Relationship Id="rId4" Type="http://schemas.openxmlformats.org/officeDocument/2006/relationships/hyperlink" Target="#P85"/></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consultantplus://offline/ref=6E64AC1C5323CB81479DA44DA386BFF46846F2D435435944C9CFAB8C61B147F2C03A1B4A9FE96F7D4BB691C76913F86493258F22FF176500YC41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consultantplus://offline/ref=5DD88AA9766EF0E873BE152B9A18235152EBCD6F66EE77DDA1B6E195AA0A3C60A7C356AF61EA0CD153182Eg9AFL"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consultantplus://offline/ref=5DD88AA9766EF0E873BE152B9A18235153EBC36D6EBC20DFF0E3EF90A25A6670A38A01A37DEB1BCF58062E9EADg4ACL"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P81"/><Relationship Id="rId2" Type="http://schemas.openxmlformats.org/officeDocument/2006/relationships/hyperlink" Target="#P80"/><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consultantplus://offline/ref=5DD88AA9766EF0E873BE152B9A18235159E0C3626DB37DD5F8BAE392A5553967B6C355AE7FEA05CC5A4C7DDAFA40C030A7D598606903E1g8AAL" TargetMode="External"/><Relationship Id="rId2" Type="http://schemas.openxmlformats.org/officeDocument/2006/relationships/hyperlink" Target="#P81"/><Relationship Id="rId1" Type="http://schemas.openxmlformats.org/officeDocument/2006/relationships/slideLayout" Target="../slideLayouts/slideLayout2.xml"/><Relationship Id="rId4" Type="http://schemas.openxmlformats.org/officeDocument/2006/relationships/hyperlink" Target="consultantplus://offline/ref=5DD88AA9766EF0E873BE152B9A18235151EBC86D6EBC20DFF0E3EF90A25A6670B18A59AF7FEA05CE501378CFEB18CF33B8CB91777501E389g9A9L" TargetMode="External"/></Relationships>
</file>

<file path=ppt/slides/_rels/slide89.xml.rels><?xml version="1.0" encoding="UTF-8" standalone="yes"?>
<Relationships xmlns="http://schemas.openxmlformats.org/package/2006/relationships"><Relationship Id="rId2" Type="http://schemas.openxmlformats.org/officeDocument/2006/relationships/hyperlink" Target="consultantplus://offline/ref=5DD88AA9766EF0E873BE152B9A18235153E0C26964BA20DFF0E3EF90A25A6670B18A59AF7FEA05CF561378CFEB18CF33B8CB91777501E389g9A9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consultantplus://offline/ref=5DD88AA9766EF0E873BE152B9A18235159E0C3626DB37DD5F8BAE392A5553975B69B59AC7EF405C64F1A2C9CgAAEL"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hyperlink" Target="consultantplus://offline/ref=5DD88AA9766EF0E873BE152B9A18235159E5CC6B64B37DD5F8BAE392A5553967B6C355AE7FE802C65A4C7DDAFA40C030A7D598606903E1g8AAL" TargetMode="External"/><Relationship Id="rId2" Type="http://schemas.openxmlformats.org/officeDocument/2006/relationships/hyperlink" Target="consultantplus://offline/ref=5DD88AA9766EF0E873BE152B9A18235153E0C96C6FB920DFF0E3EF90A25A6670B18A59AF7FEA05CE531378CFEB18CF33B8CB91777501E389g9A9L"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hyperlink" Target="#P122"/><Relationship Id="rId2" Type="http://schemas.openxmlformats.org/officeDocument/2006/relationships/hyperlink" Target="#P92"/><Relationship Id="rId1" Type="http://schemas.openxmlformats.org/officeDocument/2006/relationships/slideLayout" Target="../slideLayouts/slideLayout2.xml"/><Relationship Id="rId6" Type="http://schemas.openxmlformats.org/officeDocument/2006/relationships/hyperlink" Target="#P131"/><Relationship Id="rId5" Type="http://schemas.openxmlformats.org/officeDocument/2006/relationships/hyperlink" Target="#P130"/><Relationship Id="rId4" Type="http://schemas.openxmlformats.org/officeDocument/2006/relationships/hyperlink" Target="consultantplus://offline/ref=5DD88AA9766EF0E873BE152B9A18235153EBC36D6EBC20DFF0E3EF90A25A6670A38A01A37DEB1BCF58062E9EADg4ACL" TargetMode="External"/></Relationships>
</file>

<file path=ppt/slides/_rels/slide95.xml.rels><?xml version="1.0" encoding="UTF-8" standalone="yes"?>
<Relationships xmlns="http://schemas.openxmlformats.org/package/2006/relationships"><Relationship Id="rId2" Type="http://schemas.openxmlformats.org/officeDocument/2006/relationships/hyperlink" Target="#P138"/><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4080" y="1998134"/>
            <a:ext cx="7766936" cy="1646302"/>
          </a:xfrm>
        </p:spPr>
        <p:txBody>
          <a:bodyPr/>
          <a:lstStyle/>
          <a:p>
            <a:pPr algn="ctr"/>
            <a:r>
              <a:rPr lang="ru-RU" sz="4000" dirty="0" smtClean="0">
                <a:solidFill>
                  <a:srgbClr val="FFFF00"/>
                </a:solidFill>
              </a:rPr>
              <a:t>Кадровое обеспечение органов местного самоуправления</a:t>
            </a:r>
            <a:endParaRPr lang="ru-RU" sz="4000" dirty="0">
              <a:solidFill>
                <a:srgbClr val="FFFF00"/>
              </a:solidFill>
            </a:endParaRPr>
          </a:p>
        </p:txBody>
      </p:sp>
      <p:sp>
        <p:nvSpPr>
          <p:cNvPr id="3" name="Подзаголовок 2"/>
          <p:cNvSpPr>
            <a:spLocks noGrp="1"/>
          </p:cNvSpPr>
          <p:nvPr>
            <p:ph type="subTitle" idx="1"/>
          </p:nvPr>
        </p:nvSpPr>
        <p:spPr>
          <a:xfrm>
            <a:off x="4909624" y="4740812"/>
            <a:ext cx="6316394" cy="1842763"/>
          </a:xfrm>
        </p:spPr>
        <p:txBody>
          <a:bodyPr>
            <a:noAutofit/>
          </a:bodyPr>
          <a:lstStyle/>
          <a:p>
            <a:pPr algn="l">
              <a:spcBef>
                <a:spcPts val="0"/>
              </a:spcBef>
            </a:pPr>
            <a:r>
              <a:rPr lang="ru-RU" sz="2500" dirty="0" smtClean="0">
                <a:solidFill>
                  <a:schemeClr val="tx1"/>
                </a:solidFill>
              </a:rPr>
              <a:t>Стельмашёнок Светлана Алексеевна, начальник отдела работы с обращениями граждан и организаций и кадровой работы </a:t>
            </a:r>
          </a:p>
          <a:p>
            <a:pPr algn="l">
              <a:spcBef>
                <a:spcPts val="0"/>
              </a:spcBef>
            </a:pPr>
            <a:r>
              <a:rPr lang="ru-RU" sz="2500" dirty="0" smtClean="0">
                <a:solidFill>
                  <a:schemeClr val="tx1"/>
                </a:solidFill>
              </a:rPr>
              <a:t>аппарата Псковской городской Думы</a:t>
            </a:r>
            <a:endParaRPr lang="ru-RU" sz="2500" dirty="0">
              <a:solidFill>
                <a:schemeClr val="tx1"/>
              </a:solidFill>
            </a:endParaRPr>
          </a:p>
        </p:txBody>
      </p:sp>
      <p:sp>
        <p:nvSpPr>
          <p:cNvPr id="4" name="Заголовок 1"/>
          <p:cNvSpPr txBox="1">
            <a:spLocks/>
          </p:cNvSpPr>
          <p:nvPr/>
        </p:nvSpPr>
        <p:spPr>
          <a:xfrm>
            <a:off x="1306456" y="142977"/>
            <a:ext cx="7766936" cy="1026802"/>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3000" dirty="0" smtClean="0">
                <a:solidFill>
                  <a:srgbClr val="00B050"/>
                </a:solidFill>
              </a:rPr>
              <a:t>Всероссийская ассоциация развития местного самоуправления</a:t>
            </a:r>
            <a:endParaRPr lang="ru-RU" sz="3000" dirty="0">
              <a:solidFill>
                <a:srgbClr val="00B050"/>
              </a:solidFill>
            </a:endParaRPr>
          </a:p>
        </p:txBody>
      </p:sp>
    </p:spTree>
    <p:extLst>
      <p:ext uri="{BB962C8B-B14F-4D97-AF65-F5344CB8AC3E}">
        <p14:creationId xmlns:p14="http://schemas.microsoft.com/office/powerpoint/2010/main" val="3317439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3700" y="99568"/>
            <a:ext cx="10185400" cy="598932"/>
          </a:xfrm>
        </p:spPr>
        <p:txBody>
          <a:bodyPr>
            <a:normAutofit fontScale="90000"/>
          </a:bodyPr>
          <a:lstStyle/>
          <a:p>
            <a:pPr algn="ctr"/>
            <a:r>
              <a:rPr lang="ru-RU" dirty="0" smtClean="0">
                <a:solidFill>
                  <a:srgbClr val="FFFF00"/>
                </a:solidFill>
              </a:rPr>
              <a:t>Назначение на должность муниципальной службы</a:t>
            </a:r>
            <a:endParaRPr lang="ru-RU" dirty="0">
              <a:solidFill>
                <a:srgbClr val="FFFF00"/>
              </a:solidFill>
            </a:endParaRPr>
          </a:p>
        </p:txBody>
      </p:sp>
      <p:sp>
        <p:nvSpPr>
          <p:cNvPr id="3" name="Объект 2"/>
          <p:cNvSpPr>
            <a:spLocks noGrp="1"/>
          </p:cNvSpPr>
          <p:nvPr>
            <p:ph idx="1"/>
          </p:nvPr>
        </p:nvSpPr>
        <p:spPr>
          <a:xfrm>
            <a:off x="239151" y="698500"/>
            <a:ext cx="11577711" cy="6053992"/>
          </a:xfrm>
        </p:spPr>
        <p:txBody>
          <a:bodyPr>
            <a:noAutofit/>
          </a:bodyPr>
          <a:lstStyle/>
          <a:p>
            <a:pPr marL="0" indent="0">
              <a:spcBef>
                <a:spcPts val="0"/>
              </a:spcBef>
              <a:buNone/>
            </a:pPr>
            <a:r>
              <a:rPr lang="ru-RU" dirty="0" smtClean="0"/>
              <a:t>При назначении на должность муниципальной службы работник предъявляет работодателю следующие документы:</a:t>
            </a:r>
          </a:p>
          <a:p>
            <a:pPr marL="0" indent="0">
              <a:spcBef>
                <a:spcPts val="0"/>
              </a:spcBef>
              <a:buNone/>
            </a:pPr>
            <a:r>
              <a:rPr lang="ru-RU" dirty="0" smtClean="0"/>
              <a:t>1)</a:t>
            </a:r>
            <a:r>
              <a:rPr lang="ru-RU" b="1" dirty="0" smtClean="0"/>
              <a:t> анкета;</a:t>
            </a:r>
            <a:endParaRPr lang="ru-RU" dirty="0" smtClean="0"/>
          </a:p>
          <a:p>
            <a:pPr marL="0" indent="0">
              <a:spcBef>
                <a:spcPts val="0"/>
              </a:spcBef>
              <a:buNone/>
            </a:pPr>
            <a:r>
              <a:rPr lang="ru-RU" dirty="0" smtClean="0"/>
              <a:t>2) </a:t>
            </a:r>
            <a:r>
              <a:rPr lang="ru-RU" b="1" dirty="0" smtClean="0"/>
              <a:t>дипломы об образов</a:t>
            </a:r>
            <a:r>
              <a:rPr lang="ru-RU" dirty="0" smtClean="0"/>
              <a:t>ании;</a:t>
            </a:r>
          </a:p>
          <a:p>
            <a:pPr marL="0" indent="0">
              <a:spcBef>
                <a:spcPts val="0"/>
              </a:spcBef>
              <a:buNone/>
            </a:pPr>
            <a:r>
              <a:rPr lang="ru-RU" dirty="0" smtClean="0"/>
              <a:t>3) </a:t>
            </a:r>
            <a:r>
              <a:rPr lang="ru-RU" b="1" dirty="0" smtClean="0"/>
              <a:t>трудовая книжка</a:t>
            </a:r>
            <a:r>
              <a:rPr lang="ru-RU" dirty="0" smtClean="0"/>
              <a:t>;</a:t>
            </a:r>
          </a:p>
          <a:p>
            <a:pPr marL="0" indent="0">
              <a:spcBef>
                <a:spcPts val="0"/>
              </a:spcBef>
              <a:buNone/>
            </a:pPr>
            <a:r>
              <a:rPr lang="ru-RU" dirty="0" smtClean="0"/>
              <a:t>4)</a:t>
            </a:r>
            <a:r>
              <a:rPr lang="ru-RU" b="1" dirty="0" smtClean="0"/>
              <a:t> паспорт</a:t>
            </a:r>
            <a:r>
              <a:rPr lang="ru-RU" dirty="0" smtClean="0"/>
              <a:t>;</a:t>
            </a:r>
          </a:p>
          <a:p>
            <a:pPr marL="0" indent="0">
              <a:spcBef>
                <a:spcPts val="0"/>
              </a:spcBef>
              <a:buNone/>
            </a:pPr>
            <a:r>
              <a:rPr lang="ru-RU" dirty="0" smtClean="0"/>
              <a:t>5)</a:t>
            </a:r>
            <a:r>
              <a:rPr lang="ru-RU" dirty="0"/>
              <a:t> </a:t>
            </a:r>
            <a:r>
              <a:rPr lang="ru-RU" b="1" dirty="0" smtClean="0"/>
              <a:t>документы о состоянии в  </a:t>
            </a:r>
            <a:r>
              <a:rPr lang="ru-RU" b="1" dirty="0"/>
              <a:t>браке </a:t>
            </a:r>
            <a:r>
              <a:rPr lang="ru-RU" dirty="0"/>
              <a:t>и </a:t>
            </a:r>
            <a:r>
              <a:rPr lang="ru-RU" b="1" dirty="0" smtClean="0"/>
              <a:t>свидетельства о рождении </a:t>
            </a:r>
            <a:r>
              <a:rPr lang="ru-RU" b="1" dirty="0"/>
              <a:t>детей</a:t>
            </a:r>
            <a:r>
              <a:rPr lang="ru-RU" dirty="0" smtClean="0"/>
              <a:t>;</a:t>
            </a:r>
          </a:p>
          <a:p>
            <a:pPr marL="0" indent="0">
              <a:spcBef>
                <a:spcPts val="0"/>
              </a:spcBef>
              <a:buNone/>
            </a:pPr>
            <a:r>
              <a:rPr lang="ru-RU" dirty="0" smtClean="0"/>
              <a:t>6) </a:t>
            </a:r>
            <a:r>
              <a:rPr lang="ru-RU" b="1" dirty="0" smtClean="0"/>
              <a:t>военный билет </a:t>
            </a:r>
            <a:r>
              <a:rPr lang="ru-RU" dirty="0" smtClean="0"/>
              <a:t>(для военнообязанных граждан);</a:t>
            </a:r>
          </a:p>
          <a:p>
            <a:pPr marL="0" indent="0">
              <a:spcBef>
                <a:spcPts val="0"/>
              </a:spcBef>
              <a:buNone/>
            </a:pPr>
            <a:r>
              <a:rPr lang="ru-RU" dirty="0" smtClean="0"/>
              <a:t>7) </a:t>
            </a:r>
            <a:r>
              <a:rPr lang="ru-RU" b="1" dirty="0" smtClean="0"/>
              <a:t>справка медицинского учреждения </a:t>
            </a:r>
            <a:r>
              <a:rPr lang="ru-RU" dirty="0" smtClean="0"/>
              <a:t>о соответствии</a:t>
            </a:r>
            <a:r>
              <a:rPr lang="en-US" dirty="0" smtClean="0"/>
              <a:t>/</a:t>
            </a:r>
            <a:r>
              <a:rPr lang="ru-RU" dirty="0" smtClean="0"/>
              <a:t>несоответствии поступлению на должность муниципальной службы;</a:t>
            </a:r>
          </a:p>
          <a:p>
            <a:pPr marL="0" indent="0">
              <a:spcBef>
                <a:spcPts val="0"/>
              </a:spcBef>
              <a:buNone/>
            </a:pPr>
            <a:r>
              <a:rPr lang="ru-RU" dirty="0" smtClean="0"/>
              <a:t>8) </a:t>
            </a:r>
            <a:r>
              <a:rPr lang="ru-RU" b="1" dirty="0" smtClean="0"/>
              <a:t>медицинский полис</a:t>
            </a:r>
            <a:r>
              <a:rPr lang="ru-RU" dirty="0" smtClean="0"/>
              <a:t>;</a:t>
            </a:r>
          </a:p>
          <a:p>
            <a:pPr marL="0" indent="0">
              <a:spcBef>
                <a:spcPts val="0"/>
              </a:spcBef>
              <a:buNone/>
            </a:pPr>
            <a:r>
              <a:rPr lang="ru-RU" dirty="0" smtClean="0"/>
              <a:t>9)</a:t>
            </a:r>
            <a:r>
              <a:rPr lang="ru-RU" b="1" dirty="0" smtClean="0"/>
              <a:t>справка об отсутствии судимости</a:t>
            </a:r>
            <a:r>
              <a:rPr lang="ru-RU" dirty="0" smtClean="0"/>
              <a:t>;</a:t>
            </a:r>
          </a:p>
          <a:p>
            <a:pPr marL="0" indent="0">
              <a:spcBef>
                <a:spcPts val="0"/>
              </a:spcBef>
              <a:buNone/>
            </a:pPr>
            <a:r>
              <a:rPr lang="ru-RU" dirty="0" smtClean="0"/>
              <a:t>10) </a:t>
            </a:r>
            <a:r>
              <a:rPr lang="ru-RU" b="1" dirty="0" smtClean="0"/>
              <a:t>свидетельство</a:t>
            </a:r>
            <a:r>
              <a:rPr lang="ru-RU" dirty="0" smtClean="0"/>
              <a:t> об обязательном пенсионном страховании;</a:t>
            </a:r>
          </a:p>
          <a:p>
            <a:pPr marL="0" indent="0">
              <a:spcBef>
                <a:spcPts val="0"/>
              </a:spcBef>
              <a:buNone/>
            </a:pPr>
            <a:r>
              <a:rPr lang="ru-RU" dirty="0" smtClean="0"/>
              <a:t>11) </a:t>
            </a:r>
            <a:r>
              <a:rPr lang="ru-RU" b="1" dirty="0" smtClean="0"/>
              <a:t>свидетельство</a:t>
            </a:r>
            <a:r>
              <a:rPr lang="ru-RU" dirty="0" smtClean="0"/>
              <a:t> о постановке на учет в налоговом органе;</a:t>
            </a:r>
          </a:p>
          <a:p>
            <a:pPr marL="0" indent="0" algn="just">
              <a:spcBef>
                <a:spcPts val="0"/>
              </a:spcBef>
              <a:buNone/>
            </a:pPr>
            <a:r>
              <a:rPr lang="ru-RU" dirty="0" smtClean="0"/>
              <a:t>12) </a:t>
            </a:r>
            <a:r>
              <a:rPr lang="ru-RU" b="1" dirty="0" smtClean="0"/>
              <a:t>сведения о доходах, расходах, об имуществе и обязательствах имущественного характера </a:t>
            </a:r>
            <a:r>
              <a:rPr lang="ru-RU" dirty="0" smtClean="0"/>
              <a:t>(доходы отражаются по состоянию за прошлый год, а сведения об имуществе, обязательствах имущественного характера, счетах в банке указываются по состоянию на первое число месяца, предшествующего поступлению на муниципальную службу). При этом на должности, отнесенные к главным и высшим, необходимо отражать вышеуказанные сведения также на супругов и несовершеннолетних детей </a:t>
            </a:r>
          </a:p>
          <a:p>
            <a:pPr marL="0" indent="0" algn="just">
              <a:spcBef>
                <a:spcPts val="0"/>
              </a:spcBef>
              <a:buNone/>
            </a:pPr>
            <a:r>
              <a:rPr lang="ru-RU" dirty="0" smtClean="0"/>
              <a:t>13) Работник заполняет </a:t>
            </a:r>
            <a:r>
              <a:rPr lang="ru-RU" b="1" dirty="0" smtClean="0"/>
              <a:t>заявление о согласии на обработку персональных данных</a:t>
            </a:r>
            <a:r>
              <a:rPr lang="ru-RU" dirty="0" smtClean="0"/>
              <a:t>.</a:t>
            </a:r>
          </a:p>
          <a:p>
            <a:pPr marL="0" indent="0" algn="just">
              <a:spcBef>
                <a:spcPts val="0"/>
              </a:spcBef>
              <a:buNone/>
            </a:pPr>
            <a:endParaRPr lang="ru-RU" sz="1300" dirty="0"/>
          </a:p>
        </p:txBody>
      </p:sp>
    </p:spTree>
    <p:extLst>
      <p:ext uri="{BB962C8B-B14F-4D97-AF65-F5344CB8AC3E}">
        <p14:creationId xmlns:p14="http://schemas.microsoft.com/office/powerpoint/2010/main" val="2529874800"/>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ПРАВИЛА ВНУТРЕННЕГО ТРУДОВОГО РАСПОРЯДКА (ПВТР)</a:t>
            </a:r>
          </a:p>
        </p:txBody>
      </p:sp>
      <p:sp>
        <p:nvSpPr>
          <p:cNvPr id="3" name="Объект 2"/>
          <p:cNvSpPr>
            <a:spLocks noGrp="1"/>
          </p:cNvSpPr>
          <p:nvPr>
            <p:ph idx="1"/>
          </p:nvPr>
        </p:nvSpPr>
        <p:spPr/>
        <p:txBody>
          <a:bodyPr/>
          <a:lstStyle/>
          <a:p>
            <a:r>
              <a:rPr lang="ru-RU" dirty="0" smtClean="0"/>
              <a:t>В порядке приема и увольнения прописывается:</a:t>
            </a:r>
          </a:p>
          <a:p>
            <a:r>
              <a:rPr lang="ru-RU" dirty="0" smtClean="0"/>
              <a:t>Процедура оформления;</a:t>
            </a:r>
          </a:p>
          <a:p>
            <a:r>
              <a:rPr lang="ru-RU" dirty="0" smtClean="0"/>
              <a:t>Перечень документов, предоставляемым работником;</a:t>
            </a:r>
          </a:p>
          <a:p>
            <a:r>
              <a:rPr lang="ru-RU" dirty="0" smtClean="0"/>
              <a:t>Прохождение испытания;</a:t>
            </a:r>
          </a:p>
          <a:p>
            <a:pPr marL="0" indent="0">
              <a:buNone/>
            </a:pPr>
            <a:endParaRPr lang="ru-RU" dirty="0" smtClean="0"/>
          </a:p>
          <a:p>
            <a:endParaRPr lang="ru-RU" dirty="0"/>
          </a:p>
        </p:txBody>
      </p:sp>
    </p:spTree>
    <p:extLst>
      <p:ext uri="{BB962C8B-B14F-4D97-AF65-F5344CB8AC3E}">
        <p14:creationId xmlns:p14="http://schemas.microsoft.com/office/powerpoint/2010/main" val="2466652230"/>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ПРАВИЛА ВНУТРЕННЕГО ТРУДОВОГО РАСПОРЯДКА (ПВТР)</a:t>
            </a:r>
          </a:p>
        </p:txBody>
      </p:sp>
      <p:sp>
        <p:nvSpPr>
          <p:cNvPr id="3" name="Объект 2"/>
          <p:cNvSpPr>
            <a:spLocks noGrp="1"/>
          </p:cNvSpPr>
          <p:nvPr>
            <p:ph idx="1"/>
          </p:nvPr>
        </p:nvSpPr>
        <p:spPr/>
        <p:txBody>
          <a:bodyPr/>
          <a:lstStyle/>
          <a:p>
            <a:r>
              <a:rPr lang="ru-RU" dirty="0" smtClean="0"/>
              <a:t>Рабочее время и время отдыха:</a:t>
            </a:r>
          </a:p>
          <a:p>
            <a:r>
              <a:rPr lang="ru-RU" dirty="0" smtClean="0"/>
              <a:t>Прописывается продолжительность рабочей недели, </a:t>
            </a:r>
          </a:p>
          <a:p>
            <a:r>
              <a:rPr lang="ru-RU" dirty="0" smtClean="0"/>
              <a:t>Обозначаются выходные дни;</a:t>
            </a:r>
          </a:p>
          <a:p>
            <a:r>
              <a:rPr lang="ru-RU" dirty="0" smtClean="0"/>
              <a:t>Отражается период  перерыва  для отдыха – продолжительностью ____  ч;</a:t>
            </a:r>
          </a:p>
          <a:p>
            <a:r>
              <a:rPr lang="ru-RU" dirty="0" smtClean="0"/>
              <a:t>Общий график работы:</a:t>
            </a:r>
          </a:p>
          <a:p>
            <a:r>
              <a:rPr lang="ru-RU" dirty="0" smtClean="0"/>
              <a:t>- начало работы</a:t>
            </a:r>
          </a:p>
          <a:p>
            <a:r>
              <a:rPr lang="ru-RU" dirty="0" smtClean="0"/>
              <a:t>- перерыв для отдыха с ____ по _____</a:t>
            </a:r>
          </a:p>
          <a:p>
            <a:r>
              <a:rPr lang="ru-RU" dirty="0" smtClean="0"/>
              <a:t> - окончание работы с понедельника по четверг  - с ____ по _____</a:t>
            </a:r>
          </a:p>
          <a:p>
            <a:pPr marL="0" indent="0">
              <a:buNone/>
            </a:pPr>
            <a:r>
              <a:rPr lang="ru-RU" dirty="0" smtClean="0"/>
              <a:t>                                         пятница с _____ по ______</a:t>
            </a:r>
            <a:endParaRPr lang="ru-RU" dirty="0"/>
          </a:p>
        </p:txBody>
      </p:sp>
    </p:spTree>
    <p:extLst>
      <p:ext uri="{BB962C8B-B14F-4D97-AF65-F5344CB8AC3E}">
        <p14:creationId xmlns:p14="http://schemas.microsoft.com/office/powerpoint/2010/main" val="245486339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ПРАВИЛА ВНУТРЕННЕГО ТРУДОВОГО РАСПОРЯДКА (ПВТР)</a:t>
            </a:r>
          </a:p>
        </p:txBody>
      </p:sp>
      <p:sp>
        <p:nvSpPr>
          <p:cNvPr id="3" name="Объект 2"/>
          <p:cNvSpPr>
            <a:spLocks noGrp="1"/>
          </p:cNvSpPr>
          <p:nvPr>
            <p:ph idx="1"/>
          </p:nvPr>
        </p:nvSpPr>
        <p:spPr/>
        <p:txBody>
          <a:bodyPr/>
          <a:lstStyle/>
          <a:p>
            <a:r>
              <a:rPr lang="ru-RU" dirty="0"/>
              <a:t>Праздничные дни</a:t>
            </a:r>
          </a:p>
          <a:p>
            <a:r>
              <a:rPr lang="ru-RU" dirty="0" smtClean="0"/>
              <a:t>Ежегодные оплачиваемые отпуска</a:t>
            </a:r>
          </a:p>
          <a:p>
            <a:r>
              <a:rPr lang="ru-RU" dirty="0" smtClean="0"/>
              <a:t>Разделение ежегодного отпуска</a:t>
            </a:r>
          </a:p>
          <a:p>
            <a:r>
              <a:rPr lang="ru-RU" dirty="0" smtClean="0"/>
              <a:t>Отпуска без сохранения заработной платы</a:t>
            </a:r>
          </a:p>
          <a:p>
            <a:endParaRPr lang="ru-RU" dirty="0" smtClean="0"/>
          </a:p>
        </p:txBody>
      </p:sp>
    </p:spTree>
    <p:extLst>
      <p:ext uri="{BB962C8B-B14F-4D97-AF65-F5344CB8AC3E}">
        <p14:creationId xmlns:p14="http://schemas.microsoft.com/office/powerpoint/2010/main" val="293062235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ПРАВИЛА ВНУТРЕННЕГО ТРУДОВОГО РАСПОРЯДКА (ПВТР)</a:t>
            </a:r>
          </a:p>
        </p:txBody>
      </p:sp>
      <p:sp>
        <p:nvSpPr>
          <p:cNvPr id="3" name="Объект 2"/>
          <p:cNvSpPr>
            <a:spLocks noGrp="1"/>
          </p:cNvSpPr>
          <p:nvPr>
            <p:ph idx="1"/>
          </p:nvPr>
        </p:nvSpPr>
        <p:spPr/>
        <p:txBody>
          <a:bodyPr/>
          <a:lstStyle/>
          <a:p>
            <a:pPr marL="0" indent="0">
              <a:buNone/>
            </a:pPr>
            <a:r>
              <a:rPr lang="ru-RU" dirty="0" smtClean="0"/>
              <a:t>Поощрения:</a:t>
            </a:r>
          </a:p>
          <a:p>
            <a:pPr algn="just"/>
            <a:r>
              <a:rPr lang="ru-RU" dirty="0" smtClean="0"/>
              <a:t>Виды поощрения – премия, благодарность, награждение  ценным подарком, различными видами наград</a:t>
            </a:r>
          </a:p>
          <a:p>
            <a:endParaRPr lang="ru-RU" dirty="0"/>
          </a:p>
          <a:p>
            <a:pPr marL="0" indent="0">
              <a:buNone/>
            </a:pPr>
            <a:r>
              <a:rPr lang="ru-RU" dirty="0" smtClean="0"/>
              <a:t>Дисциплинарные взыскания:</a:t>
            </a:r>
          </a:p>
          <a:p>
            <a:r>
              <a:rPr lang="ru-RU" dirty="0" smtClean="0"/>
              <a:t>Виды взысканий</a:t>
            </a:r>
          </a:p>
          <a:p>
            <a:r>
              <a:rPr lang="ru-RU" dirty="0" smtClean="0"/>
              <a:t>Процедура применения взыскания</a:t>
            </a:r>
          </a:p>
          <a:p>
            <a:r>
              <a:rPr lang="ru-RU" dirty="0" smtClean="0"/>
              <a:t>Издание распоряжения</a:t>
            </a:r>
          </a:p>
          <a:p>
            <a:r>
              <a:rPr lang="ru-RU" dirty="0" smtClean="0"/>
              <a:t>Снятие дисциплинарных взысканий</a:t>
            </a:r>
          </a:p>
          <a:p>
            <a:endParaRPr lang="ru-RU" dirty="0"/>
          </a:p>
        </p:txBody>
      </p:sp>
    </p:spTree>
    <p:extLst>
      <p:ext uri="{BB962C8B-B14F-4D97-AF65-F5344CB8AC3E}">
        <p14:creationId xmlns:p14="http://schemas.microsoft.com/office/powerpoint/2010/main" val="66077869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ПРАВИЛА ВНУТРЕННЕГО ТРУДОВОГО РАСПОРЯДКА (ПВТР)</a:t>
            </a:r>
          </a:p>
        </p:txBody>
      </p:sp>
      <p:sp>
        <p:nvSpPr>
          <p:cNvPr id="3" name="Объект 2"/>
          <p:cNvSpPr>
            <a:spLocks noGrp="1"/>
          </p:cNvSpPr>
          <p:nvPr>
            <p:ph idx="1"/>
          </p:nvPr>
        </p:nvSpPr>
        <p:spPr/>
        <p:txBody>
          <a:bodyPr/>
          <a:lstStyle/>
          <a:p>
            <a:r>
              <a:rPr lang="ru-RU" dirty="0" smtClean="0"/>
              <a:t>Условия пропускного режима:</a:t>
            </a:r>
          </a:p>
          <a:p>
            <a:r>
              <a:rPr lang="ru-RU" dirty="0" smtClean="0"/>
              <a:t>Служебные удостоверения</a:t>
            </a:r>
          </a:p>
          <a:p>
            <a:r>
              <a:rPr lang="ru-RU" dirty="0" smtClean="0"/>
              <a:t>Порядок служебного прохода</a:t>
            </a:r>
          </a:p>
          <a:p>
            <a:endParaRPr lang="ru-RU" dirty="0"/>
          </a:p>
          <a:p>
            <a:endParaRPr lang="ru-RU" dirty="0" smtClean="0"/>
          </a:p>
          <a:p>
            <a:r>
              <a:rPr lang="ru-RU" dirty="0" err="1" smtClean="0"/>
              <a:t>Дресс</a:t>
            </a:r>
            <a:r>
              <a:rPr lang="ru-RU" dirty="0" smtClean="0"/>
              <a:t>-код для работников</a:t>
            </a:r>
            <a:endParaRPr lang="ru-RU" dirty="0"/>
          </a:p>
        </p:txBody>
      </p:sp>
    </p:spTree>
    <p:extLst>
      <p:ext uri="{BB962C8B-B14F-4D97-AF65-F5344CB8AC3E}">
        <p14:creationId xmlns:p14="http://schemas.microsoft.com/office/powerpoint/2010/main" val="15015636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68822"/>
          </a:xfrm>
        </p:spPr>
        <p:txBody>
          <a:bodyPr/>
          <a:lstStyle/>
          <a:p>
            <a:pPr algn="ctr"/>
            <a:r>
              <a:rPr lang="ru-RU" dirty="0" smtClean="0"/>
              <a:t>Материальная ответственность</a:t>
            </a:r>
            <a:endParaRPr lang="ru-RU" dirty="0"/>
          </a:p>
        </p:txBody>
      </p:sp>
      <p:sp>
        <p:nvSpPr>
          <p:cNvPr id="3" name="Объект 2"/>
          <p:cNvSpPr>
            <a:spLocks noGrp="1"/>
          </p:cNvSpPr>
          <p:nvPr>
            <p:ph idx="1"/>
          </p:nvPr>
        </p:nvSpPr>
        <p:spPr>
          <a:xfrm>
            <a:off x="677334" y="1281869"/>
            <a:ext cx="10201462" cy="4759493"/>
          </a:xfrm>
        </p:spPr>
        <p:txBody>
          <a:bodyPr>
            <a:normAutofit lnSpcReduction="10000"/>
          </a:bodyPr>
          <a:lstStyle/>
          <a:p>
            <a:pPr marL="0" indent="0" algn="just">
              <a:buNone/>
            </a:pPr>
            <a:r>
              <a:rPr lang="ru-RU" b="1" dirty="0" smtClean="0">
                <a:solidFill>
                  <a:srgbClr val="92D050"/>
                </a:solidFill>
              </a:rPr>
              <a:t>Постановление Министерства труда и социального развития от </a:t>
            </a:r>
            <a:r>
              <a:rPr lang="ru-RU" b="1" dirty="0">
                <a:solidFill>
                  <a:srgbClr val="92D050"/>
                </a:solidFill>
              </a:rPr>
              <a:t>31 декабря 2002 г. N </a:t>
            </a:r>
            <a:r>
              <a:rPr lang="ru-RU" b="1" dirty="0" smtClean="0">
                <a:solidFill>
                  <a:srgbClr val="92D050"/>
                </a:solidFill>
              </a:rPr>
              <a:t>85 «Об утверждении перечней должностей и работ, замещаемых и выполняемых работниками, с которыми работодатель может заключать письменные договоры о полной индивидуальной или коллективной (бригадной) материальной ответственности, а также типовых форм договоров о полной материальной ответственности»</a:t>
            </a:r>
            <a:endParaRPr lang="ru-RU" b="1" dirty="0">
              <a:solidFill>
                <a:srgbClr val="92D050"/>
              </a:solidFill>
            </a:endParaRPr>
          </a:p>
          <a:p>
            <a:r>
              <a:rPr lang="ru-RU" b="1" dirty="0"/>
              <a:t> </a:t>
            </a:r>
            <a:r>
              <a:rPr lang="ru-RU" dirty="0">
                <a:hlinkClick r:id="rId2" action="ppaction://hlinkfile"/>
              </a:rPr>
              <a:t>Перечень</a:t>
            </a:r>
            <a:r>
              <a:rPr lang="ru-RU" dirty="0"/>
              <a:t> должностей и работ, замещаемых или выполняемых работниками, с которыми работодатель может заключать письменные договоры о полной индивидуальной материальной ответственности за недостачу вверенного имущества согласно приложению N 1;</a:t>
            </a:r>
          </a:p>
          <a:p>
            <a:r>
              <a:rPr lang="ru-RU" dirty="0">
                <a:hlinkClick r:id="rId3" action="ppaction://hlinkfile"/>
              </a:rPr>
              <a:t>Типовую форму</a:t>
            </a:r>
            <a:r>
              <a:rPr lang="ru-RU" dirty="0"/>
              <a:t> договора о полной индивидуальной материальной ответственности согласно приложению N 2;</a:t>
            </a:r>
          </a:p>
          <a:p>
            <a:r>
              <a:rPr lang="ru-RU" dirty="0">
                <a:hlinkClick r:id="rId4" action="ppaction://hlinkfile"/>
              </a:rPr>
              <a:t>Перечень</a:t>
            </a:r>
            <a:r>
              <a:rPr lang="ru-RU" dirty="0"/>
              <a:t> работ, при выполнении которых может вводиться полная коллективная (бригадная) материальная ответственность за недостачу вверенного работникам имущества согласно приложению N 3;</a:t>
            </a:r>
          </a:p>
          <a:p>
            <a:r>
              <a:rPr lang="ru-RU" dirty="0">
                <a:hlinkClick r:id="rId5" action="ppaction://hlinkfile"/>
              </a:rPr>
              <a:t>Типовую форму</a:t>
            </a:r>
            <a:r>
              <a:rPr lang="ru-RU" dirty="0"/>
              <a:t> договора о полной коллективной (бригадной) материальной ответственности согласно приложению N 4.</a:t>
            </a:r>
          </a:p>
          <a:p>
            <a:pPr marL="0" indent="0">
              <a:buNone/>
            </a:pPr>
            <a:endParaRPr lang="ru-RU" b="1" dirty="0"/>
          </a:p>
          <a:p>
            <a:endParaRPr lang="ru-RU" b="1" dirty="0"/>
          </a:p>
          <a:p>
            <a:endParaRPr lang="ru-RU" dirty="0"/>
          </a:p>
        </p:txBody>
      </p:sp>
    </p:spTree>
    <p:extLst>
      <p:ext uri="{BB962C8B-B14F-4D97-AF65-F5344CB8AC3E}">
        <p14:creationId xmlns:p14="http://schemas.microsoft.com/office/powerpoint/2010/main" val="403230349"/>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78265"/>
          </a:xfrm>
        </p:spPr>
        <p:txBody>
          <a:bodyPr>
            <a:normAutofit fontScale="90000"/>
          </a:bodyPr>
          <a:lstStyle/>
          <a:p>
            <a:pPr algn="ctr"/>
            <a:r>
              <a:rPr lang="ru-RU" dirty="0"/>
              <a:t>Материальная ответственность</a:t>
            </a:r>
          </a:p>
        </p:txBody>
      </p:sp>
      <p:sp>
        <p:nvSpPr>
          <p:cNvPr id="3" name="Объект 2"/>
          <p:cNvSpPr>
            <a:spLocks noGrp="1"/>
          </p:cNvSpPr>
          <p:nvPr>
            <p:ph idx="1"/>
          </p:nvPr>
        </p:nvSpPr>
        <p:spPr>
          <a:xfrm>
            <a:off x="677334" y="1375873"/>
            <a:ext cx="8596668" cy="4665489"/>
          </a:xfrm>
        </p:spPr>
        <p:txBody>
          <a:bodyPr>
            <a:normAutofit fontScale="85000" lnSpcReduction="20000"/>
          </a:bodyPr>
          <a:lstStyle/>
          <a:p>
            <a:pPr marL="0" indent="0" algn="ctr">
              <a:buNone/>
            </a:pPr>
            <a:r>
              <a:rPr lang="ru-RU" b="1" dirty="0" smtClean="0">
                <a:solidFill>
                  <a:srgbClr val="FFFF00"/>
                </a:solidFill>
              </a:rPr>
              <a:t>ПЕРЕЧЕНЬДОЛЖНОСТЕЙ </a:t>
            </a:r>
            <a:r>
              <a:rPr lang="ru-RU" b="1" dirty="0">
                <a:solidFill>
                  <a:srgbClr val="FFFF00"/>
                </a:solidFill>
              </a:rPr>
              <a:t>И РАБОТ, ЗАМЕЩАЕМЫХ ИЛИ </a:t>
            </a:r>
            <a:r>
              <a:rPr lang="ru-RU" b="1" dirty="0" smtClean="0">
                <a:solidFill>
                  <a:srgbClr val="FFFF00"/>
                </a:solidFill>
              </a:rPr>
              <a:t>ВЫПОЛНЯЕМЫХ РАБОТНИКАМИ</a:t>
            </a:r>
            <a:r>
              <a:rPr lang="ru-RU" b="1" dirty="0">
                <a:solidFill>
                  <a:srgbClr val="FFFF00"/>
                </a:solidFill>
              </a:rPr>
              <a:t>, С КОТОРЫМИ РАБОТОДАТЕЛЬ МОЖЕТ </a:t>
            </a:r>
            <a:r>
              <a:rPr lang="ru-RU" b="1" dirty="0" smtClean="0">
                <a:solidFill>
                  <a:srgbClr val="FFFF00"/>
                </a:solidFill>
              </a:rPr>
              <a:t>ЗАКЛЮЧАТЬ ПИСЬМЕННЫЕ </a:t>
            </a:r>
            <a:r>
              <a:rPr lang="ru-RU" b="1" dirty="0">
                <a:solidFill>
                  <a:srgbClr val="FFFF00"/>
                </a:solidFill>
              </a:rPr>
              <a:t>ДОГОВОРЫ О ПОЛНОЙ </a:t>
            </a:r>
            <a:r>
              <a:rPr lang="ru-RU" b="1" dirty="0" smtClean="0">
                <a:solidFill>
                  <a:srgbClr val="FFFF00"/>
                </a:solidFill>
              </a:rPr>
              <a:t>ИНДИВИДУАЛЬНОЙ МАТЕРИАЛЬНОЙ </a:t>
            </a:r>
            <a:r>
              <a:rPr lang="ru-RU" b="1" dirty="0">
                <a:solidFill>
                  <a:srgbClr val="FFFF00"/>
                </a:solidFill>
              </a:rPr>
              <a:t>ОТВЕТСТВЕННОСТИ ЗА </a:t>
            </a:r>
            <a:r>
              <a:rPr lang="ru-RU" b="1" dirty="0" smtClean="0">
                <a:solidFill>
                  <a:srgbClr val="FFFF00"/>
                </a:solidFill>
              </a:rPr>
              <a:t>НЕДОСТАЧУ  ВВЕРЕННОГО ИМУЩЕСТВА</a:t>
            </a:r>
            <a:r>
              <a:rPr lang="ru-RU" dirty="0"/>
              <a:t> </a:t>
            </a:r>
          </a:p>
          <a:p>
            <a:r>
              <a:rPr lang="ru-RU" dirty="0"/>
              <a:t>Кассиры, контролеры, кассиры-контролеры (в том числе старшие), а также другие работники, выполняющие обязанности кассиров (контролеров).</a:t>
            </a:r>
          </a:p>
          <a:p>
            <a:r>
              <a:rPr lang="ru-RU" dirty="0"/>
              <a:t>Руководители, их заместители, специалисты и иные работники, осуществляющие: депозитарную деятельность; экспертизу, проверку подлинности и иную проверку, а также уничтожение в установленном порядке денежных знаков, ценных бумаг, эмитированных кредитной или иной финансовой организацией и / или Минфином России бланков; операции по купле, продаже, разрешению на оплату и иным формам и видам оборота денежных знаков, ценных бумаг, драгоценных металлов, монет из драгоценных металлов и иных валютных ценностей; операции с денежной наличностью при обслуживании банкоматов и обслуживание клиентов, имеющих индивидуальные сейфы в хранилище, учет и хранение ценностей и иного имущества клиентов в хранилище; операции по эмиссии, учету, хранению, выдаче и уничтожению банковских, кредитных, дисконтных карт, кассовому и иному финансовому обслуживанию клиентов, по подсчету, пересчету или формированию денежной наличности и валютных ценностей; инкассаторские функции и перевозку (транспортировку) денежных средств и иных ценностей (в том числе водители-инкассаторы), а также иные работники, выполняющие аналогичные функции.</a:t>
            </a:r>
          </a:p>
          <a:p>
            <a:endParaRPr lang="ru-RU" dirty="0"/>
          </a:p>
        </p:txBody>
      </p:sp>
    </p:spTree>
    <p:extLst>
      <p:ext uri="{BB962C8B-B14F-4D97-AF65-F5344CB8AC3E}">
        <p14:creationId xmlns:p14="http://schemas.microsoft.com/office/powerpoint/2010/main" val="220257954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Материальная ответственность</a:t>
            </a:r>
          </a:p>
        </p:txBody>
      </p:sp>
      <p:sp>
        <p:nvSpPr>
          <p:cNvPr id="3" name="Объект 2"/>
          <p:cNvSpPr>
            <a:spLocks noGrp="1"/>
          </p:cNvSpPr>
          <p:nvPr>
            <p:ph idx="1"/>
          </p:nvPr>
        </p:nvSpPr>
        <p:spPr/>
        <p:txBody>
          <a:bodyPr>
            <a:normAutofit fontScale="77500" lnSpcReduction="20000"/>
          </a:bodyPr>
          <a:lstStyle/>
          <a:p>
            <a:r>
              <a:rPr lang="ru-RU" dirty="0"/>
              <a:t>Директора, заведующие, администраторы (в том числе старшие, главные), другие руководители организаций и подразделений (в том числе секций, приемных, пунктов, отделов, залов) торговли, общественного питания, бытового обслуживания, гостиниц (кемпингов, мотелей), их заместители, помощники, продавцы, товароведы всех специализаций (в том числе старшие, главные), а также иные работники, выполняющие аналогичные функции; начальники (руководители) строительных и монтажных цехов, участков и иных строительно-монтажных подразделений, производители работ и мастера (в том числе старшие, главные) строительных и монтажных работ.</a:t>
            </a:r>
          </a:p>
          <a:p>
            <a:r>
              <a:rPr lang="ru-RU" dirty="0"/>
              <a:t>Заведующие, другие руководители складов, кладовых (пунктов, отделений), ломбардов, камер хранения, других организаций и подразделений по заготовке, транспортировке, хранению, учету и выдаче материальных ценностей, их заместители; заведующие хозяйством, коменданты зданий и иных сооружений, кладовщики, кастелянши; старшие медицинские сестры организаций здравоохранения; агенты по заготовке и / или снабжению, экспедиторы по перевозке и другие работники, осуществляющие получение, заготовку, хранение, учет, выдачу, транспортировку материальных ценностей.</a:t>
            </a:r>
          </a:p>
          <a:p>
            <a:r>
              <a:rPr lang="ru-RU" dirty="0"/>
              <a:t>Заведующие и иные руководители аптечных и иных фармацевтических организаций, отделов, пунктов и иных подразделений, их заместители, провизоры, технологи, фармацевты.</a:t>
            </a:r>
          </a:p>
          <a:p>
            <a:r>
              <a:rPr lang="ru-RU" dirty="0"/>
              <a:t>Лаборанты, методисты кафедр, деканатов, заведующие секторами библиотек.</a:t>
            </a:r>
          </a:p>
          <a:p>
            <a:endParaRPr lang="ru-RU" dirty="0"/>
          </a:p>
        </p:txBody>
      </p:sp>
    </p:spTree>
    <p:extLst>
      <p:ext uri="{BB962C8B-B14F-4D97-AF65-F5344CB8AC3E}">
        <p14:creationId xmlns:p14="http://schemas.microsoft.com/office/powerpoint/2010/main" val="148922077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Материальная ответственность</a:t>
            </a:r>
          </a:p>
        </p:txBody>
      </p:sp>
      <p:sp>
        <p:nvSpPr>
          <p:cNvPr id="3" name="Объект 2"/>
          <p:cNvSpPr>
            <a:spLocks noGrp="1"/>
          </p:cNvSpPr>
          <p:nvPr>
            <p:ph idx="1"/>
          </p:nvPr>
        </p:nvSpPr>
        <p:spPr>
          <a:xfrm>
            <a:off x="677334" y="1244600"/>
            <a:ext cx="10638366" cy="5511799"/>
          </a:xfrm>
        </p:spPr>
        <p:txBody>
          <a:bodyPr>
            <a:normAutofit fontScale="85000" lnSpcReduction="10000"/>
          </a:bodyPr>
          <a:lstStyle/>
          <a:p>
            <a:r>
              <a:rPr lang="ru-RU" dirty="0"/>
              <a:t>Работы: по приему и выплате всех видов платежей; по расчетам при продаже (реализации) товаров, продукции и услуг (в том числе не через кассу, через кассу, без кассы через продавца, через официанта или иного лица, ответственного за осуществление расчетов); по обслуживанию торговых и денежных автоматов; по изготовлению и хранению всех видов билетов, талонов, абонементов (включая абонементы и талоны на отпуск пищи (продуктов питания) и других знаков (документов), предназначенных для расчетов за услуги.</a:t>
            </a:r>
          </a:p>
          <a:p>
            <a:r>
              <a:rPr lang="ru-RU" dirty="0"/>
              <a:t>Работы, связанные с осуществлением: депозитарной деятельности; экспертизы, проверки подлинности и иной проверки, а также уничтожения в установленном порядке денежных знаков, ценных бумаг, эмитированных кредитной или иной финансовой организацией и / или Минфином России бланков; операций по купле, продаже, разрешению на оплату и иных форм и видов оборота денежных знаков, ценных бумаг, драгоценных металлов, монет из драгоценных металлов и иных валютных ценностей; операций с денежной наличностью при обслуживании банкоматов и обслуживанием клиентов, имеющих индивидуальные сейфы в хранилище, учетом и хранением ценностей и иного имущества клиентов в хранилище; операций по эмиссии, учету, хранению, выдаче и уничтожению банковских, кредитных, дисконтных карт, кассовому и иному финансовому обслуживанию клиентов, по подсчету, пересчету или формированию денежной наличности и валютных ценностей; инкассаторских функций и перевозкой (транспортировкой) денежных средств и иных ценностей.</a:t>
            </a:r>
          </a:p>
          <a:p>
            <a:r>
              <a:rPr lang="ru-RU" dirty="0"/>
              <a:t>Работы: по купле (приему), продаже (торговле, отпуску, реализации) услуг, товаров (продукции), подготовке их к продаже (торговле, отпуску, реализации).</a:t>
            </a:r>
          </a:p>
          <a:p>
            <a:r>
              <a:rPr lang="ru-RU" dirty="0"/>
              <a:t>Работы: по приему на хранение, обработке (изготовлению), хранению, учету, отпуску (выдаче) материальных ценностей на складах, базах, в кладовых, пунктах, отделениях, на участках, в других организациях и подразделениях; по выдаче (приему) материальных ценностей лицам, находящимся в санаторно-курортных и других лечебно-профилактических организациях, пансионатах, кемпингах, мотелях, домах отдыха, гостиницах, общежитиях, комнатах отдыха на транспорте, детских организациях, спортивно-оздоровительных и туристских организациях, в образовательных организациях, а также пассажирам всех видов транспорта; по экипировке пассажирских судов, вагонов и самолетов.</a:t>
            </a:r>
          </a:p>
          <a:p>
            <a:endParaRPr lang="ru-RU" dirty="0"/>
          </a:p>
        </p:txBody>
      </p:sp>
    </p:spTree>
    <p:extLst>
      <p:ext uri="{BB962C8B-B14F-4D97-AF65-F5344CB8AC3E}">
        <p14:creationId xmlns:p14="http://schemas.microsoft.com/office/powerpoint/2010/main" val="394618099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Материальная ответственность</a:t>
            </a:r>
          </a:p>
        </p:txBody>
      </p:sp>
      <p:sp>
        <p:nvSpPr>
          <p:cNvPr id="3" name="Объект 2"/>
          <p:cNvSpPr>
            <a:spLocks noGrp="1"/>
          </p:cNvSpPr>
          <p:nvPr>
            <p:ph idx="1"/>
          </p:nvPr>
        </p:nvSpPr>
        <p:spPr>
          <a:xfrm>
            <a:off x="677334" y="1295400"/>
            <a:ext cx="11082866" cy="5194300"/>
          </a:xfrm>
        </p:spPr>
        <p:txBody>
          <a:bodyPr>
            <a:normAutofit fontScale="92500" lnSpcReduction="10000"/>
          </a:bodyPr>
          <a:lstStyle/>
          <a:p>
            <a:r>
              <a:rPr lang="ru-RU" dirty="0"/>
              <a:t>Работы: по приему от населения предметов культурно-бытового назначения и других материальных ценностей на хранение, в ремонт и для выполнения иных операций, связанных с изготовлением, восстановлением или улучшением качества этих предметов (ценностей), их хранению и выполнению других операций с ними; по выдаче на прокат населению предметов культурно-бытового назначения и других материальных ценностей.</a:t>
            </a:r>
          </a:p>
          <a:p>
            <a:r>
              <a:rPr lang="ru-RU" dirty="0"/>
              <a:t>Работы: по приему и обработке для доставки (сопровождения) груза, багажа, почтовых отправлений и других материальных ценностей, их доставке (сопровождению), выдаче (сдаче).</a:t>
            </a:r>
          </a:p>
          <a:p>
            <a:r>
              <a:rPr lang="ru-RU" dirty="0"/>
              <a:t>Работы: по покупке, продаже, обмену, перевозке, доставке, пересылке, хранению, обработке и применению в процессе производства драгоценных и полудрагоценных металлов, камней, синтетического корунда и иных материалов, а также изделий из них.</a:t>
            </a:r>
          </a:p>
          <a:p>
            <a:r>
              <a:rPr lang="ru-RU" dirty="0"/>
              <a:t>Работы: по выращиванию, откорму, содержанию и разведению сельскохозяйственных и других животных.</a:t>
            </a:r>
          </a:p>
          <a:p>
            <a:r>
              <a:rPr lang="ru-RU" dirty="0"/>
              <a:t>Работы: по изготовлению, переработке, транспортировке, хранению, учету и контролю, реализации (покупке, продаже, поставке) ядерных материалов, радиоактивных веществ и отходов, других химических веществ, бактериологических материалов, оружия, боеприпасов, комплектующих к ним, взрывчатых веществ и другой продукции (товаров), запрещенных или ограниченных к свободному обороту.</a:t>
            </a:r>
          </a:p>
          <a:p>
            <a:pPr marL="0" indent="0">
              <a:buNone/>
            </a:pPr>
            <a:r>
              <a:rPr lang="ru-RU" dirty="0"/>
              <a:t> </a:t>
            </a:r>
          </a:p>
          <a:p>
            <a:endParaRPr lang="ru-RU" dirty="0"/>
          </a:p>
        </p:txBody>
      </p:sp>
    </p:spTree>
    <p:extLst>
      <p:ext uri="{BB962C8B-B14F-4D97-AF65-F5344CB8AC3E}">
        <p14:creationId xmlns:p14="http://schemas.microsoft.com/office/powerpoint/2010/main" val="450309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FFFF00"/>
                </a:solidFill>
              </a:rPr>
              <a:t>Трудовой договор</a:t>
            </a:r>
            <a:endParaRPr lang="ru-RU" dirty="0">
              <a:solidFill>
                <a:srgbClr val="FFFF00"/>
              </a:solidFill>
            </a:endParaRPr>
          </a:p>
        </p:txBody>
      </p:sp>
      <p:sp>
        <p:nvSpPr>
          <p:cNvPr id="3" name="Объект 2"/>
          <p:cNvSpPr>
            <a:spLocks noGrp="1"/>
          </p:cNvSpPr>
          <p:nvPr>
            <p:ph idx="1"/>
          </p:nvPr>
        </p:nvSpPr>
        <p:spPr>
          <a:xfrm>
            <a:off x="677333" y="1257300"/>
            <a:ext cx="10198189" cy="5511799"/>
          </a:xfrm>
        </p:spPr>
        <p:txBody>
          <a:bodyPr>
            <a:normAutofit/>
          </a:bodyPr>
          <a:lstStyle/>
          <a:p>
            <a:pPr marL="0" indent="0" algn="just">
              <a:spcBef>
                <a:spcPts val="0"/>
              </a:spcBef>
              <a:buNone/>
            </a:pPr>
            <a:endParaRPr lang="ru-RU" dirty="0" smtClean="0"/>
          </a:p>
          <a:p>
            <a:pPr marL="0" indent="0" algn="just">
              <a:spcBef>
                <a:spcPts val="0"/>
              </a:spcBef>
              <a:buNone/>
            </a:pPr>
            <a:r>
              <a:rPr lang="ru-RU" sz="2400" dirty="0" smtClean="0"/>
              <a:t>В соответствии со статьей 56 Трудового Кодекса трудовой </a:t>
            </a:r>
            <a:r>
              <a:rPr lang="ru-RU" sz="2400" dirty="0"/>
              <a:t>договор - </a:t>
            </a:r>
            <a:r>
              <a:rPr lang="ru-RU" sz="2400" b="1" u="sng" dirty="0"/>
              <a:t>соглашение между работодателем и работником</a:t>
            </a:r>
            <a:r>
              <a:rPr lang="ru-RU" sz="2400" dirty="0"/>
              <a:t>, в соответствии с которым работодатель обязуется предоставить работнику работу по обусловленной трудовой функции, обеспечить условия труда, предусмотренные трудовым законодательством и иными нормативными правовыми актами, содержащими нормы трудового права, коллективным договором, соглашениями, локальными нормативными актами и данным соглашением, своевременно и в полном размере выплачивать работнику заработную плату, а работник обязуется лично выполнять определенную этим соглашением трудовую функцию в интересах, под управлением и контролем работодателя, соблюдать правила внутреннего трудового распорядка, действующие у данного работодателя.</a:t>
            </a:r>
          </a:p>
          <a:p>
            <a:pPr marL="0" indent="0">
              <a:buNone/>
            </a:pPr>
            <a:endParaRPr lang="ru-RU" dirty="0"/>
          </a:p>
        </p:txBody>
      </p:sp>
    </p:spTree>
    <p:extLst>
      <p:ext uri="{BB962C8B-B14F-4D97-AF65-F5344CB8AC3E}">
        <p14:creationId xmlns:p14="http://schemas.microsoft.com/office/powerpoint/2010/main" val="339016415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Материальная ответственность</a:t>
            </a:r>
          </a:p>
        </p:txBody>
      </p:sp>
      <p:sp>
        <p:nvSpPr>
          <p:cNvPr id="3" name="Объект 2"/>
          <p:cNvSpPr>
            <a:spLocks noGrp="1"/>
          </p:cNvSpPr>
          <p:nvPr>
            <p:ph idx="1"/>
          </p:nvPr>
        </p:nvSpPr>
        <p:spPr>
          <a:xfrm>
            <a:off x="677334" y="1498600"/>
            <a:ext cx="10066866" cy="5156199"/>
          </a:xfrm>
        </p:spPr>
        <p:txBody>
          <a:bodyPr>
            <a:normAutofit fontScale="92500" lnSpcReduction="20000"/>
          </a:bodyPr>
          <a:lstStyle/>
          <a:p>
            <a:pPr marL="0" indent="0" algn="ctr">
              <a:buNone/>
            </a:pPr>
            <a:r>
              <a:rPr lang="ru-RU" b="1" dirty="0" smtClean="0">
                <a:solidFill>
                  <a:srgbClr val="FFFF00"/>
                </a:solidFill>
              </a:rPr>
              <a:t>ПЕРЕЧЕНЬ РАБОТ</a:t>
            </a:r>
            <a:r>
              <a:rPr lang="ru-RU" b="1" dirty="0">
                <a:solidFill>
                  <a:srgbClr val="FFFF00"/>
                </a:solidFill>
              </a:rPr>
              <a:t>, ПРИ ВЫПОЛНЕНИИ КОТОРЫХ МОЖЕТ </a:t>
            </a:r>
            <a:r>
              <a:rPr lang="ru-RU" b="1" dirty="0" smtClean="0">
                <a:solidFill>
                  <a:srgbClr val="FFFF00"/>
                </a:solidFill>
              </a:rPr>
              <a:t>ВВОДИТЬСЯ ПОЛНАЯ </a:t>
            </a:r>
            <a:r>
              <a:rPr lang="ru-RU" b="1" dirty="0">
                <a:solidFill>
                  <a:srgbClr val="FFFF00"/>
                </a:solidFill>
              </a:rPr>
              <a:t>КОЛЛЕКТИВНАЯ (БРИГАДНАЯ) </a:t>
            </a:r>
            <a:r>
              <a:rPr lang="ru-RU" b="1" dirty="0" smtClean="0">
                <a:solidFill>
                  <a:srgbClr val="FFFF00"/>
                </a:solidFill>
              </a:rPr>
              <a:t>МАТЕРИАЛЬНАЯ ОТВЕТСТВЕННОСТЬ </a:t>
            </a:r>
            <a:r>
              <a:rPr lang="ru-RU" b="1" dirty="0">
                <a:solidFill>
                  <a:srgbClr val="FFFF00"/>
                </a:solidFill>
              </a:rPr>
              <a:t>ЗА НЕДОСТАЧУ </a:t>
            </a:r>
            <a:r>
              <a:rPr lang="ru-RU" b="1" dirty="0" smtClean="0">
                <a:solidFill>
                  <a:srgbClr val="FFFF00"/>
                </a:solidFill>
              </a:rPr>
              <a:t>ВВЕРЕННОГОРАБОТНИКАМ </a:t>
            </a:r>
            <a:r>
              <a:rPr lang="ru-RU" b="1" dirty="0">
                <a:solidFill>
                  <a:srgbClr val="FFFF00"/>
                </a:solidFill>
              </a:rPr>
              <a:t>ИМУЩЕСТВА</a:t>
            </a:r>
          </a:p>
          <a:p>
            <a:endParaRPr lang="ru-RU" dirty="0"/>
          </a:p>
          <a:p>
            <a:r>
              <a:rPr lang="ru-RU" dirty="0"/>
              <a:t>Работы: по приему и выплате всех видов платежей; по расчетам при продаже (реализации) товаров, продукции и услуг (в том числе не через кассу, через кассу, без кассы через продавца, через официанта или иного лица, ответственного за осуществление расчетов); по обслуживанию торговых и денежных автоматов; по изготовлению и хранению всех видов билетов, талонов, абонементов (включая абонементы и талоны на отпуск пищи (продуктов питания) и других знаков (документов), предназначенных для расчетов за услуги.</a:t>
            </a:r>
          </a:p>
          <a:p>
            <a:r>
              <a:rPr lang="ru-RU" dirty="0"/>
              <a:t>Работы, связанные с осуществлением: депозитарной деятельности; экспертизы, проверки подлинности и иной проверки, а также уничтожения в установленном порядке денежных знаков, ценных бумаг, эмитированных кредитной или иной финансовой организацией и / или Минфином России бланков; операций по купле, продаже, разрешению на оплату и иным формам и видам оборота денежных знаков, ценных бумаг, драгоценных металлов, монет из драгоценных металлов и иных валютных ценностей; операций с денежной наличностью при обслуживании банкоматов и обслуживанием клиентов, имеющих индивидуальные сейфы в хранилище, учетом и хранением ценностей и иного имущества клиентов в хранилище; операций по эмиссии, учету, хранению, выдаче и уничтожению банковских, кредитных, дисконтных карт, кассовому и иному финансовому обслуживанию клиентов, по подсчету, пересчету или формированию денежной наличности и валютных ценностей; инкассаторских функций и перевозкой (транспортировкой) денежных средств и иных ценностей.</a:t>
            </a:r>
          </a:p>
          <a:p>
            <a:endParaRPr lang="ru-RU" dirty="0"/>
          </a:p>
        </p:txBody>
      </p:sp>
    </p:spTree>
    <p:extLst>
      <p:ext uri="{BB962C8B-B14F-4D97-AF65-F5344CB8AC3E}">
        <p14:creationId xmlns:p14="http://schemas.microsoft.com/office/powerpoint/2010/main" val="39979571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00456"/>
          </a:xfrm>
        </p:spPr>
        <p:txBody>
          <a:bodyPr/>
          <a:lstStyle/>
          <a:p>
            <a:pPr algn="ctr"/>
            <a:r>
              <a:rPr lang="ru-RU" dirty="0"/>
              <a:t>Материальная ответственность</a:t>
            </a:r>
          </a:p>
        </p:txBody>
      </p:sp>
      <p:sp>
        <p:nvSpPr>
          <p:cNvPr id="3" name="Объект 2"/>
          <p:cNvSpPr>
            <a:spLocks noGrp="1"/>
          </p:cNvSpPr>
          <p:nvPr>
            <p:ph idx="1"/>
          </p:nvPr>
        </p:nvSpPr>
        <p:spPr>
          <a:xfrm>
            <a:off x="677334" y="1410056"/>
            <a:ext cx="10689166" cy="5244743"/>
          </a:xfrm>
        </p:spPr>
        <p:txBody>
          <a:bodyPr>
            <a:normAutofit fontScale="85000" lnSpcReduction="20000"/>
          </a:bodyPr>
          <a:lstStyle/>
          <a:p>
            <a:r>
              <a:rPr lang="ru-RU" dirty="0"/>
              <a:t>Работы: по купле (приему), продаже (торговле, отпуску, реализации) услуг, товаров (продукции), подготовке их к продаже (торговле, отпуску, реализации).</a:t>
            </a:r>
          </a:p>
          <a:p>
            <a:r>
              <a:rPr lang="ru-RU" dirty="0"/>
              <a:t>Работы: по приему на хранение, обработке (изготовлению), хранению, учету, отпуску (выдаче) материальных ценностей на складах, базах, в кладовых, пунктах, отделениях, на участках, в других организациях и подразделениях; по экипировке пассажирских судов, вагонов и самолетов; по обслуживанию жилого сектора гостиниц (кемпингов, мотелей и т.п.).</a:t>
            </a:r>
          </a:p>
          <a:p>
            <a:r>
              <a:rPr lang="ru-RU" dirty="0"/>
              <a:t>Работы: по приему от населения предметов культурно-бытового назначения и других материальных ценностей на хранение, в ремонт и для выполнения иных операций, связанных с изготовлением, восстановлением или улучшением качества этих предметов (ценностей), их хранению и выполнению других операций с ними; по выдаче напрокат населению предметов культурно-бытового назначения и других материальных ценностей.</a:t>
            </a:r>
          </a:p>
          <a:p>
            <a:r>
              <a:rPr lang="ru-RU" dirty="0"/>
              <a:t>Работы: по приему и обработке для доставки (сопровождения) груза, багажа, почтовых отправлений и других материальных и денежных ценностей, их доставке (сопровождению), выдаче (сдаче).</a:t>
            </a:r>
          </a:p>
          <a:p>
            <a:r>
              <a:rPr lang="ru-RU" dirty="0"/>
              <a:t>Работы: по изготовлению (сборке, монтажу, регулировке) и ремонту машин и аппаратуры, приборов, систем и других изделий, выпускаемых для продажи населению, а также деталей и запасных частей.</a:t>
            </a:r>
          </a:p>
          <a:p>
            <a:r>
              <a:rPr lang="ru-RU" dirty="0"/>
              <a:t>Работы: по покупке, продаже, обмену, перевозке, доставке, пересылке, хранению, обработке и применению в процессе производства драгоценных и полудрагоценных металлов, камней, синтетического корунда и иных материалов, а также изделий из них.</a:t>
            </a:r>
          </a:p>
          <a:p>
            <a:r>
              <a:rPr lang="ru-RU" dirty="0"/>
              <a:t>Работы: по выращиванию, откорму, содержанию и разведению сельскохозяйственных и других животных.</a:t>
            </a:r>
          </a:p>
          <a:p>
            <a:r>
              <a:rPr lang="ru-RU" dirty="0"/>
              <a:t>Работы: по изготовлению, переработке, транспортировке, хранению, учету и контролю, реализации (покупке, продаже, поставке) ядерных материалов, радиоактивных веществ и отходов, других химических веществ, бактериологических материалов, оружия, боеприпасов, комплектующих к ним, взрывчатых веществ и другой продукции (товаров), запрещенных или ограниченных к свободному обороту.</a:t>
            </a:r>
          </a:p>
          <a:p>
            <a:endParaRPr lang="ru-RU" dirty="0"/>
          </a:p>
        </p:txBody>
      </p:sp>
    </p:spTree>
    <p:extLst>
      <p:ext uri="{BB962C8B-B14F-4D97-AF65-F5344CB8AC3E}">
        <p14:creationId xmlns:p14="http://schemas.microsoft.com/office/powerpoint/2010/main" val="61492225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23434" y="127000"/>
            <a:ext cx="8596668" cy="914400"/>
          </a:xfrm>
        </p:spPr>
        <p:txBody>
          <a:bodyPr/>
          <a:lstStyle/>
          <a:p>
            <a:pPr algn="ctr"/>
            <a:r>
              <a:rPr lang="ru-RU" dirty="0" smtClean="0"/>
              <a:t>ОПЛАТА ТРУДА</a:t>
            </a:r>
            <a:endParaRPr lang="ru-RU" dirty="0"/>
          </a:p>
        </p:txBody>
      </p:sp>
      <p:sp>
        <p:nvSpPr>
          <p:cNvPr id="3" name="Объект 2"/>
          <p:cNvSpPr>
            <a:spLocks noGrp="1"/>
          </p:cNvSpPr>
          <p:nvPr>
            <p:ph idx="1"/>
          </p:nvPr>
        </p:nvSpPr>
        <p:spPr>
          <a:xfrm>
            <a:off x="677334" y="1041400"/>
            <a:ext cx="10587566" cy="5524500"/>
          </a:xfrm>
        </p:spPr>
        <p:txBody>
          <a:bodyPr>
            <a:normAutofit/>
          </a:bodyPr>
          <a:lstStyle/>
          <a:p>
            <a:pPr algn="just"/>
            <a:r>
              <a:rPr lang="ru-RU" sz="2400" dirty="0" smtClean="0"/>
              <a:t>Оплата </a:t>
            </a:r>
            <a:r>
              <a:rPr lang="ru-RU" sz="2400" dirty="0"/>
              <a:t>труда муниципального служащего производится в виде денежного содержания, которое состоит из должностного оклада муниципального служащего в соответствии с замещаемой им должностью муниципальной службы (далее - должностной оклад), а также из ежемесячных и иных дополнительных выплат, определяемых законом субъекта Российской Федерации.</a:t>
            </a:r>
          </a:p>
          <a:p>
            <a:pPr algn="just"/>
            <a:r>
              <a:rPr lang="ru-RU" sz="2400" dirty="0" smtClean="0"/>
              <a:t>Органы </a:t>
            </a:r>
            <a:r>
              <a:rPr lang="ru-RU" sz="2400" dirty="0"/>
              <a:t>местного самоуправления самостоятельно определяют размер и условия оплаты труда муниципальных служащих. Размер должностного оклада, а также размер ежемесячных и иных дополнительных выплат и порядок их осуществления устанавливаются муниципальными правовыми актами, издаваемыми представительным органом муниципального образования в соответствии с законодательством Российской Федерации и законодательством субъектов Российской Федерации.</a:t>
            </a:r>
          </a:p>
        </p:txBody>
      </p:sp>
    </p:spTree>
    <p:extLst>
      <p:ext uri="{BB962C8B-B14F-4D97-AF65-F5344CB8AC3E}">
        <p14:creationId xmlns:p14="http://schemas.microsoft.com/office/powerpoint/2010/main" val="16057561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9734151" cy="829901"/>
          </a:xfrm>
        </p:spPr>
        <p:txBody>
          <a:bodyPr/>
          <a:lstStyle/>
          <a:p>
            <a:pPr algn="ctr"/>
            <a:r>
              <a:rPr lang="ru-RU" dirty="0" smtClean="0"/>
              <a:t>Стаж муниципальной службы</a:t>
            </a:r>
            <a:endParaRPr lang="ru-RU" dirty="0"/>
          </a:p>
        </p:txBody>
      </p:sp>
      <p:sp>
        <p:nvSpPr>
          <p:cNvPr id="3" name="Объект 2"/>
          <p:cNvSpPr>
            <a:spLocks noGrp="1"/>
          </p:cNvSpPr>
          <p:nvPr>
            <p:ph idx="1"/>
          </p:nvPr>
        </p:nvSpPr>
        <p:spPr>
          <a:xfrm>
            <a:off x="289711" y="1511929"/>
            <a:ext cx="10809838" cy="5097101"/>
          </a:xfrm>
        </p:spPr>
        <p:txBody>
          <a:bodyPr>
            <a:normAutofit fontScale="85000" lnSpcReduction="20000"/>
          </a:bodyPr>
          <a:lstStyle/>
          <a:p>
            <a:pPr marL="0" indent="0">
              <a:buNone/>
            </a:pPr>
            <a:r>
              <a:rPr lang="ru-RU" dirty="0" smtClean="0"/>
              <a:t>1.В </a:t>
            </a:r>
            <a:r>
              <a:rPr lang="ru-RU" dirty="0"/>
              <a:t>стаж (общую продолжительность) муниципальной службы включаются периоды замещения:</a:t>
            </a:r>
          </a:p>
          <a:p>
            <a:r>
              <a:rPr lang="ru-RU" dirty="0"/>
              <a:t>1) должностей муниципальной службы;</a:t>
            </a:r>
          </a:p>
          <a:p>
            <a:r>
              <a:rPr lang="ru-RU" dirty="0"/>
              <a:t>2) муниципальных должностей;</a:t>
            </a:r>
          </a:p>
          <a:p>
            <a:r>
              <a:rPr lang="ru-RU" dirty="0"/>
              <a:t>3) государственных должностей Российской Федерации и государственных должностей субъектов Российской Федерации;</a:t>
            </a:r>
          </a:p>
          <a:p>
            <a:r>
              <a:rPr lang="ru-RU" dirty="0"/>
              <a:t>4) должностей государственной гражданской службы, воинских должностей и должностей федеральной государственной службы иных видов;</a:t>
            </a:r>
          </a:p>
          <a:p>
            <a:r>
              <a:rPr lang="ru-RU" dirty="0"/>
              <a:t>5) иных должностей в соответствии с федеральными законами.</a:t>
            </a:r>
          </a:p>
          <a:p>
            <a:pPr marL="0" indent="0">
              <a:buNone/>
            </a:pPr>
            <a:r>
              <a:rPr lang="ru-RU" dirty="0"/>
              <a:t>2. В стаж муниципальной службы для определения продолжительности ежегодного дополнительного оплачиваемого отпуска за выслугу лет, предоставляемого муниципальным служащим, и установления им других гарантий, предусмотренных федеральными законами, законами субъектов Российской Федерации и уставами муниципальных образований, помимо периодов замещения должностей, указанных в </a:t>
            </a:r>
            <a:r>
              <a:rPr lang="ru-RU" dirty="0">
                <a:hlinkClick r:id="rId2" action="ppaction://hlinkfile"/>
              </a:rPr>
              <a:t>части 1</a:t>
            </a:r>
            <a:r>
              <a:rPr lang="ru-RU" dirty="0"/>
              <a:t> настоящей статьи, включаются (засчитываются) также периоды замещения должностей, включаемые (засчитываемые) в стаж государственной гражданской службы в соответствии с </a:t>
            </a:r>
            <a:r>
              <a:rPr lang="ru-RU" dirty="0">
                <a:hlinkClick r:id="rId3"/>
              </a:rPr>
              <a:t>частью 2 статьи 54</a:t>
            </a:r>
            <a:r>
              <a:rPr lang="ru-RU" dirty="0"/>
              <a:t> Федерального закона от 27 июля 2004 года N 79-ФЗ "О государственной гражданской службе Российской Федерации".</a:t>
            </a:r>
          </a:p>
          <a:p>
            <a:pPr marL="0" indent="0">
              <a:buNone/>
            </a:pPr>
            <a:r>
              <a:rPr lang="ru-RU" dirty="0"/>
              <a:t>3. В стаж муниципальной службы для назначения пенсии за выслугу лет муниципальным служащим включаются (засчитываются) помимо периодов замещения должностей, указанных в </a:t>
            </a:r>
            <a:r>
              <a:rPr lang="ru-RU" dirty="0">
                <a:hlinkClick r:id="rId2" action="ppaction://hlinkfile"/>
              </a:rPr>
              <a:t>части 1</a:t>
            </a:r>
            <a:r>
              <a:rPr lang="ru-RU" dirty="0"/>
              <a:t> настоящей статьи, иные периоды в соответствии с нормативными правовыми актами субъектов Российской Федерации и муниципальными правовыми актами.</a:t>
            </a:r>
          </a:p>
          <a:p>
            <a:pPr marL="0" indent="0">
              <a:buNone/>
            </a:pPr>
            <a:r>
              <a:rPr lang="ru-RU" dirty="0"/>
              <a:t>4. Порядок исчисления стажа муниципальной службы устанавливается законом субъекта Российской Федерации.</a:t>
            </a:r>
          </a:p>
          <a:p>
            <a:endParaRPr lang="ru-RU" dirty="0"/>
          </a:p>
        </p:txBody>
      </p:sp>
    </p:spTree>
    <p:extLst>
      <p:ext uri="{BB962C8B-B14F-4D97-AF65-F5344CB8AC3E}">
        <p14:creationId xmlns:p14="http://schemas.microsoft.com/office/powerpoint/2010/main" val="311741675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51731"/>
          </a:xfrm>
        </p:spPr>
        <p:txBody>
          <a:bodyPr/>
          <a:lstStyle/>
          <a:p>
            <a:pPr algn="ctr"/>
            <a:r>
              <a:rPr lang="ru-RU" dirty="0" smtClean="0"/>
              <a:t>Служебные командировки </a:t>
            </a:r>
            <a:endParaRPr lang="ru-RU" dirty="0"/>
          </a:p>
        </p:txBody>
      </p:sp>
      <p:sp>
        <p:nvSpPr>
          <p:cNvPr id="3" name="Объект 2"/>
          <p:cNvSpPr>
            <a:spLocks noGrp="1"/>
          </p:cNvSpPr>
          <p:nvPr>
            <p:ph idx="1"/>
          </p:nvPr>
        </p:nvSpPr>
        <p:spPr>
          <a:xfrm>
            <a:off x="677334" y="1683521"/>
            <a:ext cx="10705664" cy="5076202"/>
          </a:xfrm>
        </p:spPr>
        <p:txBody>
          <a:bodyPr>
            <a:normAutofit fontScale="92500" lnSpcReduction="20000"/>
          </a:bodyPr>
          <a:lstStyle/>
          <a:p>
            <a:pPr marL="0" indent="0" algn="ctr">
              <a:buNone/>
            </a:pPr>
            <a:r>
              <a:rPr lang="ru-RU" b="1" dirty="0" smtClean="0">
                <a:solidFill>
                  <a:srgbClr val="FFFF00"/>
                </a:solidFill>
              </a:rPr>
              <a:t>ПОСТАНОВЛЕНИЕ ПРАВИТЕЛЬСТВА РФ от </a:t>
            </a:r>
            <a:r>
              <a:rPr lang="ru-RU" b="1" dirty="0">
                <a:solidFill>
                  <a:srgbClr val="FFFF00"/>
                </a:solidFill>
              </a:rPr>
              <a:t>13 октября 2008 г. N </a:t>
            </a:r>
            <a:r>
              <a:rPr lang="ru-RU" b="1" dirty="0" smtClean="0">
                <a:solidFill>
                  <a:srgbClr val="FFFF00"/>
                </a:solidFill>
              </a:rPr>
              <a:t>749 </a:t>
            </a:r>
            <a:endParaRPr lang="ru-RU" b="1" dirty="0">
              <a:solidFill>
                <a:srgbClr val="FFFF00"/>
              </a:solidFill>
            </a:endParaRPr>
          </a:p>
          <a:p>
            <a:pPr marL="0" indent="0" algn="ctr">
              <a:buNone/>
            </a:pPr>
            <a:r>
              <a:rPr lang="ru-RU" b="1" dirty="0" smtClean="0">
                <a:solidFill>
                  <a:srgbClr val="FFFF00"/>
                </a:solidFill>
              </a:rPr>
              <a:t>«ОБ </a:t>
            </a:r>
            <a:r>
              <a:rPr lang="ru-RU" b="1" dirty="0">
                <a:solidFill>
                  <a:srgbClr val="FFFF00"/>
                </a:solidFill>
              </a:rPr>
              <a:t>ОСОБЕННОСТЯХ НАПРАВЛЕНИЯ </a:t>
            </a:r>
            <a:r>
              <a:rPr lang="ru-RU" b="1" dirty="0" smtClean="0">
                <a:solidFill>
                  <a:srgbClr val="FFFF00"/>
                </a:solidFill>
              </a:rPr>
              <a:t>РАБОТНИКОВ В </a:t>
            </a:r>
            <a:r>
              <a:rPr lang="ru-RU" b="1" dirty="0">
                <a:solidFill>
                  <a:srgbClr val="FFFF00"/>
                </a:solidFill>
              </a:rPr>
              <a:t>СЛУЖЕБНЫЕ </a:t>
            </a:r>
            <a:r>
              <a:rPr lang="ru-RU" b="1" dirty="0" smtClean="0">
                <a:solidFill>
                  <a:srgbClr val="FFFF00"/>
                </a:solidFill>
              </a:rPr>
              <a:t>КОМАНДИРОВКИ»</a:t>
            </a:r>
          </a:p>
          <a:p>
            <a:r>
              <a:rPr lang="ru-RU" dirty="0"/>
              <a:t>Положение определяет особенности порядка направления работников в служебные командировки (далее - командировки) как на территории Российской Федерации, так и на территории иностранных государств.</a:t>
            </a:r>
          </a:p>
          <a:p>
            <a:r>
              <a:rPr lang="ru-RU" dirty="0" smtClean="0"/>
              <a:t> </a:t>
            </a:r>
            <a:r>
              <a:rPr lang="ru-RU" dirty="0"/>
              <a:t>В командировки направляются работники, состоящие в трудовых отношениях с работодателем.</a:t>
            </a:r>
          </a:p>
          <a:p>
            <a:r>
              <a:rPr lang="ru-RU" dirty="0" smtClean="0"/>
              <a:t> </a:t>
            </a:r>
            <a:r>
              <a:rPr lang="ru-RU" dirty="0"/>
              <a:t>В целях настоящего Положения местом постоянной работы следует считать место расположения организации (обособленного структурного подразделения организации), работа в которой обусловлена трудовым договором (далее - командирующая организация</a:t>
            </a:r>
            <a:r>
              <a:rPr lang="ru-RU" dirty="0" smtClean="0"/>
              <a:t>).</a:t>
            </a:r>
          </a:p>
          <a:p>
            <a:r>
              <a:rPr lang="ru-RU" dirty="0"/>
              <a:t>Работники направляются в командировки на основании письменного решения работодателя на определенный срок для выполнения служебного поручения вне места постоянной работы. Поездка работника, направляемого в командировку на основании письменного решения работодателя в обособленное подразделение командирующей организации (представительство, филиал), находящееся вне места постоянной работы, также признается командировкой.</a:t>
            </a:r>
          </a:p>
          <a:p>
            <a:r>
              <a:rPr lang="ru-RU" dirty="0" smtClean="0"/>
              <a:t>Служебные </a:t>
            </a:r>
            <a:r>
              <a:rPr lang="ru-RU" dirty="0"/>
              <a:t>поездки работников, постоянная работа которых осуществляется в пути или имеет разъездной характер, командировками не признаются.</a:t>
            </a:r>
          </a:p>
          <a:p>
            <a:endParaRPr lang="ru-RU" dirty="0"/>
          </a:p>
          <a:p>
            <a:pPr marL="0" indent="0" algn="just">
              <a:buNone/>
            </a:pPr>
            <a:r>
              <a:rPr lang="ru-RU" dirty="0"/>
              <a:t> </a:t>
            </a:r>
          </a:p>
          <a:p>
            <a:pPr algn="ctr"/>
            <a:endParaRPr lang="ru-RU" dirty="0"/>
          </a:p>
        </p:txBody>
      </p:sp>
    </p:spTree>
    <p:extLst>
      <p:ext uri="{BB962C8B-B14F-4D97-AF65-F5344CB8AC3E}">
        <p14:creationId xmlns:p14="http://schemas.microsoft.com/office/powerpoint/2010/main" val="411410603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Служебные командировки </a:t>
            </a:r>
          </a:p>
        </p:txBody>
      </p:sp>
      <p:sp>
        <p:nvSpPr>
          <p:cNvPr id="3" name="Объект 2"/>
          <p:cNvSpPr>
            <a:spLocks noGrp="1"/>
          </p:cNvSpPr>
          <p:nvPr>
            <p:ph idx="1"/>
          </p:nvPr>
        </p:nvSpPr>
        <p:spPr>
          <a:xfrm>
            <a:off x="677334" y="1367327"/>
            <a:ext cx="9705806" cy="4674035"/>
          </a:xfrm>
        </p:spPr>
        <p:txBody>
          <a:bodyPr>
            <a:normAutofit/>
          </a:bodyPr>
          <a:lstStyle/>
          <a:p>
            <a:r>
              <a:rPr lang="ru-RU" dirty="0"/>
              <a:t>Срок командировки определяется работодателем с учетом объема, сложности и других особенностей служебного поручения.</a:t>
            </a:r>
          </a:p>
          <a:p>
            <a:r>
              <a:rPr lang="ru-RU" dirty="0"/>
              <a:t>Днем выезда в командировку считается дата отправления поезда, самолета, автобуса или другого транспортного средства от места постоянной работы командированного, а днем приезда из командировки - дата прибытия указанного транспортного средства в место постоянной работы. При отправлении транспортного средства до 24 часов включительно днем отъезда в командировку считаются текущие сутки, а с 00 часов и позднее - последующие сутки.</a:t>
            </a:r>
          </a:p>
          <a:p>
            <a:r>
              <a:rPr lang="ru-RU" dirty="0"/>
              <a:t>В случае если станция, пристань или аэропорт находятся за чертой населенного пункта, учитывается время, необходимое для проезда до станции, пристани или аэропорта.</a:t>
            </a:r>
          </a:p>
          <a:p>
            <a:r>
              <a:rPr lang="ru-RU" dirty="0"/>
              <a:t>Аналогично определяется день приезда работника в место постоянной работы.</a:t>
            </a:r>
          </a:p>
          <a:p>
            <a:r>
              <a:rPr lang="ru-RU" dirty="0"/>
              <a:t>Вопрос о явке работника на работу в день выезда в командировку и в день приезда из командировки решается по договоренности с работодателем.</a:t>
            </a:r>
          </a:p>
          <a:p>
            <a:endParaRPr lang="ru-RU" dirty="0"/>
          </a:p>
        </p:txBody>
      </p:sp>
    </p:spTree>
    <p:extLst>
      <p:ext uri="{BB962C8B-B14F-4D97-AF65-F5344CB8AC3E}">
        <p14:creationId xmlns:p14="http://schemas.microsoft.com/office/powerpoint/2010/main" val="17406153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Служебные командировки </a:t>
            </a:r>
          </a:p>
        </p:txBody>
      </p:sp>
      <p:sp>
        <p:nvSpPr>
          <p:cNvPr id="3" name="Объект 2"/>
          <p:cNvSpPr>
            <a:spLocks noGrp="1"/>
          </p:cNvSpPr>
          <p:nvPr>
            <p:ph idx="1"/>
          </p:nvPr>
        </p:nvSpPr>
        <p:spPr>
          <a:xfrm>
            <a:off x="677334" y="1384419"/>
            <a:ext cx="10372378" cy="4656943"/>
          </a:xfrm>
        </p:spPr>
        <p:txBody>
          <a:bodyPr>
            <a:normAutofit/>
          </a:bodyPr>
          <a:lstStyle/>
          <a:p>
            <a:r>
              <a:rPr lang="ru-RU" dirty="0"/>
              <a:t>Оплата труда работника в случае привлечения его к работе в выходные или нерабочие праздничные дни производится в соответствии с трудовым </a:t>
            </a:r>
            <a:r>
              <a:rPr lang="ru-RU" dirty="0">
                <a:hlinkClick r:id="rId2"/>
              </a:rPr>
              <a:t>законодательством</a:t>
            </a:r>
            <a:r>
              <a:rPr lang="ru-RU" dirty="0"/>
              <a:t> Российской Федерации.</a:t>
            </a:r>
          </a:p>
          <a:p>
            <a:r>
              <a:rPr lang="ru-RU" dirty="0" smtClean="0"/>
              <a:t> </a:t>
            </a:r>
            <a:r>
              <a:rPr lang="ru-RU" dirty="0"/>
              <a:t>Фактический срок пребывания работника в командировке определяется по проездным документам, представляемым работником по возвращении из командировки.</a:t>
            </a:r>
          </a:p>
          <a:p>
            <a:r>
              <a:rPr lang="ru-RU" dirty="0"/>
              <a:t>В случае проезда работника на основании письменного решения работодателя к месту командирования и (или) обратно к месту работы на служебном транспорте, на транспорте, находящемся в собственности работника или в собственности третьих лиц (по доверенности), фактический срок пребывания в месте командирования указывается в служебной записке, которая представляется работником по возвращении из командировки работодателю с приложением документов, подтверждающих использование указанного транспорта для проезда к месту командирования и обратно (путевой лист, маршрутный лист, счета, квитанции, кассовые чеки и иные документы, подтверждающие маршрут следования транспорта).</a:t>
            </a:r>
          </a:p>
          <a:p>
            <a:endParaRPr lang="ru-RU" dirty="0"/>
          </a:p>
        </p:txBody>
      </p:sp>
    </p:spTree>
    <p:extLst>
      <p:ext uri="{BB962C8B-B14F-4D97-AF65-F5344CB8AC3E}">
        <p14:creationId xmlns:p14="http://schemas.microsoft.com/office/powerpoint/2010/main" val="78362162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Служебные командировки </a:t>
            </a:r>
          </a:p>
        </p:txBody>
      </p:sp>
      <p:sp>
        <p:nvSpPr>
          <p:cNvPr id="3" name="Объект 2"/>
          <p:cNvSpPr>
            <a:spLocks noGrp="1"/>
          </p:cNvSpPr>
          <p:nvPr>
            <p:ph idx="1"/>
          </p:nvPr>
        </p:nvSpPr>
        <p:spPr>
          <a:xfrm>
            <a:off x="677333" y="1529697"/>
            <a:ext cx="9919451" cy="4939469"/>
          </a:xfrm>
        </p:spPr>
        <p:txBody>
          <a:bodyPr>
            <a:normAutofit/>
          </a:bodyPr>
          <a:lstStyle/>
          <a:p>
            <a:r>
              <a:rPr lang="ru-RU" dirty="0"/>
              <a:t>В случае отсутствия проездных документов фактический срок пребывания работника в командировке работник подтверждает документами по найму жилого помещения в месте командирования. При проживании в гостинице указанный срок пребывания подтверждается квитанцией (талоном) либо иным документом, подтверждающим заключение договора на оказание гостиничных услуг по месту командирования, содержащим сведения, предусмотренные </a:t>
            </a:r>
            <a:r>
              <a:rPr lang="ru-RU" dirty="0">
                <a:hlinkClick r:id="rId2"/>
              </a:rPr>
              <a:t>Правилами</a:t>
            </a:r>
            <a:r>
              <a:rPr lang="ru-RU" dirty="0"/>
              <a:t> предоставления гостиничных услуг в Российской Федерации, утвержденными постановлением Правительства Российской Федерации от 25 апреля 1997 г. N 490 "Об утверждении Правил предоставления гостиничных услуг в Российской Федерации".</a:t>
            </a:r>
          </a:p>
          <a:p>
            <a:r>
              <a:rPr lang="ru-RU" dirty="0"/>
              <a:t>При отсутствии проездных документов, документов по найму жилого помещения либо иных документов, подтверждающих заключение договора на оказание гостиничных услуг по месту командирования, в целях подтверждения фактического срока пребывания в месте командирования работником представляются служебная записка и (или) иной документ о фактическом сроке пребывания работника в командировке, содержащий подтверждение принимающей работника стороны (организации либо должностного лица) о сроке прибытия (убытия) работника к месту командирования (из места командировки).</a:t>
            </a:r>
          </a:p>
          <a:p>
            <a:endParaRPr lang="ru-RU" dirty="0"/>
          </a:p>
        </p:txBody>
      </p:sp>
    </p:spTree>
    <p:extLst>
      <p:ext uri="{BB962C8B-B14F-4D97-AF65-F5344CB8AC3E}">
        <p14:creationId xmlns:p14="http://schemas.microsoft.com/office/powerpoint/2010/main" val="82593904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577477" cy="817548"/>
          </a:xfrm>
        </p:spPr>
        <p:txBody>
          <a:bodyPr/>
          <a:lstStyle/>
          <a:p>
            <a:pPr algn="ctr"/>
            <a:r>
              <a:rPr lang="ru-RU" dirty="0"/>
              <a:t>Служебные командировки </a:t>
            </a:r>
          </a:p>
        </p:txBody>
      </p:sp>
      <p:sp>
        <p:nvSpPr>
          <p:cNvPr id="3" name="Объект 2"/>
          <p:cNvSpPr>
            <a:spLocks noGrp="1"/>
          </p:cNvSpPr>
          <p:nvPr>
            <p:ph idx="1"/>
          </p:nvPr>
        </p:nvSpPr>
        <p:spPr>
          <a:xfrm>
            <a:off x="290557" y="1444239"/>
            <a:ext cx="11417181" cy="5204389"/>
          </a:xfrm>
        </p:spPr>
        <p:txBody>
          <a:bodyPr>
            <a:normAutofit lnSpcReduction="10000"/>
          </a:bodyPr>
          <a:lstStyle/>
          <a:p>
            <a:r>
              <a:rPr lang="ru-RU" dirty="0"/>
              <a:t>Средний заработок за период нахождения работника в командировке, а также за дни нахождения в пути, в том числе за время вынужденной остановки в пути, сохраняется за все дни работы по графику, установленному в командирующей организации.</a:t>
            </a:r>
          </a:p>
          <a:p>
            <a:r>
              <a:rPr lang="ru-RU" dirty="0"/>
              <a:t>Работнику, работающему по совместительству, при командировании сохраняется средний заработок у того работодателя, который направил его в командировку. В случае направления такого работника в командировку одновременно по основной работе и работе, выполняемой на условиях совместительства, средний заработок сохраняется у обоих работодателей, а возмещаемые расходы по командировке распределяются между командирующими работодателями по соглашению между ними.</a:t>
            </a:r>
          </a:p>
          <a:p>
            <a:r>
              <a:rPr lang="ru-RU" dirty="0" smtClean="0"/>
              <a:t>Работнику </a:t>
            </a:r>
            <a:r>
              <a:rPr lang="ru-RU" dirty="0"/>
              <a:t>при направлении его в командировку выдается денежный аванс на оплату расходов по проезду и найму жилого помещения и дополнительных расходов, связанных с проживанием вне места постоянного жительства (суточные).</a:t>
            </a:r>
          </a:p>
          <a:p>
            <a:r>
              <a:rPr lang="ru-RU" dirty="0" smtClean="0"/>
              <a:t>Работникам </a:t>
            </a:r>
            <a:r>
              <a:rPr lang="ru-RU" dirty="0"/>
              <a:t>возмещаются расходы по проезду и найму жилого помещения, дополнительные расходы, связанные с проживанием вне постоянного места жительства (суточные), а также иные расходы, произведенные работником с разрешения руководителя организации.</a:t>
            </a:r>
          </a:p>
          <a:p>
            <a:r>
              <a:rPr lang="ru-RU" dirty="0"/>
              <a:t>Порядок и размеры возмещения расходов, связанных с командировками, определяются в соответствии с положениями </a:t>
            </a:r>
            <a:r>
              <a:rPr lang="ru-RU" dirty="0">
                <a:hlinkClick r:id="rId2"/>
              </a:rPr>
              <a:t>статьи 168</a:t>
            </a:r>
            <a:r>
              <a:rPr lang="ru-RU" dirty="0"/>
              <a:t> Трудового кодекса Российской Федерации.</a:t>
            </a:r>
          </a:p>
          <a:p>
            <a:endParaRPr lang="ru-RU" dirty="0"/>
          </a:p>
        </p:txBody>
      </p:sp>
    </p:spTree>
    <p:extLst>
      <p:ext uri="{BB962C8B-B14F-4D97-AF65-F5344CB8AC3E}">
        <p14:creationId xmlns:p14="http://schemas.microsoft.com/office/powerpoint/2010/main" val="151179152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40636"/>
          </a:xfrm>
        </p:spPr>
        <p:txBody>
          <a:bodyPr/>
          <a:lstStyle/>
          <a:p>
            <a:pPr algn="ctr"/>
            <a:r>
              <a:rPr lang="ru-RU" dirty="0"/>
              <a:t>Служебные командировки </a:t>
            </a:r>
          </a:p>
        </p:txBody>
      </p:sp>
      <p:sp>
        <p:nvSpPr>
          <p:cNvPr id="3" name="Объект 2"/>
          <p:cNvSpPr>
            <a:spLocks noGrp="1"/>
          </p:cNvSpPr>
          <p:nvPr>
            <p:ph idx="1"/>
          </p:nvPr>
        </p:nvSpPr>
        <p:spPr>
          <a:xfrm>
            <a:off x="677333" y="1469877"/>
            <a:ext cx="9671623" cy="5178751"/>
          </a:xfrm>
        </p:spPr>
        <p:txBody>
          <a:bodyPr>
            <a:normAutofit/>
          </a:bodyPr>
          <a:lstStyle/>
          <a:p>
            <a:r>
              <a:rPr lang="ru-RU" dirty="0"/>
              <a:t>Дополнительные расходы, связанные с проживанием вне места жительства (суточные), возмещаются работнику за каждый день нахождения в командировке, включая выходные и нерабочие праздничные дни, а также за дни нахождения в пути, в том числе за время вынужденной остановки в пути, с учетом положений, предусмотренных </a:t>
            </a:r>
            <a:r>
              <a:rPr lang="ru-RU" dirty="0">
                <a:hlinkClick r:id="rId2" action="ppaction://hlinkfile"/>
              </a:rPr>
              <a:t>пунктом 18</a:t>
            </a:r>
            <a:r>
              <a:rPr lang="ru-RU" dirty="0"/>
              <a:t> настоящего Положения.</a:t>
            </a:r>
          </a:p>
          <a:p>
            <a:r>
              <a:rPr lang="ru-RU" dirty="0"/>
              <a:t>При командировках в местность, откуда работник исходя из условий транспортного сообщения и характера выполняемой в командировке работы имеет возможность ежедневно возвращаться к месту постоянного жительства, суточные не выплачиваются.</a:t>
            </a:r>
          </a:p>
          <a:p>
            <a:r>
              <a:rPr lang="ru-RU" dirty="0"/>
              <a:t>Вопрос о целесообразности ежедневного возвращения работника из места командирования к месту постоянного жительства в каждом конкретном случае решается руководителем организации с учетом дальности расстояния, условий транспортного сообщения, характера выполняемого задания, а также необходимости создания работнику условий для отдыха.</a:t>
            </a:r>
          </a:p>
          <a:p>
            <a:endParaRPr lang="ru-RU" dirty="0"/>
          </a:p>
        </p:txBody>
      </p:sp>
    </p:spTree>
    <p:extLst>
      <p:ext uri="{BB962C8B-B14F-4D97-AF65-F5344CB8AC3E}">
        <p14:creationId xmlns:p14="http://schemas.microsoft.com/office/powerpoint/2010/main" val="2525557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1134" y="203200"/>
            <a:ext cx="8596668" cy="762000"/>
          </a:xfrm>
        </p:spPr>
        <p:txBody>
          <a:bodyPr>
            <a:normAutofit fontScale="90000"/>
          </a:bodyPr>
          <a:lstStyle/>
          <a:p>
            <a:pPr algn="ctr"/>
            <a:r>
              <a:rPr lang="ru-RU" dirty="0" smtClean="0">
                <a:solidFill>
                  <a:srgbClr val="FFFF00"/>
                </a:solidFill>
              </a:rPr>
              <a:t>Обязательные условия трудового договора</a:t>
            </a:r>
            <a:endParaRPr lang="ru-RU" dirty="0">
              <a:solidFill>
                <a:srgbClr val="FFFF00"/>
              </a:solidFill>
            </a:endParaRPr>
          </a:p>
        </p:txBody>
      </p:sp>
      <p:sp>
        <p:nvSpPr>
          <p:cNvPr id="3" name="Объект 2"/>
          <p:cNvSpPr>
            <a:spLocks noGrp="1"/>
          </p:cNvSpPr>
          <p:nvPr>
            <p:ph idx="1"/>
          </p:nvPr>
        </p:nvSpPr>
        <p:spPr>
          <a:xfrm>
            <a:off x="677334" y="774700"/>
            <a:ext cx="10676466" cy="5918199"/>
          </a:xfrm>
        </p:spPr>
        <p:txBody>
          <a:bodyPr>
            <a:noAutofit/>
          </a:bodyPr>
          <a:lstStyle/>
          <a:p>
            <a:pPr algn="just">
              <a:spcBef>
                <a:spcPts val="0"/>
              </a:spcBef>
            </a:pPr>
            <a:r>
              <a:rPr lang="ru-RU" sz="1400" b="1" dirty="0">
                <a:solidFill>
                  <a:schemeClr val="tx1"/>
                </a:solidFill>
              </a:rPr>
              <a:t>фамилия, имя, отчество работника и наименование работодателя (фамилия, имя, отчество работодателя - физического лица), заключивших трудовой договор;</a:t>
            </a:r>
          </a:p>
          <a:p>
            <a:pPr algn="just">
              <a:spcBef>
                <a:spcPts val="0"/>
              </a:spcBef>
            </a:pPr>
            <a:r>
              <a:rPr lang="ru-RU" sz="1400" b="1" dirty="0">
                <a:solidFill>
                  <a:schemeClr val="tx1"/>
                </a:solidFill>
              </a:rPr>
              <a:t>сведения о документах, удостоверяющих личность работника и работодателя - физического лица;</a:t>
            </a:r>
          </a:p>
          <a:p>
            <a:pPr algn="just">
              <a:spcBef>
                <a:spcPts val="0"/>
              </a:spcBef>
            </a:pPr>
            <a:r>
              <a:rPr lang="ru-RU" sz="1400" b="1" dirty="0">
                <a:solidFill>
                  <a:schemeClr val="tx1"/>
                </a:solidFill>
              </a:rPr>
              <a:t>идентификационный номер налогоплательщика (для работодателей, за исключением работодателей - физических лиц, не являющихся индивидуальными предпринимателями);</a:t>
            </a:r>
          </a:p>
          <a:p>
            <a:pPr algn="just">
              <a:spcBef>
                <a:spcPts val="0"/>
              </a:spcBef>
            </a:pPr>
            <a:r>
              <a:rPr lang="ru-RU" sz="1400" b="1" dirty="0">
                <a:solidFill>
                  <a:schemeClr val="tx1"/>
                </a:solidFill>
              </a:rPr>
              <a:t>сведения о представителе работодателя, подписавшем трудовой договор, и основание, в силу которого он наделен соответствующими полномочиями;</a:t>
            </a:r>
          </a:p>
          <a:p>
            <a:pPr algn="just">
              <a:spcBef>
                <a:spcPts val="0"/>
              </a:spcBef>
            </a:pPr>
            <a:r>
              <a:rPr lang="ru-RU" sz="1400" b="1" dirty="0">
                <a:solidFill>
                  <a:schemeClr val="tx1"/>
                </a:solidFill>
              </a:rPr>
              <a:t>место и дата заключения трудового договора.</a:t>
            </a:r>
          </a:p>
          <a:p>
            <a:pPr algn="just">
              <a:spcBef>
                <a:spcPts val="0"/>
              </a:spcBef>
            </a:pPr>
            <a:r>
              <a:rPr lang="ru-RU" sz="1400" b="1" dirty="0">
                <a:solidFill>
                  <a:schemeClr val="tx1"/>
                </a:solidFill>
              </a:rPr>
              <a:t>Обязательными для включения в трудовой договор являются следующие условия:</a:t>
            </a:r>
          </a:p>
          <a:p>
            <a:pPr algn="just">
              <a:spcBef>
                <a:spcPts val="0"/>
              </a:spcBef>
            </a:pPr>
            <a:r>
              <a:rPr lang="ru-RU" sz="1400" b="1" dirty="0" smtClean="0">
                <a:solidFill>
                  <a:schemeClr val="tx1"/>
                </a:solidFill>
              </a:rPr>
              <a:t>место </a:t>
            </a:r>
            <a:r>
              <a:rPr lang="ru-RU" sz="1400" b="1" dirty="0">
                <a:solidFill>
                  <a:schemeClr val="tx1"/>
                </a:solidFill>
              </a:rPr>
              <a:t>работы с указанием обособленного структурного подразделения и его местонахождения;</a:t>
            </a:r>
          </a:p>
          <a:p>
            <a:pPr algn="just">
              <a:spcBef>
                <a:spcPts val="0"/>
              </a:spcBef>
            </a:pPr>
            <a:r>
              <a:rPr lang="ru-RU" sz="1400" b="1" dirty="0">
                <a:solidFill>
                  <a:schemeClr val="tx1"/>
                </a:solidFill>
              </a:rPr>
              <a:t>трудовая функция (работа по должности в соответствии со штатным расписанием, профессии, специальности с указанием квалификации; конкретный вид поручаемой работнику </a:t>
            </a:r>
            <a:r>
              <a:rPr lang="ru-RU" sz="1400" b="1" dirty="0" smtClean="0">
                <a:solidFill>
                  <a:schemeClr val="tx1"/>
                </a:solidFill>
              </a:rPr>
              <a:t>работы);</a:t>
            </a:r>
            <a:endParaRPr lang="ru-RU" sz="1400" b="1" dirty="0">
              <a:solidFill>
                <a:schemeClr val="tx1"/>
              </a:solidFill>
            </a:endParaRPr>
          </a:p>
          <a:p>
            <a:pPr algn="just">
              <a:spcBef>
                <a:spcPts val="0"/>
              </a:spcBef>
            </a:pPr>
            <a:r>
              <a:rPr lang="ru-RU" sz="1400" b="1" dirty="0">
                <a:solidFill>
                  <a:schemeClr val="tx1"/>
                </a:solidFill>
              </a:rPr>
              <a:t>дата начала работы, а в случае, когда заключается срочный трудовой договор, - также срок его действия и обстоятельства (причины), послужившие основанием для заключения срочного трудового договора в соответствии с настоящим Кодексом или иным федеральным законом;</a:t>
            </a:r>
          </a:p>
          <a:p>
            <a:pPr algn="just">
              <a:spcBef>
                <a:spcPts val="0"/>
              </a:spcBef>
            </a:pPr>
            <a:r>
              <a:rPr lang="ru-RU" sz="1400" b="1" dirty="0">
                <a:solidFill>
                  <a:schemeClr val="tx1"/>
                </a:solidFill>
              </a:rPr>
              <a:t>условия оплаты труда (в том числе размер тарифной ставки или оклада (должностного оклада) работника, доплаты, надбавки и поощрительные выплаты);</a:t>
            </a:r>
          </a:p>
          <a:p>
            <a:pPr algn="just">
              <a:spcBef>
                <a:spcPts val="0"/>
              </a:spcBef>
            </a:pPr>
            <a:r>
              <a:rPr lang="ru-RU" sz="1400" b="1" dirty="0">
                <a:solidFill>
                  <a:schemeClr val="tx1"/>
                </a:solidFill>
              </a:rPr>
              <a:t>режим рабочего времени и времени отдыха (если для данного работника он отличается от общих правил, действующих у данного работодателя);</a:t>
            </a:r>
          </a:p>
          <a:p>
            <a:pPr algn="just">
              <a:spcBef>
                <a:spcPts val="0"/>
              </a:spcBef>
            </a:pPr>
            <a:r>
              <a:rPr lang="ru-RU" sz="1400" b="1" dirty="0">
                <a:solidFill>
                  <a:schemeClr val="tx1"/>
                </a:solidFill>
              </a:rPr>
              <a:t>гарантии и компенсации за работу с вредными и (или) опасными условиями труда, если работник принимается на работу в соответствующих условиях, с указанием характеристик условий труда на рабочем месте;</a:t>
            </a:r>
          </a:p>
          <a:p>
            <a:pPr algn="just">
              <a:spcBef>
                <a:spcPts val="0"/>
              </a:spcBef>
            </a:pPr>
            <a:r>
              <a:rPr lang="ru-RU" sz="1400" b="1" dirty="0" smtClean="0">
                <a:solidFill>
                  <a:schemeClr val="tx1"/>
                </a:solidFill>
              </a:rPr>
              <a:t>условия</a:t>
            </a:r>
            <a:r>
              <a:rPr lang="ru-RU" sz="1400" b="1" dirty="0">
                <a:solidFill>
                  <a:schemeClr val="tx1"/>
                </a:solidFill>
              </a:rPr>
              <a:t>, определяющие в необходимых случаях характер работы (подвижной, разъездной, в пути, другой характер работы);</a:t>
            </a:r>
          </a:p>
          <a:p>
            <a:pPr algn="just">
              <a:spcBef>
                <a:spcPts val="0"/>
              </a:spcBef>
            </a:pPr>
            <a:r>
              <a:rPr lang="ru-RU" sz="1400" b="1" dirty="0">
                <a:solidFill>
                  <a:schemeClr val="tx1"/>
                </a:solidFill>
              </a:rPr>
              <a:t>условия труда на рабочем месте;</a:t>
            </a:r>
          </a:p>
          <a:p>
            <a:pPr algn="just">
              <a:spcBef>
                <a:spcPts val="0"/>
              </a:spcBef>
            </a:pPr>
            <a:r>
              <a:rPr lang="ru-RU" sz="1400" b="1" dirty="0" smtClean="0">
                <a:solidFill>
                  <a:schemeClr val="tx1"/>
                </a:solidFill>
              </a:rPr>
              <a:t>условие </a:t>
            </a:r>
            <a:r>
              <a:rPr lang="ru-RU" sz="1400" b="1" dirty="0">
                <a:solidFill>
                  <a:schemeClr val="tx1"/>
                </a:solidFill>
              </a:rPr>
              <a:t>об обязательном социальном страховании работника в соответствии с настоящим Кодексом и иными федеральными законами;</a:t>
            </a:r>
          </a:p>
          <a:p>
            <a:pPr algn="just">
              <a:spcBef>
                <a:spcPts val="0"/>
              </a:spcBef>
            </a:pPr>
            <a:r>
              <a:rPr lang="ru-RU" sz="1400" b="1" dirty="0">
                <a:solidFill>
                  <a:schemeClr val="tx1"/>
                </a:solidFill>
              </a:rPr>
              <a:t>другие условия в случаях, предусмотренных трудовым законодательством и иными нормативными правовыми актами, содержащими нормы трудового права.</a:t>
            </a:r>
          </a:p>
          <a:p>
            <a:endParaRPr lang="ru-RU" sz="1200" dirty="0">
              <a:solidFill>
                <a:schemeClr val="tx1"/>
              </a:solidFill>
            </a:endParaRPr>
          </a:p>
        </p:txBody>
      </p:sp>
    </p:spTree>
    <p:extLst>
      <p:ext uri="{BB962C8B-B14F-4D97-AF65-F5344CB8AC3E}">
        <p14:creationId xmlns:p14="http://schemas.microsoft.com/office/powerpoint/2010/main" val="180095748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Служебные командировки </a:t>
            </a:r>
          </a:p>
        </p:txBody>
      </p:sp>
      <p:sp>
        <p:nvSpPr>
          <p:cNvPr id="3" name="Объект 2"/>
          <p:cNvSpPr>
            <a:spLocks noGrp="1"/>
          </p:cNvSpPr>
          <p:nvPr>
            <p:ph idx="1"/>
          </p:nvPr>
        </p:nvSpPr>
        <p:spPr>
          <a:xfrm>
            <a:off x="677334" y="1346200"/>
            <a:ext cx="10371666" cy="5245099"/>
          </a:xfrm>
        </p:spPr>
        <p:txBody>
          <a:bodyPr>
            <a:normAutofit/>
          </a:bodyPr>
          <a:lstStyle/>
          <a:p>
            <a:r>
              <a:rPr lang="ru-RU" dirty="0"/>
              <a:t>В случае пересылки работнику, находящемуся в командировке, по его просьбе заработной платы расходы по ее пересылке несет работодатель.</a:t>
            </a:r>
          </a:p>
          <a:p>
            <a:r>
              <a:rPr lang="ru-RU" dirty="0" smtClean="0"/>
              <a:t>Расходы </a:t>
            </a:r>
            <a:r>
              <a:rPr lang="ru-RU" dirty="0"/>
              <a:t>по проезду к месту командировки на территории Российской Федерации и обратно к месту постоянной работы и по проезду из одного населенного пункта в другой, если работник командирован в несколько организаций, расположенных в разных населенных пунктах, включают расходы по проезду транспортом общего пользования соответственно к станции, пристани, аэропорту и от станции, пристани, аэропорта, если они находятся за чертой населенного пункта, при наличии документов (билетов), подтверждающих эти расходы, а также оплату услуг по оформлению проездных документов и предоставлению в поездах постельных принадлежностей.</a:t>
            </a:r>
          </a:p>
          <a:p>
            <a:r>
              <a:rPr lang="ru-RU" dirty="0" smtClean="0"/>
              <a:t> </a:t>
            </a:r>
            <a:r>
              <a:rPr lang="ru-RU" dirty="0"/>
              <a:t>В случае вынужденной остановки в пути работнику возмещаются расходы по найму жилого помещения, подтвержденные соответствующими документами, в порядке и размерах, предусмотренных настоящим Положением </a:t>
            </a:r>
            <a:r>
              <a:rPr lang="ru-RU" dirty="0" smtClean="0"/>
              <a:t>.</a:t>
            </a:r>
            <a:endParaRPr lang="ru-RU" dirty="0"/>
          </a:p>
          <a:p>
            <a:r>
              <a:rPr lang="ru-RU" dirty="0" smtClean="0"/>
              <a:t>Расходы </a:t>
            </a:r>
            <a:r>
              <a:rPr lang="ru-RU" dirty="0"/>
              <a:t>по бронированию и найму жилого помещения на территории Российской Федерации возмещаются работникам (кроме тех случаев, когда им предоставляется бесплатное жилое помещение) в порядке и размерах, предусмотренных настоящим Положением </a:t>
            </a:r>
          </a:p>
          <a:p>
            <a:endParaRPr lang="ru-RU" dirty="0"/>
          </a:p>
        </p:txBody>
      </p:sp>
    </p:spTree>
    <p:extLst>
      <p:ext uri="{BB962C8B-B14F-4D97-AF65-F5344CB8AC3E}">
        <p14:creationId xmlns:p14="http://schemas.microsoft.com/office/powerpoint/2010/main" val="30757853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Служебные командировки </a:t>
            </a:r>
          </a:p>
        </p:txBody>
      </p:sp>
      <p:sp>
        <p:nvSpPr>
          <p:cNvPr id="3" name="Объект 2"/>
          <p:cNvSpPr>
            <a:spLocks noGrp="1"/>
          </p:cNvSpPr>
          <p:nvPr>
            <p:ph idx="1"/>
          </p:nvPr>
        </p:nvSpPr>
        <p:spPr>
          <a:xfrm>
            <a:off x="677334" y="2160589"/>
            <a:ext cx="10210008" cy="4376944"/>
          </a:xfrm>
        </p:spPr>
        <p:txBody>
          <a:bodyPr>
            <a:normAutofit fontScale="92500" lnSpcReduction="20000"/>
          </a:bodyPr>
          <a:lstStyle/>
          <a:p>
            <a:r>
              <a:rPr lang="ru-RU" dirty="0"/>
              <a:t>Оплата и (или) возмещение расходов работника в иностранной валюте, связанных с командировкой за пределы территории Российской Федерации, включая выплату аванса в иностранной валюте, а также погашение неизрасходованного аванса в иностранной валюте, выданного работнику в связи с командировкой, осуществляются в соответствии с Федеральным </a:t>
            </a:r>
            <a:r>
              <a:rPr lang="ru-RU" dirty="0">
                <a:hlinkClick r:id="rId2"/>
              </a:rPr>
              <a:t>законом</a:t>
            </a:r>
            <a:r>
              <a:rPr lang="ru-RU" dirty="0"/>
              <a:t> "О валютном регулировании и валютном контроле".</a:t>
            </a:r>
          </a:p>
          <a:p>
            <a:r>
              <a:rPr lang="ru-RU" dirty="0"/>
              <a:t>Выплата работнику суточных в иностранной валюте при направлении работника в командировку за пределы территории Российской Федерации осуществляется в порядке и размерах, предусмотренных настоящим Положением </a:t>
            </a:r>
            <a:r>
              <a:rPr lang="ru-RU" dirty="0" smtClean="0"/>
              <a:t>, </a:t>
            </a:r>
            <a:r>
              <a:rPr lang="ru-RU" dirty="0"/>
              <a:t>с учетом особенностей, предусмотренных настоящим </a:t>
            </a:r>
            <a:r>
              <a:rPr lang="ru-RU" dirty="0" smtClean="0"/>
              <a:t>Положением.</a:t>
            </a:r>
            <a:endParaRPr lang="ru-RU" dirty="0"/>
          </a:p>
          <a:p>
            <a:r>
              <a:rPr lang="ru-RU" dirty="0" smtClean="0"/>
              <a:t>За </a:t>
            </a:r>
            <a:r>
              <a:rPr lang="ru-RU" dirty="0"/>
              <a:t>время нахождения в пути работника, направляемого в командировку за пределы территории Российской Федерации, суточные выплачиваются:</a:t>
            </a:r>
          </a:p>
          <a:p>
            <a:r>
              <a:rPr lang="ru-RU" dirty="0"/>
              <a:t>а) при проезде по территории Российской Федерации - в порядке и </a:t>
            </a:r>
            <a:r>
              <a:rPr lang="ru-RU" dirty="0" smtClean="0"/>
              <a:t>размерах</a:t>
            </a:r>
            <a:r>
              <a:rPr lang="ru-RU" dirty="0"/>
              <a:t> предусмотренных настоящим Положением</a:t>
            </a:r>
            <a:r>
              <a:rPr lang="ru-RU" dirty="0" smtClean="0"/>
              <a:t> </a:t>
            </a:r>
            <a:r>
              <a:rPr lang="ru-RU" dirty="0"/>
              <a:t>для командировок в пределах территории Российской Федерации;</a:t>
            </a:r>
          </a:p>
          <a:p>
            <a:r>
              <a:rPr lang="ru-RU" dirty="0" smtClean="0"/>
              <a:t>б</a:t>
            </a:r>
            <a:r>
              <a:rPr lang="ru-RU" dirty="0"/>
              <a:t>) при проезде по территории иностранного государства - в порядке и размерах, </a:t>
            </a:r>
            <a:r>
              <a:rPr lang="ru-RU" dirty="0" smtClean="0"/>
              <a:t>предусмотренных настоящим Положением </a:t>
            </a:r>
            <a:r>
              <a:rPr lang="ru-RU" dirty="0"/>
              <a:t>для командировок на территории иностранных государств.</a:t>
            </a:r>
          </a:p>
          <a:p>
            <a:endParaRPr lang="ru-RU" dirty="0"/>
          </a:p>
        </p:txBody>
      </p:sp>
    </p:spTree>
    <p:extLst>
      <p:ext uri="{BB962C8B-B14F-4D97-AF65-F5344CB8AC3E}">
        <p14:creationId xmlns:p14="http://schemas.microsoft.com/office/powerpoint/2010/main" val="1627606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37189"/>
          </a:xfrm>
        </p:spPr>
        <p:txBody>
          <a:bodyPr/>
          <a:lstStyle/>
          <a:p>
            <a:pPr algn="ctr"/>
            <a:r>
              <a:rPr lang="ru-RU" dirty="0"/>
              <a:t>Служебные командировки </a:t>
            </a:r>
          </a:p>
        </p:txBody>
      </p:sp>
      <p:sp>
        <p:nvSpPr>
          <p:cNvPr id="3" name="Объект 2"/>
          <p:cNvSpPr>
            <a:spLocks noGrp="1"/>
          </p:cNvSpPr>
          <p:nvPr>
            <p:ph idx="1"/>
          </p:nvPr>
        </p:nvSpPr>
        <p:spPr>
          <a:xfrm>
            <a:off x="677333" y="1529697"/>
            <a:ext cx="9594711" cy="4511665"/>
          </a:xfrm>
        </p:spPr>
        <p:txBody>
          <a:bodyPr>
            <a:normAutofit/>
          </a:bodyPr>
          <a:lstStyle/>
          <a:p>
            <a:r>
              <a:rPr lang="ru-RU" dirty="0"/>
              <a:t>При следовании работника с территории Российской Федерации дата пересечения государственной границы Российской Федерации включается в дни, за которые суточные выплачиваются в иностранной валюте, а при следовании на территорию Российской Федерации дата пересечения государственной границы Российской Федерации включается в дни, за которые суточные выплачиваются в рублях.</a:t>
            </a:r>
          </a:p>
          <a:p>
            <a:r>
              <a:rPr lang="ru-RU" dirty="0"/>
              <a:t>Даты пересечения государственной границы Российской Федерации при следовании с территории Российской Федерации и на территорию Российской Федерации определяются по отметкам пограничных органов в паспорте.</a:t>
            </a:r>
          </a:p>
          <a:p>
            <a:r>
              <a:rPr lang="ru-RU" dirty="0"/>
              <a:t>При направлении работника в командировку на территории 2 или более иностранных государств суточные за день пересечения границы между государствами выплачиваются в иностранной валюте по нормам, установленным для государства, в которое направляется работник.</a:t>
            </a:r>
          </a:p>
          <a:p>
            <a:endParaRPr lang="ru-RU" dirty="0"/>
          </a:p>
        </p:txBody>
      </p:sp>
    </p:spTree>
    <p:extLst>
      <p:ext uri="{BB962C8B-B14F-4D97-AF65-F5344CB8AC3E}">
        <p14:creationId xmlns:p14="http://schemas.microsoft.com/office/powerpoint/2010/main" val="57573993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14998"/>
          </a:xfrm>
        </p:spPr>
        <p:txBody>
          <a:bodyPr/>
          <a:lstStyle/>
          <a:p>
            <a:pPr algn="ctr"/>
            <a:r>
              <a:rPr lang="ru-RU" dirty="0"/>
              <a:t>Служебные командировки </a:t>
            </a:r>
          </a:p>
        </p:txBody>
      </p:sp>
      <p:sp>
        <p:nvSpPr>
          <p:cNvPr id="3" name="Объект 2"/>
          <p:cNvSpPr>
            <a:spLocks noGrp="1"/>
          </p:cNvSpPr>
          <p:nvPr>
            <p:ph idx="1"/>
          </p:nvPr>
        </p:nvSpPr>
        <p:spPr>
          <a:xfrm>
            <a:off x="677334" y="1324598"/>
            <a:ext cx="10828866" cy="5254001"/>
          </a:xfrm>
        </p:spPr>
        <p:txBody>
          <a:bodyPr>
            <a:normAutofit/>
          </a:bodyPr>
          <a:lstStyle/>
          <a:p>
            <a:r>
              <a:rPr lang="ru-RU" dirty="0"/>
              <a:t>При направлении работника в командировку на территории государств - участников Содружества Независимых Государств, с которыми заключены межправительственные соглашения, на основании которых в документах для въезда и выезда пограничными органами не делаются отметки о пересечении государственной границы, дата пересечения государственной границы Российской Федерации определяется по проездным документам (билетам).</a:t>
            </a:r>
          </a:p>
          <a:p>
            <a:r>
              <a:rPr lang="ru-RU" dirty="0" smtClean="0"/>
              <a:t>В </a:t>
            </a:r>
            <a:r>
              <a:rPr lang="ru-RU" dirty="0"/>
              <a:t>случае вынужденной задержки в пути суточные за время задержки выплачиваются по решению руководителя организации при представлении документов, подтверждающих факт вынужденной задержки.</a:t>
            </a:r>
          </a:p>
          <a:p>
            <a:r>
              <a:rPr lang="ru-RU" dirty="0" smtClean="0"/>
              <a:t>Работнику</a:t>
            </a:r>
            <a:r>
              <a:rPr lang="ru-RU" dirty="0"/>
              <a:t>, выехавшему в командировку на территорию иностранного государства и возвратившемуся на территорию Российской Федерации в тот же день, суточные в иностранной валюте выплачиваются в размере 50 процентов нормы расходов на выплату суточных, определяемой в порядке, </a:t>
            </a:r>
            <a:r>
              <a:rPr lang="ru-RU" dirty="0" smtClean="0"/>
              <a:t>предусмотренном настоящим Положением, </a:t>
            </a:r>
            <a:r>
              <a:rPr lang="ru-RU" dirty="0"/>
              <a:t>для командировок на территории иностранных государств.</a:t>
            </a:r>
          </a:p>
          <a:p>
            <a:r>
              <a:rPr lang="ru-RU" dirty="0" smtClean="0"/>
              <a:t>Расходы </a:t>
            </a:r>
            <a:r>
              <a:rPr lang="ru-RU" dirty="0"/>
              <a:t>по найму жилого помещения при направлении работников в командировки на территории иностранных государств, подтвержденные соответствующими документами, возмещаются в порядке и размерах, которые предусмотрены </a:t>
            </a:r>
            <a:r>
              <a:rPr lang="ru-RU" dirty="0" smtClean="0"/>
              <a:t>настоящим Положением.</a:t>
            </a:r>
            <a:endParaRPr lang="ru-RU" dirty="0"/>
          </a:p>
          <a:p>
            <a:endParaRPr lang="ru-RU" dirty="0"/>
          </a:p>
        </p:txBody>
      </p:sp>
    </p:spTree>
    <p:extLst>
      <p:ext uri="{BB962C8B-B14F-4D97-AF65-F5344CB8AC3E}">
        <p14:creationId xmlns:p14="http://schemas.microsoft.com/office/powerpoint/2010/main" val="185170984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51731"/>
          </a:xfrm>
        </p:spPr>
        <p:txBody>
          <a:bodyPr/>
          <a:lstStyle/>
          <a:p>
            <a:pPr algn="ctr"/>
            <a:r>
              <a:rPr lang="ru-RU" dirty="0"/>
              <a:t>Служебные командировки </a:t>
            </a:r>
          </a:p>
        </p:txBody>
      </p:sp>
      <p:sp>
        <p:nvSpPr>
          <p:cNvPr id="3" name="Объект 2"/>
          <p:cNvSpPr>
            <a:spLocks noGrp="1"/>
          </p:cNvSpPr>
          <p:nvPr>
            <p:ph idx="1"/>
          </p:nvPr>
        </p:nvSpPr>
        <p:spPr/>
        <p:txBody>
          <a:bodyPr>
            <a:normAutofit fontScale="85000" lnSpcReduction="10000"/>
          </a:bodyPr>
          <a:lstStyle/>
          <a:p>
            <a:r>
              <a:rPr lang="ru-RU" dirty="0"/>
              <a:t>Расходы по проезду при направлении работника в командировку на территории иностранных государств возмещаются ему в порядке, предусмотренном </a:t>
            </a:r>
            <a:r>
              <a:rPr lang="ru-RU" dirty="0" smtClean="0"/>
              <a:t>настоящим Положением </a:t>
            </a:r>
            <a:r>
              <a:rPr lang="ru-RU" dirty="0"/>
              <a:t>при направлении в командировку в пределах территории Российской Федерации.</a:t>
            </a:r>
          </a:p>
          <a:p>
            <a:r>
              <a:rPr lang="ru-RU" dirty="0" smtClean="0"/>
              <a:t>Работнику </a:t>
            </a:r>
            <a:r>
              <a:rPr lang="ru-RU" dirty="0"/>
              <a:t>при направлении его в командировку на территорию иностранного государства дополнительно возмещаются:</a:t>
            </a:r>
          </a:p>
          <a:p>
            <a:r>
              <a:rPr lang="ru-RU" dirty="0"/>
              <a:t>а) расходы на оформление заграничного паспорта, визы и других выездных документов;</a:t>
            </a:r>
          </a:p>
          <a:p>
            <a:r>
              <a:rPr lang="ru-RU" dirty="0"/>
              <a:t>б) обязательные консульские и аэродромные сборы;</a:t>
            </a:r>
          </a:p>
          <a:p>
            <a:r>
              <a:rPr lang="ru-RU" dirty="0"/>
              <a:t>в) сборы за право въезда или транзита автомобильного транспорта;</a:t>
            </a:r>
          </a:p>
          <a:p>
            <a:r>
              <a:rPr lang="ru-RU" dirty="0"/>
              <a:t>г) расходы на оформление обязательной медицинской страховки;</a:t>
            </a:r>
          </a:p>
          <a:p>
            <a:r>
              <a:rPr lang="ru-RU" dirty="0"/>
              <a:t>д) иные обязательные платежи и сборы.</a:t>
            </a:r>
          </a:p>
          <a:p>
            <a:r>
              <a:rPr lang="ru-RU" dirty="0" smtClean="0"/>
              <a:t>Возмещение </a:t>
            </a:r>
            <a:r>
              <a:rPr lang="ru-RU" dirty="0"/>
              <a:t>иных расходов, связанных с командировками, осуществляется при представлении документов, подтверждающих эти расходы, в порядке и размерах, которые предусмотрены </a:t>
            </a:r>
            <a:r>
              <a:rPr lang="ru-RU" dirty="0" smtClean="0"/>
              <a:t>настоящим Положением.</a:t>
            </a:r>
            <a:endParaRPr lang="ru-RU" dirty="0"/>
          </a:p>
          <a:p>
            <a:endParaRPr lang="ru-RU" dirty="0"/>
          </a:p>
        </p:txBody>
      </p:sp>
    </p:spTree>
    <p:extLst>
      <p:ext uri="{BB962C8B-B14F-4D97-AF65-F5344CB8AC3E}">
        <p14:creationId xmlns:p14="http://schemas.microsoft.com/office/powerpoint/2010/main" val="148100947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26093"/>
          </a:xfrm>
        </p:spPr>
        <p:txBody>
          <a:bodyPr/>
          <a:lstStyle/>
          <a:p>
            <a:pPr algn="ctr"/>
            <a:r>
              <a:rPr lang="ru-RU" dirty="0"/>
              <a:t>Служебные командировки </a:t>
            </a:r>
          </a:p>
        </p:txBody>
      </p:sp>
      <p:sp>
        <p:nvSpPr>
          <p:cNvPr id="3" name="Объект 2"/>
          <p:cNvSpPr>
            <a:spLocks noGrp="1"/>
          </p:cNvSpPr>
          <p:nvPr>
            <p:ph idx="1"/>
          </p:nvPr>
        </p:nvSpPr>
        <p:spPr/>
        <p:txBody>
          <a:bodyPr>
            <a:normAutofit fontScale="85000" lnSpcReduction="20000"/>
          </a:bodyPr>
          <a:lstStyle/>
          <a:p>
            <a:r>
              <a:rPr lang="ru-RU" dirty="0"/>
              <a:t>Работнику в случае его временной нетрудоспособности, удостоверенной в установленном порядке, возмещаются расходы по найму жилого помещения (кроме случаев, когда командированный работник находится на стационарном лечении) и выплачиваются суточные в течение всего времени, пока он не имеет возможности по состоянию здоровья приступить к выполнению возложенного на него служебного поручения или вернуться к месту постоянного жительства.</a:t>
            </a:r>
          </a:p>
          <a:p>
            <a:r>
              <a:rPr lang="ru-RU" dirty="0"/>
              <a:t>За период временной нетрудоспособности работнику выплачивается пособие по временной нетрудоспособности в соответствии с </a:t>
            </a:r>
            <a:r>
              <a:rPr lang="ru-RU" dirty="0">
                <a:hlinkClick r:id="rId2"/>
              </a:rPr>
              <a:t>законодательством</a:t>
            </a:r>
            <a:r>
              <a:rPr lang="ru-RU" dirty="0"/>
              <a:t> Российской Федерации.</a:t>
            </a:r>
          </a:p>
          <a:p>
            <a:pPr marL="0" indent="0">
              <a:buNone/>
            </a:pPr>
            <a:r>
              <a:rPr lang="ru-RU" dirty="0" smtClean="0"/>
              <a:t> </a:t>
            </a:r>
            <a:r>
              <a:rPr lang="ru-RU" dirty="0"/>
              <a:t>Работник по возвращении из командировки обязан представить работодателю в течение 3 рабочих дней:</a:t>
            </a:r>
          </a:p>
          <a:p>
            <a:r>
              <a:rPr lang="ru-RU" dirty="0">
                <a:hlinkClick r:id="rId3"/>
              </a:rPr>
              <a:t>авансовый отчет</a:t>
            </a:r>
            <a:r>
              <a:rPr lang="ru-RU" dirty="0"/>
              <a:t> об израсходованных в связи с командировкой суммах и произвести окончательный расчет по выданному ему перед отъездом в командировку денежному авансу на командировочные расходы. К авансовому отчету прилагаются документы о найме жилого помещения, фактических расходах по проезду (включая оплату услуг по оформлению проездных документов и предоставлению в поездах постельных принадлежностей) и об иных расходах, связанных с командировкой;</a:t>
            </a:r>
          </a:p>
          <a:p>
            <a:endParaRPr lang="ru-RU" dirty="0"/>
          </a:p>
        </p:txBody>
      </p:sp>
    </p:spTree>
    <p:extLst>
      <p:ext uri="{BB962C8B-B14F-4D97-AF65-F5344CB8AC3E}">
        <p14:creationId xmlns:p14="http://schemas.microsoft.com/office/powerpoint/2010/main" val="393327236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Служебное удостоверение</a:t>
            </a:r>
            <a:endParaRPr lang="ru-RU" dirty="0"/>
          </a:p>
        </p:txBody>
      </p:sp>
      <p:sp>
        <p:nvSpPr>
          <p:cNvPr id="3" name="Объект 2"/>
          <p:cNvSpPr>
            <a:spLocks noGrp="1"/>
          </p:cNvSpPr>
          <p:nvPr>
            <p:ph idx="1"/>
          </p:nvPr>
        </p:nvSpPr>
        <p:spPr>
          <a:xfrm>
            <a:off x="677333" y="2160589"/>
            <a:ext cx="10107459" cy="3880773"/>
          </a:xfrm>
        </p:spPr>
        <p:txBody>
          <a:bodyPr>
            <a:normAutofit/>
          </a:bodyPr>
          <a:lstStyle/>
          <a:p>
            <a:endParaRPr lang="ru-RU" dirty="0"/>
          </a:p>
          <a:p>
            <a:r>
              <a:rPr lang="ru-RU" dirty="0"/>
              <a:t>Муниципальный служащий имеет служебное удостоверение, являющееся документом, подтверждающим его личность и правомочия по замещаемой должности муниципальной службы, дающим право посещать органы местного самоуправления, организации, расположенные на территории соответствующего муниципального образования, независимо от форм собственности, полностью или частично финансируемые за счет средств местного бюджета, либо имеющие льготы по уплате налогов и обязательных платежей в местный бюджет, либо имеющие в качестве учредителей органы местного самоуправления.</a:t>
            </a:r>
          </a:p>
          <a:p>
            <a:r>
              <a:rPr lang="ru-RU" dirty="0"/>
              <a:t>Форма служебного удостоверения муниципального служащего устанавливается представительным органом муниципального образования.</a:t>
            </a:r>
          </a:p>
          <a:p>
            <a:endParaRPr lang="ru-RU" dirty="0"/>
          </a:p>
        </p:txBody>
      </p:sp>
    </p:spTree>
    <p:extLst>
      <p:ext uri="{BB962C8B-B14F-4D97-AF65-F5344CB8AC3E}">
        <p14:creationId xmlns:p14="http://schemas.microsoft.com/office/powerpoint/2010/main" val="95701220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9825447" cy="1320800"/>
          </a:xfrm>
        </p:spPr>
        <p:txBody>
          <a:bodyPr/>
          <a:lstStyle/>
          <a:p>
            <a:pPr algn="ctr"/>
            <a:r>
              <a:rPr lang="ru-RU" dirty="0" smtClean="0"/>
              <a:t>Поощрение муниципального служащего</a:t>
            </a:r>
            <a:endParaRPr lang="ru-RU" dirty="0"/>
          </a:p>
        </p:txBody>
      </p:sp>
      <p:sp>
        <p:nvSpPr>
          <p:cNvPr id="3" name="Объект 2"/>
          <p:cNvSpPr>
            <a:spLocks noGrp="1"/>
          </p:cNvSpPr>
          <p:nvPr>
            <p:ph idx="1"/>
          </p:nvPr>
        </p:nvSpPr>
        <p:spPr>
          <a:xfrm>
            <a:off x="677333" y="1384419"/>
            <a:ext cx="10252737" cy="5247117"/>
          </a:xfrm>
        </p:spPr>
        <p:txBody>
          <a:bodyPr>
            <a:normAutofit fontScale="77500" lnSpcReduction="20000"/>
          </a:bodyPr>
          <a:lstStyle/>
          <a:p>
            <a:endParaRPr lang="ru-RU" dirty="0"/>
          </a:p>
          <a:p>
            <a:pPr marL="0" indent="0">
              <a:buNone/>
            </a:pPr>
            <a:r>
              <a:rPr lang="ru-RU" dirty="0" smtClean="0"/>
              <a:t>За </a:t>
            </a:r>
            <a:r>
              <a:rPr lang="ru-RU" dirty="0"/>
              <a:t>успешное и добросовестное исполнение муниципальным служащим должностных обязанностей, продолжительную и безупречную службу, выполнение заданий особой важности и сложности к нему могут применяться следующие поощрения:</a:t>
            </a:r>
          </a:p>
          <a:p>
            <a:r>
              <a:rPr lang="ru-RU" dirty="0"/>
              <a:t>1) благодарность;</a:t>
            </a:r>
          </a:p>
          <a:p>
            <a:r>
              <a:rPr lang="ru-RU" dirty="0"/>
              <a:t>2) дополнительное материальное поощрение (премия);</a:t>
            </a:r>
          </a:p>
          <a:p>
            <a:r>
              <a:rPr lang="ru-RU" dirty="0"/>
              <a:t>3) объявление благодарности с выплатой дополнительного материального поощрения (премии);</a:t>
            </a:r>
          </a:p>
          <a:p>
            <a:r>
              <a:rPr lang="ru-RU" dirty="0"/>
              <a:t>4) награждение ценным подарком;</a:t>
            </a:r>
          </a:p>
          <a:p>
            <a:r>
              <a:rPr lang="ru-RU" dirty="0"/>
              <a:t>5) единовременное денежное поощрение в связи с юбилейными датами и выслугой лет на муниципальной службе;</a:t>
            </a:r>
          </a:p>
          <a:p>
            <a:r>
              <a:rPr lang="ru-RU" dirty="0"/>
              <a:t>6) награждение Почетной грамотой органа местного самоуправления, избирательной комиссии муниципального образования, иными наградами муниципального образования, установленными уставом муниципального образования.</a:t>
            </a:r>
          </a:p>
          <a:p>
            <a:pPr marL="0" indent="0">
              <a:buNone/>
            </a:pPr>
            <a:r>
              <a:rPr lang="ru-RU" dirty="0" smtClean="0"/>
              <a:t>Виды</a:t>
            </a:r>
            <a:r>
              <a:rPr lang="ru-RU" dirty="0"/>
              <a:t>, размеры поощрения муниципального служащего и порядок их применения устанавливаются муниципальными правовыми актами в соответствии с федеральными законами и законами области.</a:t>
            </a:r>
          </a:p>
          <a:p>
            <a:pPr marL="0" indent="0">
              <a:buNone/>
            </a:pPr>
            <a:r>
              <a:rPr lang="ru-RU" dirty="0" smtClean="0"/>
              <a:t>Органы </a:t>
            </a:r>
            <a:r>
              <a:rPr lang="ru-RU" dirty="0"/>
              <a:t>местного самоуправления, избирательные комиссии муниципальных образований могут ходатайствовать о награждении муниципальных служащих государственными наградами Российской Федерации в порядке, определенном федеральным законодательством, а также о награждении государственными наградами Псковской области, иных субъектов Российской Федерации и применении других видов поощрений в порядке, установленном законодательством области, законодательством иных субъектов Российской Федерации, правовыми актами органов государственной власти области, иных государственных органов области и муниципальных образований.</a:t>
            </a:r>
          </a:p>
          <a:p>
            <a:endParaRPr lang="ru-RU" dirty="0"/>
          </a:p>
        </p:txBody>
      </p:sp>
    </p:spTree>
    <p:extLst>
      <p:ext uri="{BB962C8B-B14F-4D97-AF65-F5344CB8AC3E}">
        <p14:creationId xmlns:p14="http://schemas.microsoft.com/office/powerpoint/2010/main" val="19859498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Аттестация муниципальных служащих</a:t>
            </a:r>
          </a:p>
        </p:txBody>
      </p:sp>
      <p:sp>
        <p:nvSpPr>
          <p:cNvPr id="3" name="Объект 2"/>
          <p:cNvSpPr>
            <a:spLocks noGrp="1"/>
          </p:cNvSpPr>
          <p:nvPr>
            <p:ph idx="1"/>
          </p:nvPr>
        </p:nvSpPr>
        <p:spPr>
          <a:xfrm>
            <a:off x="677334" y="1803400"/>
            <a:ext cx="10333566" cy="4787899"/>
          </a:xfrm>
        </p:spPr>
        <p:txBody>
          <a:bodyPr>
            <a:normAutofit/>
          </a:bodyPr>
          <a:lstStyle/>
          <a:p>
            <a:pPr marL="0" indent="0">
              <a:buNone/>
            </a:pPr>
            <a:r>
              <a:rPr lang="ru-RU" dirty="0"/>
              <a:t> </a:t>
            </a:r>
          </a:p>
          <a:p>
            <a:pPr marL="0" indent="0">
              <a:buNone/>
            </a:pPr>
            <a:r>
              <a:rPr lang="ru-RU" dirty="0" smtClean="0"/>
              <a:t>Аттестация </a:t>
            </a:r>
            <a:r>
              <a:rPr lang="ru-RU" dirty="0"/>
              <a:t>муниципального служащего проводится в целях определения его соответствия замещаемой должности муниципальной службы. Аттестация муниципального служащего проводится один раз в три года.</a:t>
            </a:r>
          </a:p>
          <a:p>
            <a:pPr marL="0" indent="0">
              <a:buNone/>
            </a:pPr>
            <a:r>
              <a:rPr lang="ru-RU" dirty="0" smtClean="0"/>
              <a:t>Аттестации </a:t>
            </a:r>
            <a:r>
              <a:rPr lang="ru-RU" dirty="0">
                <a:solidFill>
                  <a:srgbClr val="FFFF00"/>
                </a:solidFill>
              </a:rPr>
              <a:t>не подлежат </a:t>
            </a:r>
            <a:r>
              <a:rPr lang="ru-RU" dirty="0"/>
              <a:t>следующие муниципальные служащие:</a:t>
            </a:r>
          </a:p>
          <a:p>
            <a:r>
              <a:rPr lang="ru-RU" dirty="0"/>
              <a:t>1) замещающие должности муниципальной службы менее одного года;</a:t>
            </a:r>
          </a:p>
          <a:p>
            <a:r>
              <a:rPr lang="ru-RU" dirty="0"/>
              <a:t>2) достигшие возраста 60 лет;</a:t>
            </a:r>
          </a:p>
          <a:p>
            <a:r>
              <a:rPr lang="ru-RU" dirty="0"/>
              <a:t>3) беременные женщины;</a:t>
            </a:r>
          </a:p>
          <a:p>
            <a:r>
              <a:rPr lang="ru-RU" dirty="0"/>
              <a:t>4) находящиеся в отпуске по беременности и родам или в отпуске по уходу за ребенком до достижения им возраста трех лет. Аттестация указанных муниципальных служащих возможна не ранее чем через один год после выхода из отпуска;</a:t>
            </a:r>
          </a:p>
          <a:p>
            <a:r>
              <a:rPr lang="ru-RU" dirty="0"/>
              <a:t>5) замещающие должности муниципальной службы на основании срочного трудового договора (контракта).</a:t>
            </a:r>
          </a:p>
        </p:txBody>
      </p:sp>
    </p:spTree>
    <p:extLst>
      <p:ext uri="{BB962C8B-B14F-4D97-AF65-F5344CB8AC3E}">
        <p14:creationId xmlns:p14="http://schemas.microsoft.com/office/powerpoint/2010/main" val="17754493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2160589"/>
            <a:ext cx="10435166" cy="3880773"/>
          </a:xfrm>
        </p:spPr>
        <p:txBody>
          <a:bodyPr/>
          <a:lstStyle/>
          <a:p>
            <a:pPr marL="0" indent="0">
              <a:buNone/>
            </a:pPr>
            <a:r>
              <a:rPr lang="ru-RU" dirty="0"/>
              <a:t>По результатам аттестации муниципального служащего аттестационная комиссия выносит решение о том, соответствует муниципальный служащий замещаемой должности муниципальной службы или не соответствует. </a:t>
            </a:r>
            <a:endParaRPr lang="ru-RU" dirty="0" smtClean="0"/>
          </a:p>
          <a:p>
            <a:pPr marL="0" indent="0">
              <a:buNone/>
            </a:pPr>
            <a:r>
              <a:rPr lang="ru-RU" dirty="0" smtClean="0"/>
              <a:t>Аттестационная </a:t>
            </a:r>
            <a:r>
              <a:rPr lang="ru-RU" dirty="0"/>
              <a:t>комиссия может давать рекомендации о поощрении отдельных муниципальных служащих за достигнутые ими успехи в работе, в том числе о повышении их в должности, а в случае необходимости рекомендации об улучшении деятельности аттестуемых муниципальных служащих. </a:t>
            </a:r>
            <a:endParaRPr lang="ru-RU" dirty="0" smtClean="0"/>
          </a:p>
          <a:p>
            <a:pPr marL="0" indent="0">
              <a:buNone/>
            </a:pPr>
            <a:r>
              <a:rPr lang="ru-RU" dirty="0" smtClean="0"/>
              <a:t>Результаты </a:t>
            </a:r>
            <a:r>
              <a:rPr lang="ru-RU" dirty="0"/>
              <a:t>аттестации сообщаются аттестованным муниципальным служащим непосредственно после подведения итогов голосования. Материалы аттестации передаются представителю нанимателя (работодателю).</a:t>
            </a:r>
          </a:p>
          <a:p>
            <a:endParaRPr lang="ru-RU" dirty="0"/>
          </a:p>
        </p:txBody>
      </p:sp>
    </p:spTree>
    <p:extLst>
      <p:ext uri="{BB962C8B-B14F-4D97-AF65-F5344CB8AC3E}">
        <p14:creationId xmlns:p14="http://schemas.microsoft.com/office/powerpoint/2010/main" val="276291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0334" y="114300"/>
            <a:ext cx="8596668" cy="1003300"/>
          </a:xfrm>
        </p:spPr>
        <p:txBody>
          <a:bodyPr>
            <a:normAutofit fontScale="90000"/>
          </a:bodyPr>
          <a:lstStyle/>
          <a:p>
            <a:pPr algn="ctr"/>
            <a:r>
              <a:rPr lang="ru-RU" dirty="0" smtClean="0">
                <a:solidFill>
                  <a:srgbClr val="FFFF00"/>
                </a:solidFill>
              </a:rPr>
              <a:t>Дополнительные условия трудового договора</a:t>
            </a:r>
            <a:endParaRPr lang="ru-RU" dirty="0">
              <a:solidFill>
                <a:srgbClr val="FFFF00"/>
              </a:solidFill>
            </a:endParaRPr>
          </a:p>
        </p:txBody>
      </p:sp>
      <p:sp>
        <p:nvSpPr>
          <p:cNvPr id="3" name="Объект 2"/>
          <p:cNvSpPr>
            <a:spLocks noGrp="1"/>
          </p:cNvSpPr>
          <p:nvPr>
            <p:ph idx="1"/>
          </p:nvPr>
        </p:nvSpPr>
        <p:spPr>
          <a:xfrm>
            <a:off x="342900" y="1117601"/>
            <a:ext cx="10591800" cy="5740400"/>
          </a:xfrm>
        </p:spPr>
        <p:txBody>
          <a:bodyPr>
            <a:normAutofit/>
          </a:bodyPr>
          <a:lstStyle/>
          <a:p>
            <a:pPr algn="just"/>
            <a:r>
              <a:rPr lang="ru-RU" sz="2000" dirty="0">
                <a:solidFill>
                  <a:schemeClr val="tx1"/>
                </a:solidFill>
              </a:rPr>
              <a:t>об уточнении места работы (с указанием структурного подразделения и его местонахождения) и (или) о рабочем месте;</a:t>
            </a:r>
          </a:p>
          <a:p>
            <a:pPr algn="just"/>
            <a:r>
              <a:rPr lang="ru-RU" sz="2000" dirty="0">
                <a:solidFill>
                  <a:schemeClr val="tx1"/>
                </a:solidFill>
              </a:rPr>
              <a:t>об испытании;</a:t>
            </a:r>
          </a:p>
          <a:p>
            <a:pPr algn="just"/>
            <a:r>
              <a:rPr lang="ru-RU" sz="2000" dirty="0">
                <a:solidFill>
                  <a:schemeClr val="tx1"/>
                </a:solidFill>
              </a:rPr>
              <a:t>о неразглашении охраняемой законом </a:t>
            </a:r>
            <a:r>
              <a:rPr lang="ru-RU" sz="2000" dirty="0" smtClean="0">
                <a:solidFill>
                  <a:schemeClr val="tx1"/>
                </a:solidFill>
              </a:rPr>
              <a:t>тайны </a:t>
            </a:r>
            <a:r>
              <a:rPr lang="ru-RU" sz="2000" dirty="0">
                <a:solidFill>
                  <a:schemeClr val="tx1"/>
                </a:solidFill>
              </a:rPr>
              <a:t>(государственной, служебной, коммерческой и иной);</a:t>
            </a:r>
          </a:p>
          <a:p>
            <a:pPr algn="just"/>
            <a:r>
              <a:rPr lang="ru-RU" sz="2000" dirty="0">
                <a:solidFill>
                  <a:schemeClr val="tx1"/>
                </a:solidFill>
              </a:rPr>
              <a:t>об обязанности работника отработать после обучения не менее установленного договором срока, если обучение проводилось за счет средств работодателя;</a:t>
            </a:r>
          </a:p>
          <a:p>
            <a:pPr algn="just"/>
            <a:r>
              <a:rPr lang="ru-RU" sz="2000" dirty="0">
                <a:solidFill>
                  <a:schemeClr val="tx1"/>
                </a:solidFill>
              </a:rPr>
              <a:t>о видах и об условиях дополнительного страхования работника;</a:t>
            </a:r>
          </a:p>
          <a:p>
            <a:pPr algn="just"/>
            <a:r>
              <a:rPr lang="ru-RU" sz="2000" dirty="0">
                <a:solidFill>
                  <a:schemeClr val="tx1"/>
                </a:solidFill>
              </a:rPr>
              <a:t>об улучшении социально-бытовых условий работника и членов его семьи;</a:t>
            </a:r>
          </a:p>
          <a:p>
            <a:pPr algn="just"/>
            <a:r>
              <a:rPr lang="ru-RU" sz="2000" dirty="0">
                <a:solidFill>
                  <a:schemeClr val="tx1"/>
                </a:solidFill>
              </a:rPr>
              <a:t>об уточнении применительно к условиям работы данного работника прав и обязанностей работника и работодателя, установленных трудовым законодательством и иными нормативными правовыми актами, содержащими нормы трудового права;</a:t>
            </a:r>
          </a:p>
          <a:p>
            <a:pPr algn="just"/>
            <a:r>
              <a:rPr lang="ru-RU" sz="2000" dirty="0">
                <a:solidFill>
                  <a:schemeClr val="tx1"/>
                </a:solidFill>
              </a:rPr>
              <a:t>о дополнительном негосударственном пенсионном обеспечении работника.</a:t>
            </a:r>
          </a:p>
          <a:p>
            <a:endParaRPr lang="ru-RU" sz="2000" dirty="0"/>
          </a:p>
        </p:txBody>
      </p:sp>
    </p:spTree>
    <p:extLst>
      <p:ext uri="{BB962C8B-B14F-4D97-AF65-F5344CB8AC3E}">
        <p14:creationId xmlns:p14="http://schemas.microsoft.com/office/powerpoint/2010/main" val="70095044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1752600"/>
            <a:ext cx="10460566" cy="4902199"/>
          </a:xfrm>
        </p:spPr>
        <p:txBody>
          <a:bodyPr>
            <a:normAutofit/>
          </a:bodyPr>
          <a:lstStyle/>
          <a:p>
            <a:r>
              <a:rPr lang="ru-RU" dirty="0"/>
              <a:t>По результатам аттестации представитель нанимателя (работодатель) принимает решение о поощрении отдельных муниципальных служащих за достигнутые ими успехи в работе или в срок не более одного месяца со дня аттестации о понижении муниципального служащего в должности с его согласия. По результатам аттестации аттестационная комиссия может давать рекомендации о направлении отдельных муниципальных служащих для получения дополнительного профессионального образования.</a:t>
            </a:r>
          </a:p>
          <a:p>
            <a:r>
              <a:rPr lang="ru-RU" dirty="0" smtClean="0"/>
              <a:t>В </a:t>
            </a:r>
            <a:r>
              <a:rPr lang="ru-RU" dirty="0"/>
              <a:t>случае несогласия муниципального служащего с понижением в должности или невозможности перевода с его согласия на другую должность муниципальной службы представитель нанимателя (работодатель) может в срок не более одного месяца со дня аттестации уволить его с муниципальной службы в связи с несоответствием замещаемой должности вследствие недостаточной квалификации, подтвержденной результатами аттестации. По истечении указанного срока увольнение муниципального служащего или понижение его в должности по результатам данной аттестации не допускается.</a:t>
            </a:r>
          </a:p>
          <a:p>
            <a:r>
              <a:rPr lang="ru-RU" dirty="0" smtClean="0"/>
              <a:t>Муниципальный </a:t>
            </a:r>
            <a:r>
              <a:rPr lang="ru-RU" dirty="0"/>
              <a:t>служащий вправе обжаловать результаты аттестации в судебном </a:t>
            </a:r>
            <a:r>
              <a:rPr lang="ru-RU" dirty="0" smtClean="0"/>
              <a:t>порядке.</a:t>
            </a:r>
            <a:endParaRPr lang="ru-RU" dirty="0"/>
          </a:p>
          <a:p>
            <a:endParaRPr lang="ru-RU" dirty="0"/>
          </a:p>
        </p:txBody>
      </p:sp>
    </p:spTree>
    <p:extLst>
      <p:ext uri="{BB962C8B-B14F-4D97-AF65-F5344CB8AC3E}">
        <p14:creationId xmlns:p14="http://schemas.microsoft.com/office/powerpoint/2010/main" val="407581340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6634" y="203200"/>
            <a:ext cx="8596668" cy="1320800"/>
          </a:xfrm>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1524000"/>
            <a:ext cx="11108266" cy="4965701"/>
          </a:xfrm>
        </p:spPr>
        <p:txBody>
          <a:bodyPr/>
          <a:lstStyle/>
          <a:p>
            <a:r>
              <a:rPr lang="ru-RU" dirty="0"/>
              <a:t>Положение о проведении аттестации муниципальных служащих утверждается муниципальным правовым актом в соответствии с типовым положением о проведении аттестации муниципальных служащих, утверждаемым законом субъекта Российской Федерации.</a:t>
            </a:r>
          </a:p>
          <a:p>
            <a:r>
              <a:rPr lang="ru-RU" dirty="0" smtClean="0"/>
              <a:t>Например, законом Псковской </a:t>
            </a:r>
            <a:r>
              <a:rPr lang="ru-RU" dirty="0" smtClean="0"/>
              <a:t>области от 30.07.2007 №700-ОЗ </a:t>
            </a:r>
            <a:r>
              <a:rPr lang="ru-RU" dirty="0"/>
              <a:t> </a:t>
            </a:r>
            <a:r>
              <a:rPr lang="ru-RU" dirty="0" smtClean="0"/>
              <a:t>утверждено Положение </a:t>
            </a:r>
            <a:r>
              <a:rPr lang="ru-RU" dirty="0"/>
              <a:t>о проведении аттестации муниципальных служащих утверждается муниципальным правовым актом в соответствии с Типовым </a:t>
            </a:r>
            <a:r>
              <a:rPr lang="ru-RU" dirty="0" smtClean="0"/>
              <a:t>положением о </a:t>
            </a:r>
            <a:r>
              <a:rPr lang="ru-RU" dirty="0"/>
              <a:t>проведении аттестации муниципальных </a:t>
            </a:r>
            <a:r>
              <a:rPr lang="ru-RU" dirty="0" smtClean="0"/>
              <a:t>служащих, утвержденным приложением №2 к закону.</a:t>
            </a:r>
          </a:p>
          <a:p>
            <a:r>
              <a:rPr lang="ru-RU" dirty="0" smtClean="0"/>
              <a:t> Типовое положение устанавливает </a:t>
            </a:r>
            <a:r>
              <a:rPr lang="ru-RU" dirty="0"/>
              <a:t>порядок и условия проведения аттестации муниципальных служащих в Псковской </a:t>
            </a:r>
            <a:r>
              <a:rPr lang="ru-RU" dirty="0" smtClean="0"/>
              <a:t>области.</a:t>
            </a:r>
            <a:endParaRPr lang="ru-RU" dirty="0"/>
          </a:p>
        </p:txBody>
      </p:sp>
    </p:spTree>
    <p:extLst>
      <p:ext uri="{BB962C8B-B14F-4D97-AF65-F5344CB8AC3E}">
        <p14:creationId xmlns:p14="http://schemas.microsoft.com/office/powerpoint/2010/main" val="163207091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2160589"/>
            <a:ext cx="10168466" cy="3880773"/>
          </a:xfrm>
        </p:spPr>
        <p:txBody>
          <a:bodyPr/>
          <a:lstStyle/>
          <a:p>
            <a:pPr marL="0" indent="0" algn="ctr">
              <a:buNone/>
            </a:pPr>
            <a:r>
              <a:rPr lang="ru-RU" dirty="0" smtClean="0">
                <a:solidFill>
                  <a:srgbClr val="FFFF00"/>
                </a:solidFill>
              </a:rPr>
              <a:t>Основные задачи аттестации:</a:t>
            </a:r>
            <a:endParaRPr lang="ru-RU" dirty="0">
              <a:solidFill>
                <a:srgbClr val="FFFF00"/>
              </a:solidFill>
            </a:endParaRPr>
          </a:p>
          <a:p>
            <a:r>
              <a:rPr lang="ru-RU" dirty="0"/>
              <a:t>установление соответствия муниципального служащего замещаемой должности муниципальной службы;</a:t>
            </a:r>
          </a:p>
          <a:p>
            <a:r>
              <a:rPr lang="ru-RU" dirty="0"/>
              <a:t>выявление перспективы применения потенциальных способностей и возможностей муниципального служащего;</a:t>
            </a:r>
          </a:p>
          <a:p>
            <a:r>
              <a:rPr lang="ru-RU" dirty="0"/>
              <a:t>стимулирование роста профессионализма и квалификации муниципального служащего;</a:t>
            </a:r>
          </a:p>
          <a:p>
            <a:r>
              <a:rPr lang="ru-RU" dirty="0"/>
              <a:t>определение необходимости получения дополнительного профессионального образования муниципального служащего</a:t>
            </a:r>
            <a:r>
              <a:rPr lang="ru-RU" dirty="0" smtClean="0"/>
              <a:t>;</a:t>
            </a:r>
            <a:endParaRPr lang="ru-RU" dirty="0"/>
          </a:p>
          <a:p>
            <a:r>
              <a:rPr lang="ru-RU" dirty="0"/>
              <a:t>улучшение работы по подбору и расстановке кадров.</a:t>
            </a:r>
          </a:p>
          <a:p>
            <a:endParaRPr lang="ru-RU" dirty="0"/>
          </a:p>
        </p:txBody>
      </p:sp>
    </p:spTree>
    <p:extLst>
      <p:ext uri="{BB962C8B-B14F-4D97-AF65-F5344CB8AC3E}">
        <p14:creationId xmlns:p14="http://schemas.microsoft.com/office/powerpoint/2010/main" val="122416781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1765300"/>
            <a:ext cx="9927166" cy="4914899"/>
          </a:xfrm>
        </p:spPr>
        <p:txBody>
          <a:bodyPr/>
          <a:lstStyle/>
          <a:p>
            <a:pPr marL="0" indent="0">
              <a:buNone/>
            </a:pPr>
            <a:r>
              <a:rPr lang="ru-RU" dirty="0"/>
              <a:t>В целях организации проведения аттестации органы местного </a:t>
            </a:r>
            <a:r>
              <a:rPr lang="ru-RU" dirty="0" smtClean="0"/>
              <a:t>самоуправления осуществляют</a:t>
            </a:r>
            <a:r>
              <a:rPr lang="ru-RU" dirty="0"/>
              <a:t>:</a:t>
            </a:r>
          </a:p>
          <a:p>
            <a:r>
              <a:rPr lang="ru-RU" dirty="0"/>
              <a:t>1) составление и утверждение списков муниципальных служащих, подлежащих аттестации;</a:t>
            </a:r>
          </a:p>
          <a:p>
            <a:r>
              <a:rPr lang="ru-RU" dirty="0"/>
              <a:t>2) составление и утверждение графиков проведения аттестации;</a:t>
            </a:r>
          </a:p>
          <a:p>
            <a:r>
              <a:rPr lang="ru-RU" dirty="0"/>
              <a:t>3) образование (формирование) аттестационных комиссий;</a:t>
            </a:r>
          </a:p>
          <a:p>
            <a:r>
              <a:rPr lang="ru-RU" dirty="0"/>
              <a:t>4) подготовку необходимых документов на аттестуемых муниципальных служащих</a:t>
            </a:r>
            <a:r>
              <a:rPr lang="ru-RU" dirty="0" smtClean="0"/>
              <a:t>.</a:t>
            </a:r>
          </a:p>
          <a:p>
            <a:pPr marL="0" indent="0">
              <a:buNone/>
            </a:pPr>
            <a:r>
              <a:rPr lang="ru-RU" dirty="0"/>
              <a:t>Списки муниципальных служащих, подлежащих аттестации, и графики проведения аттестации составляются и утверждаются в порядке, определяемом муниципальными правовыми актами органов местного самоуправления</a:t>
            </a:r>
          </a:p>
          <a:p>
            <a:endParaRPr lang="ru-RU" dirty="0"/>
          </a:p>
        </p:txBody>
      </p:sp>
    </p:spTree>
    <p:extLst>
      <p:ext uri="{BB962C8B-B14F-4D97-AF65-F5344CB8AC3E}">
        <p14:creationId xmlns:p14="http://schemas.microsoft.com/office/powerpoint/2010/main" val="122706640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1778001"/>
            <a:ext cx="10524066" cy="4889500"/>
          </a:xfrm>
        </p:spPr>
        <p:txBody>
          <a:bodyPr>
            <a:normAutofit fontScale="92500" lnSpcReduction="20000"/>
          </a:bodyPr>
          <a:lstStyle/>
          <a:p>
            <a:pPr marL="0" indent="0">
              <a:buNone/>
            </a:pPr>
            <a:r>
              <a:rPr lang="ru-RU" dirty="0">
                <a:solidFill>
                  <a:srgbClr val="FFFF00"/>
                </a:solidFill>
              </a:rPr>
              <a:t>В списках муниципальных служащих</a:t>
            </a:r>
            <a:r>
              <a:rPr lang="ru-RU" dirty="0"/>
              <a:t>, подлежащих аттестации, содержатся следующие сведения:</a:t>
            </a:r>
          </a:p>
          <a:p>
            <a:r>
              <a:rPr lang="ru-RU" dirty="0"/>
              <a:t>фамилия, имя и отчество муниципального служащего;</a:t>
            </a:r>
          </a:p>
          <a:p>
            <a:r>
              <a:rPr lang="ru-RU" dirty="0"/>
              <a:t>наименование замещаемой должности муниципальной службы;</a:t>
            </a:r>
          </a:p>
          <a:p>
            <a:r>
              <a:rPr lang="ru-RU" dirty="0"/>
              <a:t>дата поступления на муниципальную службу;</a:t>
            </a:r>
          </a:p>
          <a:p>
            <a:r>
              <a:rPr lang="ru-RU" dirty="0"/>
              <a:t>дата назначения на замещаемую должность муниципальной службы;</a:t>
            </a:r>
          </a:p>
          <a:p>
            <a:r>
              <a:rPr lang="ru-RU" dirty="0"/>
              <a:t>имеющийся классный чин, дата его присвоения.</a:t>
            </a:r>
          </a:p>
          <a:p>
            <a:pPr marL="0" indent="0">
              <a:buNone/>
            </a:pPr>
            <a:r>
              <a:rPr lang="ru-RU" dirty="0" smtClean="0">
                <a:solidFill>
                  <a:srgbClr val="FFFF00"/>
                </a:solidFill>
              </a:rPr>
              <a:t>В </a:t>
            </a:r>
            <a:r>
              <a:rPr lang="ru-RU" dirty="0">
                <a:solidFill>
                  <a:srgbClr val="FFFF00"/>
                </a:solidFill>
              </a:rPr>
              <a:t>графике проведения аттестации </a:t>
            </a:r>
            <a:r>
              <a:rPr lang="ru-RU" dirty="0"/>
              <a:t>указываются:</a:t>
            </a:r>
          </a:p>
          <a:p>
            <a:r>
              <a:rPr lang="ru-RU" dirty="0"/>
              <a:t>наименование органа местного самоуправления или его структурного подразделения, избирательной комиссии, в котором (которой) работает аттестуемый муниципальный служащий;</a:t>
            </a:r>
          </a:p>
          <a:p>
            <a:r>
              <a:rPr lang="ru-RU" dirty="0"/>
              <a:t>фамилия, имя, отчество муниципального служащего, подлежащего аттестации, и замещаемая должность муниципальной службы;</a:t>
            </a:r>
          </a:p>
          <a:p>
            <a:r>
              <a:rPr lang="ru-RU" dirty="0"/>
              <a:t>дата, время проведения аттестации, дата представления необходимых документов в аттестационную комиссию с указанием ответственных за это руководителей соответствующих структурных подразделений (соответствующего руководителя муниципального служащего) и место проведения аттестации.</a:t>
            </a:r>
          </a:p>
          <a:p>
            <a:pPr marL="0" indent="0">
              <a:buNone/>
            </a:pPr>
            <a:r>
              <a:rPr lang="ru-RU" dirty="0" smtClean="0"/>
              <a:t>Графики </a:t>
            </a:r>
            <a:r>
              <a:rPr lang="ru-RU" dirty="0"/>
              <a:t>проведения аттестации доводятся до сведения аттестуемых муниципальных служащих </a:t>
            </a:r>
            <a:r>
              <a:rPr lang="ru-RU" dirty="0">
                <a:solidFill>
                  <a:srgbClr val="FFFF00"/>
                </a:solidFill>
              </a:rPr>
              <a:t>не менее чем за месяц до начала аттестации.</a:t>
            </a:r>
          </a:p>
          <a:p>
            <a:endParaRPr lang="ru-RU" dirty="0"/>
          </a:p>
        </p:txBody>
      </p:sp>
    </p:spTree>
    <p:extLst>
      <p:ext uri="{BB962C8B-B14F-4D97-AF65-F5344CB8AC3E}">
        <p14:creationId xmlns:p14="http://schemas.microsoft.com/office/powerpoint/2010/main" val="230582228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2160589"/>
            <a:ext cx="10016066" cy="4532311"/>
          </a:xfrm>
        </p:spPr>
        <p:txBody>
          <a:bodyPr>
            <a:normAutofit/>
          </a:bodyPr>
          <a:lstStyle/>
          <a:p>
            <a:r>
              <a:rPr lang="ru-RU" dirty="0"/>
              <a:t>Для проведения аттестации муниципальных служащих в органах местного </a:t>
            </a:r>
            <a:r>
              <a:rPr lang="ru-RU" dirty="0" smtClean="0"/>
              <a:t>самоуправления правовым </a:t>
            </a:r>
            <a:r>
              <a:rPr lang="ru-RU" dirty="0"/>
              <a:t>актом руководителя соответствующего органа местного </a:t>
            </a:r>
            <a:r>
              <a:rPr lang="ru-RU" dirty="0" smtClean="0"/>
              <a:t>самоуправления образуется </a:t>
            </a:r>
            <a:r>
              <a:rPr lang="ru-RU" dirty="0"/>
              <a:t>аттестационная комиссия, которая состоит из председателя, его заместителя, секретаря и членов комиссии, а также определяются сроки и порядок ее работы.</a:t>
            </a:r>
          </a:p>
          <a:p>
            <a:r>
              <a:rPr lang="ru-RU" dirty="0"/>
              <a:t>В состав аттестационной комиссии включаются работники кадровой и юридической служб соответствующего органа местного </a:t>
            </a:r>
            <a:r>
              <a:rPr lang="ru-RU" dirty="0" smtClean="0"/>
              <a:t>самоуправления, а </a:t>
            </a:r>
            <a:r>
              <a:rPr lang="ru-RU" dirty="0"/>
              <a:t>также представитель соответствующего выборного профсоюзного органа. Представительный орган муниципального образования вправе направить для работы в составе аттестационной комиссии в качестве членов (члена) комиссии депутатов (депутата) представительного органа муниципального образования.</a:t>
            </a:r>
          </a:p>
          <a:p>
            <a:endParaRPr lang="ru-RU" dirty="0"/>
          </a:p>
        </p:txBody>
      </p:sp>
    </p:spTree>
    <p:extLst>
      <p:ext uri="{BB962C8B-B14F-4D97-AF65-F5344CB8AC3E}">
        <p14:creationId xmlns:p14="http://schemas.microsoft.com/office/powerpoint/2010/main" val="319280134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2489201"/>
            <a:ext cx="10968566" cy="4076699"/>
          </a:xfrm>
        </p:spPr>
        <p:txBody>
          <a:bodyPr>
            <a:normAutofit/>
          </a:bodyPr>
          <a:lstStyle/>
          <a:p>
            <a:r>
              <a:rPr lang="ru-RU" dirty="0"/>
              <a:t>К работе аттестационной комиссии могут быть привлечены независимые эксперты. Оценка экспертами профессиональных качеств муниципального служащего учитывается аттестационной комиссией при принятии решения.</a:t>
            </a:r>
          </a:p>
          <a:p>
            <a:r>
              <a:rPr lang="ru-RU" dirty="0" smtClean="0"/>
              <a:t>С </a:t>
            </a:r>
            <a:r>
              <a:rPr lang="ru-RU" dirty="0"/>
              <a:t>учетом специфики органа местного самоуправления или его структурных подразделений допускается создание нескольких аттестационных комиссий.</a:t>
            </a:r>
          </a:p>
          <a:p>
            <a:r>
              <a:rPr lang="ru-RU" dirty="0" smtClean="0"/>
              <a:t>При </a:t>
            </a:r>
            <a:r>
              <a:rPr lang="ru-RU" dirty="0"/>
              <a:t>проведении аттестации муниципальных служащих, замещающих высшие и главные должности муниципальной службы в органах местного самоуправления муниципальных образований, наделенных статусом "муниципальный район", "городской округ", в состав аттестационных комиссий по согласованию включаются представители Администрации области либо уполномоченные ею должностные лица в количестве не менее трети от общего числа членов комиссии.</a:t>
            </a:r>
          </a:p>
          <a:p>
            <a:endParaRPr lang="ru-RU" dirty="0"/>
          </a:p>
        </p:txBody>
      </p:sp>
    </p:spTree>
    <p:extLst>
      <p:ext uri="{BB962C8B-B14F-4D97-AF65-F5344CB8AC3E}">
        <p14:creationId xmlns:p14="http://schemas.microsoft.com/office/powerpoint/2010/main" val="265319209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66700"/>
            <a:ext cx="8596668" cy="1320800"/>
          </a:xfrm>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1816101"/>
            <a:ext cx="10524066" cy="4749800"/>
          </a:xfrm>
        </p:spPr>
        <p:txBody>
          <a:bodyPr>
            <a:normAutofit fontScale="77500" lnSpcReduction="20000"/>
          </a:bodyPr>
          <a:lstStyle/>
          <a:p>
            <a:pPr marL="0" indent="0">
              <a:buNone/>
            </a:pPr>
            <a:r>
              <a:rPr lang="ru-RU" dirty="0"/>
              <a:t>Для проведения аттестации на каждого муниципального служащего, подлежащего аттестации, готовятся следующие документы:</a:t>
            </a:r>
          </a:p>
          <a:p>
            <a:r>
              <a:rPr lang="ru-RU" dirty="0"/>
              <a:t>аттестационный лист муниципального служащего (далее - аттестационный лист);</a:t>
            </a:r>
          </a:p>
          <a:p>
            <a:r>
              <a:rPr lang="ru-RU" dirty="0"/>
              <a:t>отзыв (служебная характеристика) об исполнении муниципальным служащим должностных обязанностей.</a:t>
            </a:r>
          </a:p>
          <a:p>
            <a:r>
              <a:rPr lang="ru-RU" dirty="0"/>
              <a:t>Типовая </a:t>
            </a:r>
            <a:r>
              <a:rPr lang="ru-RU" dirty="0" smtClean="0"/>
              <a:t>форма </a:t>
            </a:r>
            <a:r>
              <a:rPr lang="ru-RU" dirty="0"/>
              <a:t>аттестационного листа приводится в приложении к настоящему Типовому положению</a:t>
            </a:r>
            <a:r>
              <a:rPr lang="ru-RU" dirty="0" smtClean="0"/>
              <a:t>.</a:t>
            </a:r>
          </a:p>
          <a:p>
            <a:pPr marL="0" indent="0">
              <a:buNone/>
            </a:pPr>
            <a:r>
              <a:rPr lang="ru-RU" dirty="0" smtClean="0"/>
              <a:t> </a:t>
            </a:r>
            <a:r>
              <a:rPr lang="ru-RU" dirty="0"/>
              <a:t>В кадровую службу или лицу, ответственному за документационное обеспечение кадровой работы соответствующего органа местного самоуправления, избирательной комиссии (далее - кадровая служба), не позднее чем за две недели до начала проведения аттестации представляется отзыв (служебная характеристика) об исполнении муниципальным служащим должностных обязанностей (далее - отзыв) на каждого муниципального служащего, подлежащего аттестации, который подготавливает и подписывает его непосредственный руководитель и утверждает вышестоящий руководитель.</a:t>
            </a:r>
          </a:p>
          <a:p>
            <a:pPr marL="0" indent="0">
              <a:buNone/>
            </a:pPr>
            <a:r>
              <a:rPr lang="ru-RU" dirty="0" smtClean="0"/>
              <a:t>Отзыв должен </a:t>
            </a:r>
            <a:r>
              <a:rPr lang="ru-RU" dirty="0"/>
              <a:t>содержать следующие сведения о муниципальном служащем:</a:t>
            </a:r>
          </a:p>
          <a:p>
            <a:r>
              <a:rPr lang="ru-RU" dirty="0"/>
              <a:t>1) фамилия, имя, отчество;</a:t>
            </a:r>
          </a:p>
          <a:p>
            <a:r>
              <a:rPr lang="ru-RU" dirty="0"/>
              <a:t>2) замещаемая должность муниципальной службы и дата назначения на эту должность;</a:t>
            </a:r>
          </a:p>
          <a:p>
            <a:r>
              <a:rPr lang="ru-RU" dirty="0"/>
              <a:t>3) сведения о выполнении муниципальным служащим должностных обязанностей за аттестуемый период, о выполненных поручениях и подготовленных им проектах документов за указанный период, а также об основных вопросах (документах), в решении (разработке) которых муниципальный служащий принимал участие;</a:t>
            </a:r>
          </a:p>
          <a:p>
            <a:r>
              <a:rPr lang="ru-RU" dirty="0"/>
              <a:t>4) мотивированная оценка профессиональных, личностных качеств муниципального служащего и результатов его работы за указанный период.</a:t>
            </a:r>
          </a:p>
          <a:p>
            <a:endParaRPr lang="ru-RU" dirty="0"/>
          </a:p>
        </p:txBody>
      </p:sp>
    </p:spTree>
    <p:extLst>
      <p:ext uri="{BB962C8B-B14F-4D97-AF65-F5344CB8AC3E}">
        <p14:creationId xmlns:p14="http://schemas.microsoft.com/office/powerpoint/2010/main" val="344352160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2070101"/>
            <a:ext cx="10536766" cy="4415762"/>
          </a:xfrm>
        </p:spPr>
        <p:txBody>
          <a:bodyPr>
            <a:normAutofit/>
          </a:bodyPr>
          <a:lstStyle/>
          <a:p>
            <a:r>
              <a:rPr lang="ru-RU" dirty="0"/>
              <a:t>Кадровая служба не менее чем за неделю до начала проведения аттестации должна ознакомить каждого муниципального служащего, подлежащего аттестации, с представленным на него отзывом под роспись с указанием даты ознакомления.</a:t>
            </a:r>
          </a:p>
          <a:p>
            <a:r>
              <a:rPr lang="ru-RU" dirty="0"/>
              <a:t>При этом муниципальный служащий имеет право представить в аттестационную комиссию дополнительные сведения о своей служебной деятельности за указанный период, а также заявление о своем несогласии с представленным на него отзывом.</a:t>
            </a:r>
          </a:p>
          <a:p>
            <a:r>
              <a:rPr lang="ru-RU" dirty="0" smtClean="0"/>
              <a:t>Документы</a:t>
            </a:r>
            <a:r>
              <a:rPr lang="ru-RU" dirty="0"/>
              <a:t>, подготовленные к аттестации муниципальных служащих, а также аттестационный лист и отзыв по результатам предыдущей аттестации на каждого аттестуемого муниципального служащего не позднее 3 дней до начала аттестации передаются кадровой службой в аттестационную комиссию.</a:t>
            </a:r>
          </a:p>
        </p:txBody>
      </p:sp>
    </p:spTree>
    <p:extLst>
      <p:ext uri="{BB962C8B-B14F-4D97-AF65-F5344CB8AC3E}">
        <p14:creationId xmlns:p14="http://schemas.microsoft.com/office/powerpoint/2010/main" val="119867843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2160589"/>
            <a:ext cx="10892366" cy="4481511"/>
          </a:xfrm>
        </p:spPr>
        <p:txBody>
          <a:bodyPr/>
          <a:lstStyle/>
          <a:p>
            <a:r>
              <a:rPr lang="ru-RU" dirty="0" smtClean="0"/>
              <a:t>Аттестация </a:t>
            </a:r>
            <a:r>
              <a:rPr lang="ru-RU" dirty="0"/>
              <a:t>проводится с приглашением на заседание аттестационной комиссии аттестуемого муниципального служащего и его непосредственного руководителя.</a:t>
            </a:r>
          </a:p>
          <a:p>
            <a:r>
              <a:rPr lang="ru-RU" dirty="0"/>
              <a:t>В случае неявки муниципального служащего на заседание аттестационной комиссии без уважительной причины или отказа его от аттестации муниципальный служащий привлекается к дисциплинарной ответственности в соответствии с действующим законодательством, а аттестация переносится на более поздний срок.</a:t>
            </a:r>
          </a:p>
          <a:p>
            <a:r>
              <a:rPr lang="ru-RU" dirty="0" smtClean="0"/>
              <a:t> </a:t>
            </a:r>
            <a:r>
              <a:rPr lang="ru-RU" dirty="0"/>
              <a:t>Аттестационная комиссия рассматривает представленные документы, заслушивает сообщения аттестуемого муниципального служащего и в случае необходимости - его непосредственного руководителя о служебной деятельности аттестуемого муниципального служащего</a:t>
            </a:r>
            <a:r>
              <a:rPr lang="ru-RU" dirty="0" smtClean="0"/>
              <a:t>.</a:t>
            </a:r>
          </a:p>
          <a:p>
            <a:r>
              <a:rPr lang="ru-RU" dirty="0"/>
              <a:t>Аттестационная комиссия в целях объективного проведения аттестации после рассмотрения дополнительных сведений, представленных аттестуемым муниципальным служащим, о его служебной деятельности за предшествующий период, его заявления о несогласии с представленным отзывом вправе перенести аттестацию на очередное заседание аттестационной комиссии.</a:t>
            </a:r>
          </a:p>
          <a:p>
            <a:endParaRPr lang="ru-RU" dirty="0"/>
          </a:p>
          <a:p>
            <a:endParaRPr lang="ru-RU" dirty="0"/>
          </a:p>
        </p:txBody>
      </p:sp>
    </p:spTree>
    <p:extLst>
      <p:ext uri="{BB962C8B-B14F-4D97-AF65-F5344CB8AC3E}">
        <p14:creationId xmlns:p14="http://schemas.microsoft.com/office/powerpoint/2010/main" val="2724088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696725163"/>
              </p:ext>
            </p:extLst>
          </p:nvPr>
        </p:nvGraphicFramePr>
        <p:xfrm>
          <a:off x="651934" y="8270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87526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9134" y="190500"/>
            <a:ext cx="8596668" cy="1320800"/>
          </a:xfrm>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1714501"/>
            <a:ext cx="10358966" cy="5143500"/>
          </a:xfrm>
        </p:spPr>
        <p:txBody>
          <a:bodyPr>
            <a:normAutofit fontScale="92500" lnSpcReduction="20000"/>
          </a:bodyPr>
          <a:lstStyle/>
          <a:p>
            <a:r>
              <a:rPr lang="ru-RU" dirty="0"/>
              <a:t>Обсуждение профессиональных и личностных качеств аттестуемого муниципального служащего применительно к его служебной деятельности должно быть объективным и проходить в доброжелательной обстановке.</a:t>
            </a:r>
          </a:p>
          <a:p>
            <a:r>
              <a:rPr lang="ru-RU" dirty="0"/>
              <a:t>Служебная деятельность муниципального служащего оценивается на основе определения его соответствия квалификационным требованиям по замещаемой должности муниципальной службы, его участия в решении поставленных перед соответствующим органом местного самоуправления (соответствующим структурным подразделением), избирательной комиссией задач и реализации функций, сложности выполняемой им работы, ее эффективности и результативности.</a:t>
            </a:r>
          </a:p>
          <a:p>
            <a:r>
              <a:rPr lang="ru-RU" dirty="0"/>
              <a:t>При этом должны учитываться результаты исполнения муниципальным служащим своих должностных обязанностей, его профессиональные знания, опыт работы, соблюдение муниципальным служащим ограничений, обязанностей, отсутствие нарушений запретов, установленных законодательством о муниципальной службе, а также сведения о получении дополнительного профессионального образования. При аттестации муниципального служащего, наделенного организационно-распорядительными правомочиями по отношению к другим муниципальным служащим, также учитываются его организаторские способности.</a:t>
            </a:r>
          </a:p>
          <a:p>
            <a:r>
              <a:rPr lang="ru-RU" dirty="0" smtClean="0"/>
              <a:t>Решение </a:t>
            </a:r>
            <a:r>
              <a:rPr lang="ru-RU" dirty="0"/>
              <a:t>об оценке профессиональных и деловых качеств аттестуемого муниципального служащего, а также рекомендации аттестационной комиссии принимаются в отсутствие аттестуемого муниципального служащего и его непосредственного руководителя открытым голосованием простым большинством голосов от числа присутствующих на заседании членов аттестационной комиссии. При равенстве голосов аттестуемый муниципальный служащий признается соответствующим замещаемой муниципальной должности.</a:t>
            </a:r>
          </a:p>
          <a:p>
            <a:endParaRPr lang="ru-RU" dirty="0"/>
          </a:p>
        </p:txBody>
      </p:sp>
    </p:spTree>
    <p:extLst>
      <p:ext uri="{BB962C8B-B14F-4D97-AF65-F5344CB8AC3E}">
        <p14:creationId xmlns:p14="http://schemas.microsoft.com/office/powerpoint/2010/main" val="23855508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2160589"/>
            <a:ext cx="9965266" cy="4545011"/>
          </a:xfrm>
        </p:spPr>
        <p:txBody>
          <a:bodyPr>
            <a:normAutofit fontScale="85000" lnSpcReduction="10000"/>
          </a:bodyPr>
          <a:lstStyle/>
          <a:p>
            <a:r>
              <a:rPr lang="ru-RU" dirty="0" smtClean="0"/>
              <a:t>На </a:t>
            </a:r>
            <a:r>
              <a:rPr lang="ru-RU" dirty="0"/>
              <a:t>период аттестации муниципального служащего, являющегося членом аттестационной комиссии, его членство в этой комиссии приостанавливается, и он в голосовании не участвует.</a:t>
            </a:r>
          </a:p>
          <a:p>
            <a:r>
              <a:rPr lang="ru-RU" dirty="0" smtClean="0"/>
              <a:t>Заседание </a:t>
            </a:r>
            <a:r>
              <a:rPr lang="ru-RU" dirty="0"/>
              <a:t>аттестационной комиссии считается правомочным, если на нем присутствует не менее двух третей ее членов.</a:t>
            </a:r>
          </a:p>
          <a:p>
            <a:pPr marL="0" indent="0">
              <a:buNone/>
            </a:pPr>
            <a:r>
              <a:rPr lang="ru-RU" dirty="0" smtClean="0"/>
              <a:t>По </a:t>
            </a:r>
            <a:r>
              <a:rPr lang="ru-RU" dirty="0"/>
              <a:t>результатам аттестации муниципального служащего аттестационная комиссия принимает одно из следующих </a:t>
            </a:r>
            <a:r>
              <a:rPr lang="ru-RU" dirty="0">
                <a:solidFill>
                  <a:srgbClr val="FFFF00"/>
                </a:solidFill>
              </a:rPr>
              <a:t>решений</a:t>
            </a:r>
            <a:r>
              <a:rPr lang="ru-RU" dirty="0"/>
              <a:t>:</a:t>
            </a:r>
          </a:p>
          <a:p>
            <a:r>
              <a:rPr lang="ru-RU" dirty="0"/>
              <a:t>1) соответствует замещаемой должности муниципальной службы;</a:t>
            </a:r>
          </a:p>
          <a:p>
            <a:r>
              <a:rPr lang="ru-RU" dirty="0"/>
              <a:t>2) не соответствует замещаемой должности муниципальной службы.</a:t>
            </a:r>
          </a:p>
          <a:p>
            <a:pPr marL="0" indent="0">
              <a:buNone/>
            </a:pPr>
            <a:r>
              <a:rPr lang="ru-RU" dirty="0"/>
              <a:t>В соответствии с </a:t>
            </a:r>
            <a:r>
              <a:rPr lang="ru-RU" dirty="0" smtClean="0"/>
              <a:t>Федеральным  законом и </a:t>
            </a:r>
            <a:r>
              <a:rPr lang="ru-RU" dirty="0"/>
              <a:t>Законом области по результатам аттестации муниципального служащего аттестационная комиссия может давать </a:t>
            </a:r>
            <a:r>
              <a:rPr lang="ru-RU" dirty="0">
                <a:solidFill>
                  <a:srgbClr val="FFFF00"/>
                </a:solidFill>
              </a:rPr>
              <a:t>рекомендации</a:t>
            </a:r>
            <a:r>
              <a:rPr lang="ru-RU" dirty="0"/>
              <a:t>:</a:t>
            </a:r>
          </a:p>
          <a:p>
            <a:r>
              <a:rPr lang="ru-RU" dirty="0"/>
              <a:t>о поощрении отдельных муниципальных служащих за достигнутые успехи, в том числе о повышении муниципального служащего в должности;</a:t>
            </a:r>
          </a:p>
          <a:p>
            <a:r>
              <a:rPr lang="ru-RU" dirty="0"/>
              <a:t>об улучшении деятельности аттестуемых муниципальных служащих (в случае необходимости);</a:t>
            </a:r>
          </a:p>
          <a:p>
            <a:r>
              <a:rPr lang="ru-RU" dirty="0"/>
              <a:t>о направлении отдельных муниципальных служащих для получения дополнительного профессионального образования.</a:t>
            </a:r>
          </a:p>
          <a:p>
            <a:endParaRPr lang="ru-RU" dirty="0"/>
          </a:p>
        </p:txBody>
      </p:sp>
    </p:spTree>
    <p:extLst>
      <p:ext uri="{BB962C8B-B14F-4D97-AF65-F5344CB8AC3E}">
        <p14:creationId xmlns:p14="http://schemas.microsoft.com/office/powerpoint/2010/main" val="137213027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4834" y="127000"/>
            <a:ext cx="8596668" cy="1320800"/>
          </a:xfrm>
        </p:spPr>
        <p:txBody>
          <a:bodyPr/>
          <a:lstStyle/>
          <a:p>
            <a:pPr algn="ctr"/>
            <a:r>
              <a:rPr lang="ru-RU" b="1" dirty="0"/>
              <a:t>Аттестация муниципальных служащих</a:t>
            </a:r>
            <a:endParaRPr lang="ru-RU" dirty="0"/>
          </a:p>
        </p:txBody>
      </p:sp>
      <p:sp>
        <p:nvSpPr>
          <p:cNvPr id="3" name="Объект 2"/>
          <p:cNvSpPr>
            <a:spLocks noGrp="1"/>
          </p:cNvSpPr>
          <p:nvPr>
            <p:ph idx="1"/>
          </p:nvPr>
        </p:nvSpPr>
        <p:spPr>
          <a:xfrm>
            <a:off x="677334" y="1574801"/>
            <a:ext cx="10638366" cy="5105400"/>
          </a:xfrm>
        </p:spPr>
        <p:txBody>
          <a:bodyPr>
            <a:normAutofit fontScale="92500" lnSpcReduction="10000"/>
          </a:bodyPr>
          <a:lstStyle/>
          <a:p>
            <a:pPr marL="0" indent="0">
              <a:buNone/>
            </a:pPr>
            <a:r>
              <a:rPr lang="ru-RU" dirty="0"/>
              <a:t>Результаты аттестации (решение и рекомендации аттестационной комиссии) сообщаются муниципальному служащему непосредственно после подведения итогов голосования и заносятся в аттестационный лист, подписываемый председателем, заместителем председателя, секретарем и членами аттестационной комиссии, присутствовавшими на заседании и принявшими участие в голосовании.</a:t>
            </a:r>
          </a:p>
          <a:p>
            <a:pPr marL="0" indent="0">
              <a:buNone/>
            </a:pPr>
            <a:r>
              <a:rPr lang="ru-RU" dirty="0" smtClean="0"/>
              <a:t>При </a:t>
            </a:r>
            <a:r>
              <a:rPr lang="ru-RU" dirty="0"/>
              <a:t>ознакомлении с записями результатов голосования, решения и рекомендаций аттестационной комиссии аттестационный лист подписывается муниципальным служащим, прошедшим аттестацию.</a:t>
            </a:r>
          </a:p>
          <a:p>
            <a:pPr marL="0" indent="0">
              <a:buNone/>
            </a:pPr>
            <a:r>
              <a:rPr lang="ru-RU" dirty="0"/>
              <a:t>Аттестационный лист муниципального служащего, прошедшего аттестацию, и отзыв об исполнении им должностных обязанностей хранятся в личном деле муниципального служащего.</a:t>
            </a:r>
          </a:p>
          <a:p>
            <a:pPr marL="0" indent="0">
              <a:buNone/>
            </a:pPr>
            <a:r>
              <a:rPr lang="ru-RU" dirty="0" smtClean="0"/>
              <a:t>Секретарь </a:t>
            </a:r>
            <a:r>
              <a:rPr lang="ru-RU" dirty="0"/>
              <a:t>аттестационной комиссии ведет протокол заседания комиссии, в который вносятся принимаемые комиссией решения, рекомендации и результаты голосования. Протокол заседания аттестационной комиссии подписывается председателем, заместителем председателя и членами аттестационной комиссии, присутствующими на заседании.</a:t>
            </a:r>
          </a:p>
          <a:p>
            <a:pPr marL="0" indent="0">
              <a:buNone/>
            </a:pPr>
            <a:r>
              <a:rPr lang="ru-RU" dirty="0" smtClean="0"/>
              <a:t>Документы </a:t>
            </a:r>
            <a:r>
              <a:rPr lang="ru-RU" dirty="0"/>
              <a:t>и материалы аттестации муниципальных служащих представляются руководителю соответствующего органа местного самоуправления, избирательной комиссии не позднее чем через семь дней после ее проведения.</a:t>
            </a:r>
          </a:p>
          <a:p>
            <a:pPr marL="0" indent="0">
              <a:buNone/>
            </a:pPr>
            <a:r>
              <a:rPr lang="ru-RU" dirty="0" smtClean="0"/>
              <a:t>Муниципальный </a:t>
            </a:r>
            <a:r>
              <a:rPr lang="ru-RU" dirty="0"/>
              <a:t>служащий вправе обжаловать результаты аттестации в соответствии с законодательством Российской Федерации.</a:t>
            </a:r>
          </a:p>
        </p:txBody>
      </p:sp>
    </p:spTree>
    <p:extLst>
      <p:ext uri="{BB962C8B-B14F-4D97-AF65-F5344CB8AC3E}">
        <p14:creationId xmlns:p14="http://schemas.microsoft.com/office/powerpoint/2010/main" val="341901800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8034" y="673100"/>
            <a:ext cx="8596668" cy="1320800"/>
          </a:xfrm>
        </p:spPr>
        <p:txBody>
          <a:bodyPr/>
          <a:lstStyle/>
          <a:p>
            <a:pPr algn="ctr"/>
            <a:r>
              <a:rPr lang="ru-RU" b="1" dirty="0" smtClean="0"/>
              <a:t>Реестр муниципальных служащих</a:t>
            </a:r>
            <a:endParaRPr lang="ru-RU" dirty="0"/>
          </a:p>
        </p:txBody>
      </p:sp>
      <p:sp>
        <p:nvSpPr>
          <p:cNvPr id="3" name="Объект 2"/>
          <p:cNvSpPr>
            <a:spLocks noGrp="1"/>
          </p:cNvSpPr>
          <p:nvPr>
            <p:ph idx="1"/>
          </p:nvPr>
        </p:nvSpPr>
        <p:spPr>
          <a:xfrm>
            <a:off x="804334" y="2209800"/>
            <a:ext cx="10651066" cy="5118101"/>
          </a:xfrm>
        </p:spPr>
        <p:txBody>
          <a:bodyPr/>
          <a:lstStyle/>
          <a:p>
            <a:pPr marL="0" indent="0">
              <a:buNone/>
            </a:pPr>
            <a:r>
              <a:rPr lang="ru-RU" dirty="0" smtClean="0"/>
              <a:t>В </a:t>
            </a:r>
            <a:r>
              <a:rPr lang="ru-RU" dirty="0"/>
              <a:t>муниципальном образовании ведется реестр муниципальных служащих.</a:t>
            </a:r>
          </a:p>
          <a:p>
            <a:pPr marL="0" indent="0">
              <a:buNone/>
            </a:pPr>
            <a:r>
              <a:rPr lang="ru-RU" dirty="0" smtClean="0"/>
              <a:t>Муниципальный </a:t>
            </a:r>
            <a:r>
              <a:rPr lang="ru-RU" dirty="0"/>
              <a:t>служащий, уволенный с муниципальной службы, исключается из реестра муниципальных служащих в день увольнения.</a:t>
            </a:r>
          </a:p>
          <a:p>
            <a:pPr marL="0" indent="0">
              <a:buNone/>
            </a:pPr>
            <a:r>
              <a:rPr lang="ru-RU" dirty="0" smtClean="0"/>
              <a:t>В </a:t>
            </a:r>
            <a:r>
              <a:rPr lang="ru-RU" dirty="0"/>
              <a:t>случае смерти (гибели) муниципального служащего либо признания муниципального служащего безвестно отсутствующим или объявления его умершим решением суда, вступившим в законную силу, муниципальный служащий исключается из реестра муниципальных служащих в день, следующий за днем смерти (гибели) или днем вступления в законную силу решения суда.</a:t>
            </a:r>
          </a:p>
          <a:p>
            <a:pPr marL="0" indent="0">
              <a:buNone/>
            </a:pPr>
            <a:r>
              <a:rPr lang="ru-RU" dirty="0" smtClean="0"/>
              <a:t>Порядок </a:t>
            </a:r>
            <a:r>
              <a:rPr lang="ru-RU" dirty="0"/>
              <a:t>ведения реестра муниципальных служащих утверждается муниципальным правовым актом.</a:t>
            </a:r>
          </a:p>
          <a:p>
            <a:endParaRPr lang="ru-RU" dirty="0"/>
          </a:p>
        </p:txBody>
      </p:sp>
    </p:spTree>
    <p:extLst>
      <p:ext uri="{BB962C8B-B14F-4D97-AF65-F5344CB8AC3E}">
        <p14:creationId xmlns:p14="http://schemas.microsoft.com/office/powerpoint/2010/main" val="59738591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2834" y="266700"/>
            <a:ext cx="8596668" cy="1320800"/>
          </a:xfrm>
        </p:spPr>
        <p:txBody>
          <a:bodyPr/>
          <a:lstStyle/>
          <a:p>
            <a:pPr algn="ctr"/>
            <a:r>
              <a:rPr lang="ru-RU" dirty="0" smtClean="0"/>
              <a:t>Классные чины</a:t>
            </a:r>
            <a:endParaRPr lang="ru-RU" dirty="0"/>
          </a:p>
        </p:txBody>
      </p:sp>
      <p:sp>
        <p:nvSpPr>
          <p:cNvPr id="3" name="Объект 2"/>
          <p:cNvSpPr>
            <a:spLocks noGrp="1"/>
          </p:cNvSpPr>
          <p:nvPr>
            <p:ph idx="1"/>
          </p:nvPr>
        </p:nvSpPr>
        <p:spPr>
          <a:xfrm>
            <a:off x="664634" y="1054100"/>
            <a:ext cx="11133666" cy="5676900"/>
          </a:xfrm>
        </p:spPr>
        <p:txBody>
          <a:bodyPr>
            <a:normAutofit fontScale="77500" lnSpcReduction="20000"/>
          </a:bodyPr>
          <a:lstStyle/>
          <a:p>
            <a:pPr marL="0" indent="0">
              <a:buNone/>
            </a:pPr>
            <a:r>
              <a:rPr lang="ru-RU" dirty="0"/>
              <a:t>Законом субъекта Российской Федерации могут быть предусмотрены классные чины муниципальных служащих и установлен порядок их присвоения, а также порядок их сохранения при переводе муниципальных служащих на иные должности муниципальной службы и при увольнении с муниципальной службы.</a:t>
            </a:r>
          </a:p>
          <a:p>
            <a:pPr marL="0" indent="0">
              <a:buNone/>
            </a:pPr>
            <a:r>
              <a:rPr lang="ru-RU" dirty="0" smtClean="0"/>
              <a:t>Классные чины </a:t>
            </a:r>
            <a:r>
              <a:rPr lang="ru-RU" dirty="0"/>
              <a:t>указывают на соответствие уровня профессиональной подготовки муниципальных служащих квалификационным требованиям для замещения должностей муниципальной службы</a:t>
            </a:r>
            <a:r>
              <a:rPr lang="ru-RU" dirty="0" smtClean="0"/>
              <a:t>.</a:t>
            </a:r>
          </a:p>
          <a:p>
            <a:pPr marL="0" indent="0">
              <a:buNone/>
            </a:pPr>
            <a:r>
              <a:rPr lang="ru-RU" dirty="0"/>
              <a:t>Классные чины муниципальной службы присваиваются муниципальным служащим в соответствии с замещаемой должностью муниципальной службы в пределах группы должностей муниципальной службы по результатам квалификационного экзамена и указывают на соответствие уровня профессиональной подготовки муниципальных служащих квалификационным требованиям, предъявляемым к должностям муниципальной службы в соответствии с классификацией должностей муниципальной службы.</a:t>
            </a:r>
          </a:p>
          <a:p>
            <a:pPr marL="0" indent="0">
              <a:buNone/>
            </a:pPr>
            <a:r>
              <a:rPr lang="ru-RU" dirty="0" smtClean="0"/>
              <a:t>Муниципальным </a:t>
            </a:r>
            <a:r>
              <a:rPr lang="ru-RU" dirty="0"/>
              <a:t>служащим могут быть присвоены следующие </a:t>
            </a:r>
            <a:r>
              <a:rPr lang="ru-RU" dirty="0">
                <a:solidFill>
                  <a:srgbClr val="FFFF00"/>
                </a:solidFill>
              </a:rPr>
              <a:t>классные чины</a:t>
            </a:r>
            <a:r>
              <a:rPr lang="ru-RU" dirty="0"/>
              <a:t>:</a:t>
            </a:r>
          </a:p>
          <a:p>
            <a:r>
              <a:rPr lang="ru-RU" dirty="0"/>
              <a:t>высший муниципальный советник 1, 2 и 3 класса - муниципальным служащим, замещающим высшие должности муниципальной службы;</a:t>
            </a:r>
          </a:p>
          <a:p>
            <a:r>
              <a:rPr lang="ru-RU" dirty="0"/>
              <a:t>главный муниципальный советник 1, 2 и 3 класса - муниципальным служащим, замещающим главные должности муниципальной службы;</a:t>
            </a:r>
          </a:p>
          <a:p>
            <a:r>
              <a:rPr lang="ru-RU" dirty="0"/>
              <a:t>ведущий муниципальный советник 1, 2 и 3 класса - муниципальным служащим, замещающим ведущие должности муниципальной службы;</a:t>
            </a:r>
          </a:p>
          <a:p>
            <a:r>
              <a:rPr lang="ru-RU" dirty="0"/>
              <a:t>старший муниципальный советник 1, 2 и 3 класса - муниципальным служащим, замещающим старшие должности муниципальной службы;</a:t>
            </a:r>
          </a:p>
          <a:p>
            <a:r>
              <a:rPr lang="ru-RU" dirty="0"/>
              <a:t>младший муниципальный советник 1, 2 и 3 класса - муниципальным служащим, замещающим младшие должности муниципальной службы.</a:t>
            </a:r>
          </a:p>
          <a:p>
            <a:r>
              <a:rPr lang="ru-RU" dirty="0"/>
              <a:t>3. Порядок и условия присвоения и сохранения классных чинов муниципальной службы, в том числе при переводе или поступлении муниципальных служащих на иные должности муниципальной службы либо должности государственной гражданской службы, а также при увольнении муниципальных служащих с муниципальной службы, устанавливаются законом области.</a:t>
            </a:r>
          </a:p>
          <a:p>
            <a:endParaRPr lang="ru-RU" dirty="0"/>
          </a:p>
          <a:p>
            <a:endParaRPr lang="ru-RU" dirty="0"/>
          </a:p>
        </p:txBody>
      </p:sp>
    </p:spTree>
    <p:extLst>
      <p:ext uri="{BB962C8B-B14F-4D97-AF65-F5344CB8AC3E}">
        <p14:creationId xmlns:p14="http://schemas.microsoft.com/office/powerpoint/2010/main" val="9860344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5134" y="558800"/>
            <a:ext cx="8596668" cy="876300"/>
          </a:xfrm>
        </p:spPr>
        <p:txBody>
          <a:bodyPr/>
          <a:lstStyle/>
          <a:p>
            <a:pPr algn="ctr"/>
            <a:r>
              <a:rPr lang="ru-RU" dirty="0" smtClean="0"/>
              <a:t>Кадровый резерв</a:t>
            </a:r>
            <a:endParaRPr lang="ru-RU" dirty="0"/>
          </a:p>
        </p:txBody>
      </p:sp>
      <p:sp>
        <p:nvSpPr>
          <p:cNvPr id="3" name="Объект 2"/>
          <p:cNvSpPr>
            <a:spLocks noGrp="1"/>
          </p:cNvSpPr>
          <p:nvPr>
            <p:ph idx="1"/>
          </p:nvPr>
        </p:nvSpPr>
        <p:spPr>
          <a:xfrm>
            <a:off x="677334" y="1549401"/>
            <a:ext cx="10054166" cy="4491962"/>
          </a:xfrm>
        </p:spPr>
        <p:txBody>
          <a:bodyPr/>
          <a:lstStyle/>
          <a:p>
            <a:pPr marL="0" indent="0">
              <a:buNone/>
            </a:pPr>
            <a:endParaRPr lang="ru-RU" dirty="0"/>
          </a:p>
          <a:p>
            <a:pPr algn="just"/>
            <a:r>
              <a:rPr lang="ru-RU" dirty="0"/>
              <a:t>В муниципальных образованиях в соответствии с муниципальными правовыми актами может создаваться кадровый резерв для замещения вакантных должностей муниципальной службы</a:t>
            </a:r>
            <a:r>
              <a:rPr lang="ru-RU" dirty="0" smtClean="0"/>
              <a:t>.</a:t>
            </a:r>
          </a:p>
          <a:p>
            <a:pPr algn="just"/>
            <a:r>
              <a:rPr lang="ru-RU" dirty="0" smtClean="0"/>
              <a:t>Может формироваться как внутренний резерв, так и внешний резерв муниципального образования.</a:t>
            </a:r>
            <a:endParaRPr lang="ru-RU" dirty="0"/>
          </a:p>
          <a:p>
            <a:pPr marL="0" indent="0" algn="just">
              <a:buNone/>
            </a:pPr>
            <a:r>
              <a:rPr lang="ru-RU" dirty="0"/>
              <a:t> </a:t>
            </a:r>
          </a:p>
          <a:p>
            <a:endParaRPr lang="ru-RU" dirty="0"/>
          </a:p>
        </p:txBody>
      </p:sp>
    </p:spTree>
    <p:extLst>
      <p:ext uri="{BB962C8B-B14F-4D97-AF65-F5344CB8AC3E}">
        <p14:creationId xmlns:p14="http://schemas.microsoft.com/office/powerpoint/2010/main" val="35238409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63134" y="457200"/>
            <a:ext cx="8596668" cy="787400"/>
          </a:xfrm>
        </p:spPr>
        <p:txBody>
          <a:bodyPr/>
          <a:lstStyle/>
          <a:p>
            <a:pPr algn="ctr"/>
            <a:r>
              <a:rPr lang="ru-RU" dirty="0" smtClean="0"/>
              <a:t>Обучение работников</a:t>
            </a:r>
            <a:endParaRPr lang="ru-RU" dirty="0"/>
          </a:p>
        </p:txBody>
      </p:sp>
      <p:sp>
        <p:nvSpPr>
          <p:cNvPr id="3" name="Объект 2"/>
          <p:cNvSpPr>
            <a:spLocks noGrp="1"/>
          </p:cNvSpPr>
          <p:nvPr>
            <p:ph idx="1"/>
          </p:nvPr>
        </p:nvSpPr>
        <p:spPr>
          <a:xfrm>
            <a:off x="677334" y="2160589"/>
            <a:ext cx="10816166" cy="3880773"/>
          </a:xfrm>
        </p:spPr>
        <p:txBody>
          <a:bodyPr/>
          <a:lstStyle/>
          <a:p>
            <a:pPr algn="just"/>
            <a:r>
              <a:rPr lang="ru-RU" dirty="0" smtClean="0"/>
              <a:t>Муниципальный служащий имеет право на получение </a:t>
            </a:r>
            <a:r>
              <a:rPr lang="ru-RU" dirty="0"/>
              <a:t>дополнительного профессионального образования в соответствии с муниципальным правовым актом за счет средств местного </a:t>
            </a:r>
            <a:r>
              <a:rPr lang="ru-RU" dirty="0" smtClean="0"/>
              <a:t>бюджета.</a:t>
            </a:r>
          </a:p>
          <a:p>
            <a:pPr algn="just"/>
            <a:r>
              <a:rPr lang="ru-RU" dirty="0" smtClean="0"/>
              <a:t>Можно выделить обучение с отрывом от производства и без отрыва от производства.</a:t>
            </a:r>
          </a:p>
          <a:p>
            <a:pPr algn="just"/>
            <a:r>
              <a:rPr lang="ru-RU" dirty="0" smtClean="0"/>
              <a:t>В случае направления работника на обучение с отрывом от производства на период обучения (повышения квалификации, переподготовки) ему выплачивается средний заработок.</a:t>
            </a:r>
            <a:endParaRPr lang="ru-RU" dirty="0"/>
          </a:p>
          <a:p>
            <a:pPr marL="0" indent="0">
              <a:buNone/>
            </a:pPr>
            <a:endParaRPr lang="ru-RU" dirty="0"/>
          </a:p>
        </p:txBody>
      </p:sp>
    </p:spTree>
    <p:extLst>
      <p:ext uri="{BB962C8B-B14F-4D97-AF65-F5344CB8AC3E}">
        <p14:creationId xmlns:p14="http://schemas.microsoft.com/office/powerpoint/2010/main" val="270197197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Защита персональных данных</a:t>
            </a:r>
            <a:endParaRPr lang="ru-RU" dirty="0"/>
          </a:p>
        </p:txBody>
      </p:sp>
      <p:sp>
        <p:nvSpPr>
          <p:cNvPr id="3" name="Объект 2"/>
          <p:cNvSpPr>
            <a:spLocks noGrp="1"/>
          </p:cNvSpPr>
          <p:nvPr>
            <p:ph idx="1"/>
          </p:nvPr>
        </p:nvSpPr>
        <p:spPr>
          <a:xfrm>
            <a:off x="677334" y="1739899"/>
            <a:ext cx="10876580" cy="4985641"/>
          </a:xfrm>
        </p:spPr>
        <p:txBody>
          <a:bodyPr>
            <a:normAutofit fontScale="77500" lnSpcReduction="20000"/>
          </a:bodyPr>
          <a:lstStyle/>
          <a:p>
            <a:pPr marL="0" indent="0" algn="ctr">
              <a:buNone/>
            </a:pPr>
            <a:r>
              <a:rPr lang="ru-RU" sz="2100" b="1" dirty="0" smtClean="0">
                <a:solidFill>
                  <a:srgbClr val="FFFF00"/>
                </a:solidFill>
              </a:rPr>
              <a:t>Трудовой кодекс РФ (глава 14)</a:t>
            </a:r>
          </a:p>
          <a:p>
            <a:pPr marL="0" indent="0">
              <a:buNone/>
            </a:pPr>
            <a:r>
              <a:rPr lang="ru-RU" b="1" dirty="0" smtClean="0"/>
              <a:t>Общие </a:t>
            </a:r>
            <a:r>
              <a:rPr lang="ru-RU" b="1" dirty="0"/>
              <a:t>требования при обработке персональных данных работника и гарантии их </a:t>
            </a:r>
            <a:r>
              <a:rPr lang="ru-RU" b="1" dirty="0" smtClean="0"/>
              <a:t>защиты</a:t>
            </a:r>
          </a:p>
          <a:p>
            <a:pPr marL="0" indent="0">
              <a:buNone/>
            </a:pPr>
            <a:r>
              <a:rPr lang="ru-RU" dirty="0"/>
              <a:t>В целях обеспечения прав и свобод человека и гражданина работодатель и его представители при обработке персональных данных работника обязаны соблюдать следующие общие требования:</a:t>
            </a:r>
          </a:p>
          <a:p>
            <a:r>
              <a:rPr lang="ru-RU" dirty="0"/>
              <a:t>1) обработка персональных данных работника может осуществляться исключительно в целях обеспечения соблюдения законов и иных нормативных правовых актов, содействия работникам в трудоустройстве, получении образования и продвижении по службе, обеспечения личной безопасности работников, контроля количества и качества выполняемой работы и обеспечения сохранности имущества;</a:t>
            </a:r>
          </a:p>
          <a:p>
            <a:r>
              <a:rPr lang="ru-RU" dirty="0" smtClean="0"/>
              <a:t>2</a:t>
            </a:r>
            <a:r>
              <a:rPr lang="ru-RU" dirty="0"/>
              <a:t>) при определении объема и содержания обрабатываемых персональных данных работника работодатель должен руководствоваться </a:t>
            </a:r>
            <a:r>
              <a:rPr lang="ru-RU" dirty="0">
                <a:hlinkClick r:id="rId2"/>
              </a:rPr>
              <a:t>Конституцией</a:t>
            </a:r>
            <a:r>
              <a:rPr lang="ru-RU" dirty="0"/>
              <a:t> Российской Федерации, настоящим </a:t>
            </a:r>
            <a:r>
              <a:rPr lang="ru-RU" dirty="0">
                <a:hlinkClick r:id="rId3" action="ppaction://hlinkfile"/>
              </a:rPr>
              <a:t>Кодексом</a:t>
            </a:r>
            <a:r>
              <a:rPr lang="ru-RU" dirty="0"/>
              <a:t> и иными федеральными законами;</a:t>
            </a:r>
          </a:p>
          <a:p>
            <a:r>
              <a:rPr lang="ru-RU" dirty="0"/>
              <a:t>3) все персональные данные работника следует получать у него самого. Если персональные данные работника возможно получить только у третьей стороны, то работник должен быть уведомлен об этом заранее и от него должно быть получено письменное согласие. Работодатель должен сообщить работнику о целях, предполагаемых источниках и способах получения персональных данных, а также о характере подлежащих получению персональных данных и последствиях отказа работника дать письменное согласие на их получение;</a:t>
            </a:r>
          </a:p>
          <a:p>
            <a:r>
              <a:rPr lang="ru-RU" dirty="0"/>
              <a:t>4) работодатель не имеет права получать и обрабатывать сведения о работнике, относящиеся в соответствии с </a:t>
            </a:r>
            <a:r>
              <a:rPr lang="ru-RU" dirty="0">
                <a:hlinkClick r:id="rId4"/>
              </a:rPr>
              <a:t>законодательством</a:t>
            </a:r>
            <a:r>
              <a:rPr lang="ru-RU" dirty="0"/>
              <a:t> Российской Федерации в области персональных данных к специальным категориям персональных данных, за исключением случаев, предусмотренных настоящим Кодексом и другими федеральными законами;</a:t>
            </a:r>
          </a:p>
          <a:p>
            <a:r>
              <a:rPr lang="ru-RU" dirty="0" smtClean="0"/>
              <a:t>5</a:t>
            </a:r>
            <a:r>
              <a:rPr lang="ru-RU" dirty="0"/>
              <a:t>) работодатель не имеет права получать и обрабатывать персональные данные работника о его членстве в общественных объединениях или его профсоюзной деятельности, за исключением случаев, предусмотренных настоящим Кодексом или иными федеральными законами;</a:t>
            </a:r>
          </a:p>
          <a:p>
            <a:pPr marL="0" indent="0">
              <a:buNone/>
            </a:pPr>
            <a:endParaRPr lang="ru-RU" b="1" dirty="0"/>
          </a:p>
          <a:p>
            <a:endParaRPr lang="ru-RU" dirty="0"/>
          </a:p>
        </p:txBody>
      </p:sp>
    </p:spTree>
    <p:extLst>
      <p:ext uri="{BB962C8B-B14F-4D97-AF65-F5344CB8AC3E}">
        <p14:creationId xmlns:p14="http://schemas.microsoft.com/office/powerpoint/2010/main" val="307278582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3" y="2160589"/>
            <a:ext cx="10432199" cy="4411127"/>
          </a:xfrm>
        </p:spPr>
        <p:txBody>
          <a:bodyPr>
            <a:normAutofit/>
          </a:bodyPr>
          <a:lstStyle/>
          <a:p>
            <a:r>
              <a:rPr lang="ru-RU" dirty="0"/>
              <a:t>6) при принятии решений, затрагивающих интересы работника, работодатель не имеет права основываться на персональных данных работника, полученных исключительно в результате их автоматизированной обработки или электронного получения;</a:t>
            </a:r>
          </a:p>
          <a:p>
            <a:r>
              <a:rPr lang="ru-RU" dirty="0"/>
              <a:t>7) защита персональных данных работника от неправомерного их использования или утраты должна быть обеспечена работодателем за счет его средств в порядке, установленном настоящим Кодексом и иными федеральными законами;</a:t>
            </a:r>
          </a:p>
          <a:p>
            <a:r>
              <a:rPr lang="ru-RU" dirty="0" smtClean="0"/>
              <a:t>8</a:t>
            </a:r>
            <a:r>
              <a:rPr lang="ru-RU" dirty="0"/>
              <a:t>) работники и их представители должны быть ознакомлены под роспись с документами работодателя, устанавливающими порядок обработки персональных данных работников, а также об их правах и обязанностях в этой области;</a:t>
            </a:r>
          </a:p>
          <a:p>
            <a:r>
              <a:rPr lang="ru-RU" dirty="0" smtClean="0"/>
              <a:t>9</a:t>
            </a:r>
            <a:r>
              <a:rPr lang="ru-RU" dirty="0"/>
              <a:t>) работники не должны отказываться от своих прав на сохранение и защиту тайны;</a:t>
            </a:r>
          </a:p>
          <a:p>
            <a:r>
              <a:rPr lang="ru-RU" dirty="0"/>
              <a:t>10) работодатели, работники и их представители должны совместно вырабатывать меры защиты персональных данных работников</a:t>
            </a:r>
            <a:r>
              <a:rPr lang="ru-RU" dirty="0" smtClean="0"/>
              <a:t>.</a:t>
            </a:r>
            <a:endParaRPr lang="ru-RU" dirty="0"/>
          </a:p>
          <a:p>
            <a:endParaRPr lang="ru-RU" dirty="0"/>
          </a:p>
        </p:txBody>
      </p:sp>
    </p:spTree>
    <p:extLst>
      <p:ext uri="{BB962C8B-B14F-4D97-AF65-F5344CB8AC3E}">
        <p14:creationId xmlns:p14="http://schemas.microsoft.com/office/powerpoint/2010/main" val="24849288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2160589"/>
            <a:ext cx="10295466" cy="4308577"/>
          </a:xfrm>
        </p:spPr>
        <p:txBody>
          <a:bodyPr>
            <a:normAutofit fontScale="62500" lnSpcReduction="20000"/>
          </a:bodyPr>
          <a:lstStyle/>
          <a:p>
            <a:r>
              <a:rPr lang="ru-RU" dirty="0"/>
              <a:t> </a:t>
            </a:r>
          </a:p>
          <a:p>
            <a:pPr>
              <a:lnSpc>
                <a:spcPct val="120000"/>
              </a:lnSpc>
              <a:spcBef>
                <a:spcPts val="0"/>
              </a:spcBef>
            </a:pPr>
            <a:r>
              <a:rPr lang="ru-RU" b="1" smtClean="0"/>
              <a:t>Статья </a:t>
            </a:r>
            <a:r>
              <a:rPr lang="ru-RU" b="1" dirty="0"/>
              <a:t>88. Передача персональных данных работника</a:t>
            </a:r>
          </a:p>
          <a:p>
            <a:pPr>
              <a:lnSpc>
                <a:spcPct val="120000"/>
              </a:lnSpc>
              <a:spcBef>
                <a:spcPts val="0"/>
              </a:spcBef>
            </a:pPr>
            <a:r>
              <a:rPr lang="ru-RU" dirty="0"/>
              <a:t> </a:t>
            </a:r>
          </a:p>
          <a:p>
            <a:pPr>
              <a:lnSpc>
                <a:spcPct val="120000"/>
              </a:lnSpc>
              <a:spcBef>
                <a:spcPts val="0"/>
              </a:spcBef>
            </a:pPr>
            <a:r>
              <a:rPr lang="ru-RU" dirty="0"/>
              <a:t>При передаче персональных данных работника работодатель должен соблюдать следующие требования:</a:t>
            </a:r>
          </a:p>
          <a:p>
            <a:pPr>
              <a:lnSpc>
                <a:spcPct val="120000"/>
              </a:lnSpc>
              <a:spcBef>
                <a:spcPts val="0"/>
              </a:spcBef>
            </a:pPr>
            <a:r>
              <a:rPr lang="ru-RU" dirty="0"/>
              <a:t>не сообщать персональные данные работника третьей стороне без письменного согласия работника, за исключением случаев, когда это необходимо в целях предупреждения угрозы жизни и здоровью работника, а также в других случаях, предусмотренных настоящим Кодексом или иными федеральными законами;</a:t>
            </a:r>
          </a:p>
          <a:p>
            <a:pPr>
              <a:lnSpc>
                <a:spcPct val="120000"/>
              </a:lnSpc>
              <a:spcBef>
                <a:spcPts val="0"/>
              </a:spcBef>
            </a:pPr>
            <a:r>
              <a:rPr lang="ru-RU" dirty="0" smtClean="0"/>
              <a:t>не </a:t>
            </a:r>
            <a:r>
              <a:rPr lang="ru-RU" dirty="0"/>
              <a:t>сообщать персональные данные работника в коммерческих целях без его письменного согласия;</a:t>
            </a:r>
          </a:p>
          <a:p>
            <a:pPr>
              <a:lnSpc>
                <a:spcPct val="120000"/>
              </a:lnSpc>
              <a:spcBef>
                <a:spcPts val="0"/>
              </a:spcBef>
            </a:pPr>
            <a:r>
              <a:rPr lang="ru-RU" dirty="0"/>
              <a:t>предупредить лиц, получающих персональные данные работника, о том, что эти данные могут быть использованы лишь в целях, для которых они сообщены, и требовать от этих лиц подтверждения того, что это правило соблюдено. Лица, получающие персональные данные работника, обязаны соблюдать режим секретности (конфиденциальности). Данное положение не распространяется на обмен персональными данными работников в порядке, установленном настоящим Кодексом и иными федеральными законами;</a:t>
            </a:r>
          </a:p>
          <a:p>
            <a:pPr>
              <a:lnSpc>
                <a:spcPct val="120000"/>
              </a:lnSpc>
              <a:spcBef>
                <a:spcPts val="0"/>
              </a:spcBef>
            </a:pPr>
            <a:r>
              <a:rPr lang="ru-RU" dirty="0" smtClean="0"/>
              <a:t>осуществлять </a:t>
            </a:r>
            <a:r>
              <a:rPr lang="ru-RU" dirty="0"/>
              <a:t>передачу персональных данных работника в пределах одной организации, у одного индивидуального предпринимателя в соответствии с локальным нормативным актом, с которым работник должен быть ознакомлен под роспись;</a:t>
            </a:r>
          </a:p>
          <a:p>
            <a:pPr>
              <a:lnSpc>
                <a:spcPct val="120000"/>
              </a:lnSpc>
              <a:spcBef>
                <a:spcPts val="0"/>
              </a:spcBef>
            </a:pPr>
            <a:r>
              <a:rPr lang="ru-RU" dirty="0" smtClean="0"/>
              <a:t>разрешать </a:t>
            </a:r>
            <a:r>
              <a:rPr lang="ru-RU" dirty="0"/>
              <a:t>доступ к персональным данным работников только специально уполномоченным лицам, при этом указанные лица должны иметь право получать только те персональные данные работника, которые необходимы для выполнения конкретных функций;</a:t>
            </a:r>
          </a:p>
          <a:p>
            <a:pPr>
              <a:lnSpc>
                <a:spcPct val="120000"/>
              </a:lnSpc>
              <a:spcBef>
                <a:spcPts val="0"/>
              </a:spcBef>
            </a:pPr>
            <a:r>
              <a:rPr lang="ru-RU" dirty="0"/>
              <a:t>не запрашивать информацию о состоянии здоровья работника, за исключением тех сведений, которые относятся к вопросу о возможности выполнения работником трудовой функции;</a:t>
            </a:r>
          </a:p>
          <a:p>
            <a:pPr>
              <a:lnSpc>
                <a:spcPct val="120000"/>
              </a:lnSpc>
              <a:spcBef>
                <a:spcPts val="0"/>
              </a:spcBef>
            </a:pPr>
            <a:r>
              <a:rPr lang="ru-RU" dirty="0"/>
              <a:t>передавать персональные данные работника представителям работников в порядке, установленном настоящим Кодексом и иными федеральными законами, и ограничивать эту информацию только теми персональными данными работника, которые необходимы для выполнения указанными представителями их функций</a:t>
            </a:r>
            <a:r>
              <a:rPr lang="ru-RU" dirty="0" smtClean="0"/>
              <a:t>.</a:t>
            </a:r>
            <a:endParaRPr lang="ru-RU" dirty="0"/>
          </a:p>
        </p:txBody>
      </p:sp>
    </p:spTree>
    <p:extLst>
      <p:ext uri="{BB962C8B-B14F-4D97-AF65-F5344CB8AC3E}">
        <p14:creationId xmlns:p14="http://schemas.microsoft.com/office/powerpoint/2010/main" val="1985268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266700"/>
            <a:ext cx="10267331" cy="605497"/>
          </a:xfrm>
        </p:spPr>
        <p:txBody>
          <a:bodyPr>
            <a:normAutofit fontScale="90000"/>
          </a:bodyPr>
          <a:lstStyle/>
          <a:p>
            <a:pPr algn="ctr"/>
            <a:r>
              <a:rPr lang="ru-RU" dirty="0" smtClean="0">
                <a:solidFill>
                  <a:srgbClr val="FFFF00"/>
                </a:solidFill>
              </a:rPr>
              <a:t>Причины заключения срочного трудового договора</a:t>
            </a:r>
            <a:endParaRPr lang="ru-RU" dirty="0">
              <a:solidFill>
                <a:srgbClr val="FFFF00"/>
              </a:solidFill>
            </a:endParaRPr>
          </a:p>
        </p:txBody>
      </p:sp>
      <p:sp>
        <p:nvSpPr>
          <p:cNvPr id="3" name="Объект 2"/>
          <p:cNvSpPr>
            <a:spLocks noGrp="1"/>
          </p:cNvSpPr>
          <p:nvPr>
            <p:ph idx="1"/>
          </p:nvPr>
        </p:nvSpPr>
        <p:spPr>
          <a:xfrm>
            <a:off x="323557" y="731520"/>
            <a:ext cx="11408898" cy="5999480"/>
          </a:xfrm>
        </p:spPr>
        <p:txBody>
          <a:bodyPr>
            <a:noAutofit/>
          </a:bodyPr>
          <a:lstStyle/>
          <a:p>
            <a:pPr>
              <a:lnSpc>
                <a:spcPct val="120000"/>
              </a:lnSpc>
              <a:spcBef>
                <a:spcPts val="0"/>
              </a:spcBef>
            </a:pPr>
            <a:r>
              <a:rPr lang="ru-RU" sz="1500" dirty="0">
                <a:solidFill>
                  <a:schemeClr val="tx1"/>
                </a:solidFill>
              </a:rPr>
              <a:t>на время исполнения обязанностей отсутствующего работника, за которым в соответствии с трудовым </a:t>
            </a:r>
            <a:r>
              <a:rPr lang="ru-RU" sz="1400" dirty="0">
                <a:solidFill>
                  <a:schemeClr val="tx1"/>
                </a:solidFill>
              </a:rPr>
              <a:t>законодательством и иными нормативными правовыми актами, содержащими нормы трудового права, коллективным договором, соглашениями, локальными нормативными актами, трудовым договором сохраняется место работы;</a:t>
            </a:r>
          </a:p>
          <a:p>
            <a:pPr>
              <a:lnSpc>
                <a:spcPct val="120000"/>
              </a:lnSpc>
              <a:spcBef>
                <a:spcPts val="0"/>
              </a:spcBef>
            </a:pPr>
            <a:r>
              <a:rPr lang="ru-RU" sz="1400" dirty="0">
                <a:solidFill>
                  <a:schemeClr val="tx1"/>
                </a:solidFill>
              </a:rPr>
              <a:t>на время выполнения временных (до двух месяцев) работ;</a:t>
            </a:r>
          </a:p>
          <a:p>
            <a:pPr>
              <a:lnSpc>
                <a:spcPct val="120000"/>
              </a:lnSpc>
              <a:spcBef>
                <a:spcPts val="0"/>
              </a:spcBef>
            </a:pPr>
            <a:r>
              <a:rPr lang="ru-RU" sz="1400" dirty="0">
                <a:solidFill>
                  <a:schemeClr val="tx1"/>
                </a:solidFill>
              </a:rPr>
              <a:t>для выполнения </a:t>
            </a:r>
            <a:r>
              <a:rPr lang="ru-RU" sz="1400" dirty="0" smtClean="0">
                <a:solidFill>
                  <a:schemeClr val="tx1"/>
                </a:solidFill>
              </a:rPr>
              <a:t>сезонных работ, </a:t>
            </a:r>
            <a:r>
              <a:rPr lang="ru-RU" sz="1400" dirty="0">
                <a:solidFill>
                  <a:schemeClr val="tx1"/>
                </a:solidFill>
              </a:rPr>
              <a:t>когда в силу природных условий работа может производиться только в течение определенного периода (сезона);</a:t>
            </a:r>
          </a:p>
          <a:p>
            <a:pPr>
              <a:lnSpc>
                <a:spcPct val="120000"/>
              </a:lnSpc>
              <a:spcBef>
                <a:spcPts val="0"/>
              </a:spcBef>
            </a:pPr>
            <a:r>
              <a:rPr lang="ru-RU" sz="1400" dirty="0">
                <a:solidFill>
                  <a:schemeClr val="tx1"/>
                </a:solidFill>
              </a:rPr>
              <a:t>с лицами, направляемыми на работу за границу;</a:t>
            </a:r>
          </a:p>
          <a:p>
            <a:pPr>
              <a:lnSpc>
                <a:spcPct val="120000"/>
              </a:lnSpc>
              <a:spcBef>
                <a:spcPts val="0"/>
              </a:spcBef>
            </a:pPr>
            <a:r>
              <a:rPr lang="ru-RU" sz="1400" dirty="0">
                <a:solidFill>
                  <a:schemeClr val="tx1"/>
                </a:solidFill>
              </a:rPr>
              <a:t>для проведения работ, выходящих за рамки обычной деятельности работодателя (реконструкция, монтажные, пусконаладочные и другие работы), а также работ, связанных с заведомо временным (до одного года) расширением производства или объема оказываемых услуг;</a:t>
            </a:r>
          </a:p>
          <a:p>
            <a:pPr>
              <a:lnSpc>
                <a:spcPct val="120000"/>
              </a:lnSpc>
              <a:spcBef>
                <a:spcPts val="0"/>
              </a:spcBef>
            </a:pPr>
            <a:r>
              <a:rPr lang="ru-RU" sz="1400" dirty="0">
                <a:solidFill>
                  <a:schemeClr val="tx1"/>
                </a:solidFill>
              </a:rPr>
              <a:t>с лицами, поступающими на работу в организации, созданные на заведомо определенный период или для выполнения заведомо определенной работы;</a:t>
            </a:r>
          </a:p>
          <a:p>
            <a:pPr>
              <a:lnSpc>
                <a:spcPct val="120000"/>
              </a:lnSpc>
              <a:spcBef>
                <a:spcPts val="0"/>
              </a:spcBef>
            </a:pPr>
            <a:r>
              <a:rPr lang="ru-RU" sz="1400" dirty="0">
                <a:solidFill>
                  <a:schemeClr val="tx1"/>
                </a:solidFill>
              </a:rPr>
              <a:t>с лицами, принимаемыми для выполнения заведомо определенной работы в случаях, когда ее завершение не может быть определено конкретной датой;</a:t>
            </a:r>
          </a:p>
          <a:p>
            <a:pPr>
              <a:lnSpc>
                <a:spcPct val="120000"/>
              </a:lnSpc>
              <a:spcBef>
                <a:spcPts val="0"/>
              </a:spcBef>
            </a:pPr>
            <a:r>
              <a:rPr lang="ru-RU" sz="1400" dirty="0">
                <a:solidFill>
                  <a:schemeClr val="tx1"/>
                </a:solidFill>
              </a:rPr>
              <a:t>для выполнения работ, непосредственно связанных с практикой, профессиональным обучением или дополнительным профессиональным образованием в форме стажировки;</a:t>
            </a:r>
          </a:p>
          <a:p>
            <a:pPr>
              <a:lnSpc>
                <a:spcPct val="120000"/>
              </a:lnSpc>
              <a:spcBef>
                <a:spcPts val="0"/>
              </a:spcBef>
            </a:pPr>
            <a:r>
              <a:rPr lang="ru-RU" sz="1400" dirty="0" smtClean="0">
                <a:solidFill>
                  <a:schemeClr val="tx1"/>
                </a:solidFill>
              </a:rPr>
              <a:t>в </a:t>
            </a:r>
            <a:r>
              <a:rPr lang="ru-RU" sz="1400" dirty="0">
                <a:solidFill>
                  <a:schemeClr val="tx1"/>
                </a:solidFill>
              </a:rPr>
              <a:t>случаях избрания на определенный срок в состав выборного органа или на выборную должность на оплачиваемую работу, а также поступления на работу, связанную с непосредственным обеспечением деятельности членов избираемых органов или должностных лиц в органах государственной власти и органах местного самоуправления, в политических партиях и других общественных объединениях;</a:t>
            </a:r>
          </a:p>
          <a:p>
            <a:pPr>
              <a:lnSpc>
                <a:spcPct val="120000"/>
              </a:lnSpc>
              <a:spcBef>
                <a:spcPts val="0"/>
              </a:spcBef>
            </a:pPr>
            <a:r>
              <a:rPr lang="ru-RU" sz="1400" dirty="0">
                <a:solidFill>
                  <a:schemeClr val="tx1"/>
                </a:solidFill>
              </a:rPr>
              <a:t>с лицами, направленными органами службы занятости населения на работы временного характера и </a:t>
            </a:r>
            <a:r>
              <a:rPr lang="ru-RU" sz="1400" dirty="0" smtClean="0">
                <a:solidFill>
                  <a:schemeClr val="tx1"/>
                </a:solidFill>
              </a:rPr>
              <a:t>общественные работы;</a:t>
            </a:r>
            <a:endParaRPr lang="ru-RU" sz="1400" dirty="0">
              <a:solidFill>
                <a:schemeClr val="tx1"/>
              </a:solidFill>
            </a:endParaRPr>
          </a:p>
          <a:p>
            <a:pPr>
              <a:lnSpc>
                <a:spcPct val="120000"/>
              </a:lnSpc>
              <a:spcBef>
                <a:spcPts val="0"/>
              </a:spcBef>
            </a:pPr>
            <a:r>
              <a:rPr lang="ru-RU" sz="1400" dirty="0">
                <a:solidFill>
                  <a:schemeClr val="tx1"/>
                </a:solidFill>
              </a:rPr>
              <a:t>с гражданами, направленными для прохождения </a:t>
            </a:r>
            <a:r>
              <a:rPr lang="ru-RU" sz="1400" dirty="0" smtClean="0">
                <a:solidFill>
                  <a:schemeClr val="tx1"/>
                </a:solidFill>
              </a:rPr>
              <a:t>альтернативной </a:t>
            </a:r>
            <a:r>
              <a:rPr lang="ru-RU" sz="1400" dirty="0">
                <a:solidFill>
                  <a:schemeClr val="tx1"/>
                </a:solidFill>
              </a:rPr>
              <a:t>гражданской службы;</a:t>
            </a:r>
          </a:p>
          <a:p>
            <a:pPr>
              <a:lnSpc>
                <a:spcPct val="120000"/>
              </a:lnSpc>
              <a:spcBef>
                <a:spcPts val="0"/>
              </a:spcBef>
            </a:pPr>
            <a:r>
              <a:rPr lang="ru-RU" sz="1400" dirty="0">
                <a:solidFill>
                  <a:schemeClr val="tx1"/>
                </a:solidFill>
              </a:rPr>
              <a:t>в других случаях, предусмотренных </a:t>
            </a:r>
            <a:r>
              <a:rPr lang="ru-RU" sz="1500" dirty="0">
                <a:solidFill>
                  <a:schemeClr val="tx1"/>
                </a:solidFill>
              </a:rPr>
              <a:t>настоящим Кодексом или иными федеральными законами.</a:t>
            </a:r>
          </a:p>
          <a:p>
            <a:pPr>
              <a:lnSpc>
                <a:spcPct val="120000"/>
              </a:lnSpc>
              <a:spcBef>
                <a:spcPts val="0"/>
              </a:spcBef>
            </a:pPr>
            <a:endParaRPr lang="ru-RU" sz="1500" dirty="0"/>
          </a:p>
        </p:txBody>
      </p:sp>
    </p:spTree>
    <p:extLst>
      <p:ext uri="{BB962C8B-B14F-4D97-AF65-F5344CB8AC3E}">
        <p14:creationId xmlns:p14="http://schemas.microsoft.com/office/powerpoint/2010/main" val="74668354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384300"/>
            <a:ext cx="10727266" cy="5016499"/>
          </a:xfrm>
        </p:spPr>
        <p:txBody>
          <a:bodyPr/>
          <a:lstStyle/>
          <a:p>
            <a:pPr marL="0" indent="0" algn="ctr">
              <a:buNone/>
            </a:pPr>
            <a:r>
              <a:rPr lang="ru-RU" sz="2100" dirty="0" smtClean="0">
                <a:solidFill>
                  <a:srgbClr val="FFFF00"/>
                </a:solidFill>
              </a:rPr>
              <a:t>Федеральный закон РФ от 02.03.2007 №25-ФЗ «О муниципальной службе в Российской Федерации»</a:t>
            </a:r>
          </a:p>
          <a:p>
            <a:r>
              <a:rPr lang="ru-RU" sz="2100" dirty="0"/>
              <a:t>Персональные данные муниципального служащего - информация, необходимая представителю нанимателя (работодателю) в связи с исполнением муниципальным служащим обязанностей по замещаемой должности муниципальной службы и касающаяся конкретного муниципального служащего.</a:t>
            </a:r>
          </a:p>
          <a:p>
            <a:r>
              <a:rPr lang="ru-RU" sz="2100" dirty="0" smtClean="0"/>
              <a:t>Персональные </a:t>
            </a:r>
            <a:r>
              <a:rPr lang="ru-RU" sz="2100" dirty="0"/>
              <a:t>данные муниципального служащего подлежат обработке в соответствии с </a:t>
            </a:r>
            <a:r>
              <a:rPr lang="ru-RU" sz="2100" dirty="0" smtClean="0"/>
              <a:t>законодательством </a:t>
            </a:r>
            <a:r>
              <a:rPr lang="ru-RU" sz="2100" dirty="0"/>
              <a:t>Российской Федерации в области персональных данных с особенностями, предусмотренными </a:t>
            </a:r>
            <a:r>
              <a:rPr lang="ru-RU" sz="2100" dirty="0">
                <a:hlinkClick r:id="rId2"/>
              </a:rPr>
              <a:t>главой 14</a:t>
            </a:r>
            <a:r>
              <a:rPr lang="ru-RU" sz="2100" dirty="0"/>
              <a:t> Трудового кодекса Российской Федерации.</a:t>
            </a:r>
          </a:p>
          <a:p>
            <a:endParaRPr lang="ru-RU" dirty="0"/>
          </a:p>
        </p:txBody>
      </p:sp>
    </p:spTree>
    <p:extLst>
      <p:ext uri="{BB962C8B-B14F-4D97-AF65-F5344CB8AC3E}">
        <p14:creationId xmlns:p14="http://schemas.microsoft.com/office/powerpoint/2010/main" val="149274338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282700"/>
            <a:ext cx="11235266" cy="5435599"/>
          </a:xfrm>
        </p:spPr>
        <p:txBody>
          <a:bodyPr/>
          <a:lstStyle/>
          <a:p>
            <a:pPr marL="0" indent="0" algn="ctr">
              <a:buNone/>
            </a:pPr>
            <a:r>
              <a:rPr lang="ru-RU" sz="2100" dirty="0" smtClean="0">
                <a:solidFill>
                  <a:srgbClr val="FFFF00"/>
                </a:solidFill>
              </a:rPr>
              <a:t>Федеральный закон РФ от 27.07.2006 №152-ФЗ «О персональных данных»</a:t>
            </a:r>
          </a:p>
          <a:p>
            <a:pPr marL="0" indent="0">
              <a:buNone/>
            </a:pPr>
            <a:r>
              <a:rPr lang="ru-RU" sz="2100" dirty="0"/>
              <a:t>Действие настоящего Федерального закона не распространяется на отношения, возникающие при:</a:t>
            </a:r>
          </a:p>
          <a:p>
            <a:r>
              <a:rPr lang="ru-RU" sz="2100" dirty="0"/>
              <a:t>1) обработке персональных данных физическими лицами исключительно для личных и семейных нужд, если при этом не нарушаются права субъектов персональных данных;</a:t>
            </a:r>
          </a:p>
          <a:p>
            <a:r>
              <a:rPr lang="ru-RU" sz="2100" dirty="0"/>
              <a:t>2) организации хранения, комплектования, учета и использования содержащих персональные данные документов Архивного фонда Российской Федерации и других архивных документов в соответствии с </a:t>
            </a:r>
            <a:r>
              <a:rPr lang="ru-RU" sz="2100" dirty="0" smtClean="0"/>
              <a:t>законодательством </a:t>
            </a:r>
            <a:r>
              <a:rPr lang="ru-RU" sz="2100" dirty="0"/>
              <a:t>об архивном деле в Российской Федерации;</a:t>
            </a:r>
          </a:p>
          <a:p>
            <a:r>
              <a:rPr lang="ru-RU" sz="2100" dirty="0"/>
              <a:t>3</a:t>
            </a:r>
            <a:r>
              <a:rPr lang="ru-RU" sz="2100" dirty="0" smtClean="0"/>
              <a:t>) </a:t>
            </a:r>
            <a:r>
              <a:rPr lang="ru-RU" sz="2100" dirty="0"/>
              <a:t>обработке персональных данных, отнесенных в установленном </a:t>
            </a:r>
            <a:r>
              <a:rPr lang="ru-RU" sz="2100" dirty="0" smtClean="0"/>
              <a:t>порядке </a:t>
            </a:r>
            <a:r>
              <a:rPr lang="ru-RU" sz="2100" dirty="0"/>
              <a:t>к сведениям, составляющим государственную тайну;</a:t>
            </a:r>
          </a:p>
          <a:p>
            <a:pPr marL="0" indent="0">
              <a:buNone/>
            </a:pPr>
            <a:endParaRPr lang="ru-RU" dirty="0"/>
          </a:p>
        </p:txBody>
      </p:sp>
    </p:spTree>
    <p:extLst>
      <p:ext uri="{BB962C8B-B14F-4D97-AF65-F5344CB8AC3E}">
        <p14:creationId xmlns:p14="http://schemas.microsoft.com/office/powerpoint/2010/main" val="330562981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4334" y="139700"/>
            <a:ext cx="8596668" cy="889000"/>
          </a:xfrm>
        </p:spPr>
        <p:txBody>
          <a:bodyPr/>
          <a:lstStyle/>
          <a:p>
            <a:pPr algn="ctr"/>
            <a:r>
              <a:rPr lang="ru-RU" dirty="0"/>
              <a:t>Защита персональных данных</a:t>
            </a:r>
          </a:p>
        </p:txBody>
      </p:sp>
      <p:sp>
        <p:nvSpPr>
          <p:cNvPr id="3" name="Объект 2"/>
          <p:cNvSpPr>
            <a:spLocks noGrp="1"/>
          </p:cNvSpPr>
          <p:nvPr>
            <p:ph idx="1"/>
          </p:nvPr>
        </p:nvSpPr>
        <p:spPr>
          <a:xfrm>
            <a:off x="190500" y="1028700"/>
            <a:ext cx="11531600" cy="5702299"/>
          </a:xfrm>
        </p:spPr>
        <p:txBody>
          <a:bodyPr>
            <a:normAutofit fontScale="92500" lnSpcReduction="20000"/>
          </a:bodyPr>
          <a:lstStyle/>
          <a:p>
            <a:pPr marL="0" indent="0">
              <a:buNone/>
            </a:pPr>
            <a:r>
              <a:rPr lang="ru-RU" dirty="0">
                <a:solidFill>
                  <a:srgbClr val="FFFF00"/>
                </a:solidFill>
              </a:rPr>
              <a:t>Целью</a:t>
            </a:r>
            <a:r>
              <a:rPr lang="ru-RU" dirty="0"/>
              <a:t> настоящего Федерального закона является обеспечение защиты прав и свобод человека и гражданина при обработке его персональных данных, в том числе защиты прав на неприкосновенность частной жизни, личную и семейную тайну</a:t>
            </a:r>
            <a:r>
              <a:rPr lang="ru-RU" dirty="0" smtClean="0"/>
              <a:t>.</a:t>
            </a:r>
          </a:p>
          <a:p>
            <a:r>
              <a:rPr lang="ru-RU" dirty="0" smtClean="0"/>
              <a:t>В законе используются </a:t>
            </a:r>
            <a:r>
              <a:rPr lang="ru-RU" dirty="0"/>
              <a:t>следующие основные понятия:</a:t>
            </a:r>
          </a:p>
          <a:p>
            <a:r>
              <a:rPr lang="ru-RU" dirty="0"/>
              <a:t>1) персональные данные - любая информация, относящаяся к прямо или косвенно определенному или определяемому физическому лицу (субъекту персональных данных);</a:t>
            </a:r>
          </a:p>
          <a:p>
            <a:r>
              <a:rPr lang="ru-RU" dirty="0"/>
              <a:t>1.1) персональные данные, разрешенные субъектом персональных данных для распространения, - персональные данные, доступ неограниченного круга лиц к которым предоставлен субъектом персональных данных путем дачи согласия на обработку персональных данных, разрешенных субъектом персональных данных для распространения в порядке, предусмотренном настоящим Федеральным законом;</a:t>
            </a:r>
          </a:p>
          <a:p>
            <a:r>
              <a:rPr lang="ru-RU" dirty="0" smtClean="0"/>
              <a:t>2</a:t>
            </a:r>
            <a:r>
              <a:rPr lang="ru-RU" dirty="0"/>
              <a:t>) оператор - государственный орган, муниципальный орган, юридическое или физическое лицо, самостоятельно или совместно с другими лицами организующие и (или) осуществляющие обработку персональных данных, а также определяющие цели обработки персональных данных, состав персональных данных, подлежащих обработке, действия (операции), совершаемые с персональными данными;</a:t>
            </a:r>
          </a:p>
          <a:p>
            <a:r>
              <a:rPr lang="ru-RU" dirty="0"/>
              <a:t>3) обработка персональных данных - любое действие (операция) или совокупность действий (операций), совершаемых с использованием средств автоматизации или без использования таких средств с персональными данными, включая сбор, запись, систематизацию, накопление, хранение, уточнение (обновление, изменение), извлечение, использование, передачу (распространение, предоставление, доступ), обезличивание, блокирование, удаление, уничтожение персональных данных;</a:t>
            </a:r>
          </a:p>
          <a:p>
            <a:r>
              <a:rPr lang="ru-RU" dirty="0"/>
              <a:t>4) автоматизированная обработка персональных данных - обработка персональных данных с помощью средств вычислительной техники;</a:t>
            </a:r>
          </a:p>
          <a:p>
            <a:pPr marL="0" indent="0">
              <a:buNone/>
            </a:pPr>
            <a:endParaRPr lang="ru-RU" dirty="0"/>
          </a:p>
          <a:p>
            <a:endParaRPr lang="ru-RU" dirty="0"/>
          </a:p>
        </p:txBody>
      </p:sp>
    </p:spTree>
    <p:extLst>
      <p:ext uri="{BB962C8B-B14F-4D97-AF65-F5344CB8AC3E}">
        <p14:creationId xmlns:p14="http://schemas.microsoft.com/office/powerpoint/2010/main" val="101582424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358900"/>
            <a:ext cx="11032066" cy="5346699"/>
          </a:xfrm>
        </p:spPr>
        <p:txBody>
          <a:bodyPr>
            <a:normAutofit fontScale="92500" lnSpcReduction="10000"/>
          </a:bodyPr>
          <a:lstStyle/>
          <a:p>
            <a:r>
              <a:rPr lang="ru-RU" dirty="0"/>
              <a:t>5) распространение персональных данных - действия, направленные на раскрытие персональных данных неопределенному кругу лиц;</a:t>
            </a:r>
          </a:p>
          <a:p>
            <a:r>
              <a:rPr lang="ru-RU" dirty="0"/>
              <a:t>6) предоставление персональных данных - действия, направленные на раскрытие персональных данных определенному лицу или определенному кругу лиц;</a:t>
            </a:r>
          </a:p>
          <a:p>
            <a:r>
              <a:rPr lang="ru-RU" dirty="0"/>
              <a:t>7) блокирование персональных данных - временное прекращение обработки персональных данных (за исключением случаев, если обработка необходима для уточнения персональных данных);</a:t>
            </a:r>
          </a:p>
          <a:p>
            <a:r>
              <a:rPr lang="ru-RU" dirty="0"/>
              <a:t>8) уничтожение персональных данных - действия, в результате которых становится невозможным восстановить содержание персональных данных в информационной системе персональных данных и (или) в результате которых уничтожаются материальные носители персональных данных;</a:t>
            </a:r>
          </a:p>
          <a:p>
            <a:r>
              <a:rPr lang="ru-RU" dirty="0"/>
              <a:t>9) обезличивание персональных данных - действия, в результате которых становится невозможным без использования дополнительной информации определить принадлежность персональных данных конкретному субъекту персональных данных;</a:t>
            </a:r>
          </a:p>
          <a:p>
            <a:r>
              <a:rPr lang="ru-RU" dirty="0"/>
              <a:t>10) информационная система персональных данных - совокупность содержащихся в базах данных персональных данных и обеспечивающих их обработку информационных технологий и технических средств;</a:t>
            </a:r>
          </a:p>
          <a:p>
            <a:r>
              <a:rPr lang="ru-RU" dirty="0"/>
              <a:t>11) трансграничная передача персональных данных - передача персональных данных на территорию иностранного государства органу власти иностранного государства, иностранному физическому лицу или иностранному юридическому лицу.</a:t>
            </a:r>
          </a:p>
        </p:txBody>
      </p:sp>
    </p:spTree>
    <p:extLst>
      <p:ext uri="{BB962C8B-B14F-4D97-AF65-F5344CB8AC3E}">
        <p14:creationId xmlns:p14="http://schemas.microsoft.com/office/powerpoint/2010/main" val="285065211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6234" y="165100"/>
            <a:ext cx="8596668" cy="1320800"/>
          </a:xfrm>
        </p:spPr>
        <p:txBody>
          <a:bodyPr/>
          <a:lstStyle/>
          <a:p>
            <a:pPr algn="ctr"/>
            <a:r>
              <a:rPr lang="ru-RU" dirty="0"/>
              <a:t>Защита персональных данных</a:t>
            </a:r>
          </a:p>
        </p:txBody>
      </p:sp>
      <p:sp>
        <p:nvSpPr>
          <p:cNvPr id="3" name="Объект 2"/>
          <p:cNvSpPr>
            <a:spLocks noGrp="1"/>
          </p:cNvSpPr>
          <p:nvPr>
            <p:ph idx="1"/>
          </p:nvPr>
        </p:nvSpPr>
        <p:spPr>
          <a:xfrm>
            <a:off x="677334" y="1384300"/>
            <a:ext cx="10447866" cy="5359399"/>
          </a:xfrm>
        </p:spPr>
        <p:txBody>
          <a:bodyPr>
            <a:normAutofit fontScale="85000" lnSpcReduction="20000"/>
          </a:bodyPr>
          <a:lstStyle/>
          <a:p>
            <a:pPr marL="0" indent="0" algn="ctr">
              <a:buNone/>
            </a:pPr>
            <a:r>
              <a:rPr lang="ru-RU" b="1" dirty="0" smtClean="0">
                <a:solidFill>
                  <a:srgbClr val="FFFF00"/>
                </a:solidFill>
              </a:rPr>
              <a:t>Принципы </a:t>
            </a:r>
            <a:r>
              <a:rPr lang="ru-RU" b="1" dirty="0">
                <a:solidFill>
                  <a:srgbClr val="FFFF00"/>
                </a:solidFill>
              </a:rPr>
              <a:t>обработки персональных </a:t>
            </a:r>
            <a:r>
              <a:rPr lang="ru-RU" b="1" dirty="0" smtClean="0">
                <a:solidFill>
                  <a:srgbClr val="FFFF00"/>
                </a:solidFill>
              </a:rPr>
              <a:t>данных</a:t>
            </a:r>
            <a:r>
              <a:rPr lang="ru-RU" dirty="0">
                <a:solidFill>
                  <a:srgbClr val="FFFF00"/>
                </a:solidFill>
              </a:rPr>
              <a:t> </a:t>
            </a:r>
          </a:p>
          <a:p>
            <a:r>
              <a:rPr lang="ru-RU" dirty="0"/>
              <a:t>1. Обработка персональных данных должна осуществляться на законной и справедливой основе.</a:t>
            </a:r>
          </a:p>
          <a:p>
            <a:r>
              <a:rPr lang="ru-RU" dirty="0"/>
              <a:t>2. Обработка персональных данных должна ограничиваться достижением конкретных, заранее определенных и законных целей. Не допускается обработка персональных данных, несовместимая с целями сбора персональных данных.</a:t>
            </a:r>
          </a:p>
          <a:p>
            <a:r>
              <a:rPr lang="ru-RU" dirty="0"/>
              <a:t>3. Не допускается объединение баз данных, содержащих персональные данные, обработка которых осуществляется в целях, несовместимых между собой.</a:t>
            </a:r>
          </a:p>
          <a:p>
            <a:r>
              <a:rPr lang="ru-RU" dirty="0"/>
              <a:t>4. Обработке подлежат только персональные данные, которые отвечают </a:t>
            </a:r>
            <a:r>
              <a:rPr lang="ru-RU" dirty="0" smtClean="0"/>
              <a:t>целям их </a:t>
            </a:r>
            <a:r>
              <a:rPr lang="ru-RU" dirty="0"/>
              <a:t>обработки.</a:t>
            </a:r>
          </a:p>
          <a:p>
            <a:r>
              <a:rPr lang="ru-RU" dirty="0"/>
              <a:t>5. Содержание и объем обрабатываемых персональных данных должны соответствовать заявленным целям обработки. Обрабатываемые персональные данные не должны быть избыточными по отношению к заявленным целям их обработки.</a:t>
            </a:r>
          </a:p>
          <a:p>
            <a:r>
              <a:rPr lang="ru-RU" dirty="0"/>
              <a:t>6. При обработке персональных данных должны быть обеспечены точность персональных данных, их достаточность, а в необходимых случаях и актуальность по отношению к целям обработки персональных данных. Оператор должен принимать необходимые меры либо обеспечивать их принятие по удалению или уточнению неполных или неточных данных.</a:t>
            </a:r>
          </a:p>
          <a:p>
            <a:r>
              <a:rPr lang="ru-RU" dirty="0"/>
              <a:t>7. Хранение персональных данных должно осуществляться в форме, позволяющей определить субъекта персональных данных, не дольше, чем этого требуют цели обработки персональных данных, если срок хранения персональных данных не установлен федеральным законом, договором, стороной которого, выгодоприобретателем или поручителем по которому является субъект персональных данных. Обрабатываемые персональные данные подлежат уничтожению либо обезличиванию по достижении целей обработки или в случае утраты необходимости в достижении этих целей, если иное не предусмотрено федеральным законом.</a:t>
            </a:r>
          </a:p>
        </p:txBody>
      </p:sp>
    </p:spTree>
    <p:extLst>
      <p:ext uri="{BB962C8B-B14F-4D97-AF65-F5344CB8AC3E}">
        <p14:creationId xmlns:p14="http://schemas.microsoft.com/office/powerpoint/2010/main" val="344714827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8034" y="88900"/>
            <a:ext cx="8596668" cy="463361"/>
          </a:xfrm>
        </p:spPr>
        <p:txBody>
          <a:bodyPr>
            <a:normAutofit fontScale="90000"/>
          </a:bodyPr>
          <a:lstStyle/>
          <a:p>
            <a:pPr algn="ctr"/>
            <a:r>
              <a:rPr lang="ru-RU" dirty="0"/>
              <a:t>Защита персональных данных</a:t>
            </a:r>
          </a:p>
        </p:txBody>
      </p:sp>
      <p:sp>
        <p:nvSpPr>
          <p:cNvPr id="3" name="Объект 2"/>
          <p:cNvSpPr>
            <a:spLocks noGrp="1"/>
          </p:cNvSpPr>
          <p:nvPr>
            <p:ph idx="1"/>
          </p:nvPr>
        </p:nvSpPr>
        <p:spPr>
          <a:xfrm>
            <a:off x="0" y="552262"/>
            <a:ext cx="12192000" cy="6000938"/>
          </a:xfrm>
        </p:spPr>
        <p:txBody>
          <a:bodyPr>
            <a:noAutofit/>
          </a:bodyPr>
          <a:lstStyle/>
          <a:p>
            <a:pPr marL="0" indent="0">
              <a:spcBef>
                <a:spcPts val="0"/>
              </a:spcBef>
              <a:buNone/>
            </a:pPr>
            <a:r>
              <a:rPr lang="ru-RU" sz="1600" dirty="0"/>
              <a:t>Обработка персональных данных должна осуществляться с соблюдением принципов и правил, предусмотренных настоящим Федеральным законом. Обработка персональных данных допускается в следующих случаях:</a:t>
            </a:r>
          </a:p>
          <a:p>
            <a:pPr marL="0" indent="0">
              <a:spcBef>
                <a:spcPts val="0"/>
              </a:spcBef>
              <a:buNone/>
            </a:pPr>
            <a:r>
              <a:rPr lang="ru-RU" sz="1600" dirty="0"/>
              <a:t>1) обработка персональных данных осуществляется с согласия субъекта персональных данных на обработку его персональных данных;</a:t>
            </a:r>
          </a:p>
          <a:p>
            <a:pPr marL="0" indent="0">
              <a:spcBef>
                <a:spcPts val="0"/>
              </a:spcBef>
              <a:buNone/>
            </a:pPr>
            <a:r>
              <a:rPr lang="ru-RU" sz="1600" dirty="0"/>
              <a:t>2) обработка персональных данных необходима для достижения целей, предусмотренных международным договором Российской Федерации или законом, для осуществления и выполнения возложенных законодательством Российской Федерации на оператора функций, полномочий и обязанностей;</a:t>
            </a:r>
          </a:p>
          <a:p>
            <a:pPr marL="0" indent="0">
              <a:spcBef>
                <a:spcPts val="0"/>
              </a:spcBef>
              <a:buNone/>
            </a:pPr>
            <a:r>
              <a:rPr lang="ru-RU" sz="1600" dirty="0"/>
              <a:t>3) обработка персональных данных осуществляется в связи с участием лица в конституционном, гражданском, административном, уголовном судопроизводстве, судопроизводстве в арбитражных судах;</a:t>
            </a:r>
          </a:p>
          <a:p>
            <a:pPr marL="0" indent="0">
              <a:spcBef>
                <a:spcPts val="0"/>
              </a:spcBef>
              <a:buNone/>
            </a:pPr>
            <a:r>
              <a:rPr lang="ru-RU" sz="1600" dirty="0" smtClean="0"/>
              <a:t>3.1</a:t>
            </a:r>
            <a:r>
              <a:rPr lang="ru-RU" sz="1600" dirty="0"/>
              <a:t>) обработка персональных данных необходима для исполнения судебного акта, акта другого органа или должностного лица, подлежащих исполнению в соответствии с законодательством Российской Федерации об исполнительном производстве (далее - исполнение судебного акта);</a:t>
            </a:r>
          </a:p>
          <a:p>
            <a:pPr marL="0" indent="0">
              <a:spcBef>
                <a:spcPts val="0"/>
              </a:spcBef>
              <a:buNone/>
            </a:pPr>
            <a:r>
              <a:rPr lang="ru-RU" sz="1600" dirty="0" smtClean="0"/>
              <a:t>4</a:t>
            </a:r>
            <a:r>
              <a:rPr lang="ru-RU" sz="1600" dirty="0"/>
              <a:t>) обработка персональных данных необходима для исполнения полномочий федеральных органов исполнительной власти, органов государственных внебюджетных фондов, исполнительных органов государственной власти субъектов Российской Федерации, органов местного самоуправления и функций организаций, участвующих в предоставлении соответственно государственных и муниципальных услуг, предусмотренных Федеральным законом от 27 июля 2010 года N 210-ФЗ "Об организации предоставления государственных и муниципальных услуг", включая регистрацию субъекта персональных данных на едином портале государственных и муниципальных услуг и (или) региональных порталах государственных и муниципальных услуг;</a:t>
            </a:r>
          </a:p>
          <a:p>
            <a:pPr marL="0" indent="0">
              <a:spcBef>
                <a:spcPts val="0"/>
              </a:spcBef>
              <a:buNone/>
            </a:pPr>
            <a:r>
              <a:rPr lang="ru-RU" sz="1600" dirty="0" smtClean="0"/>
              <a:t>5</a:t>
            </a:r>
            <a:r>
              <a:rPr lang="ru-RU" sz="1600" dirty="0"/>
              <a:t>) обработка персональных данных необходима для исполнения договора, стороной которого либо выгодоприобретателем или поручителем по которому является субъект персональных данных, а также для заключения договора по инициативе субъекта персональных данных или договора, по которому субъект персональных данных будет являться выгодоприобретателем или поручителем. Заключаемый с субъектом персональных данных договор не может содержать положения, ограничивающие права и свободы субъекта персональных данных, устанавливающие случаи обработки персональных данных несовершеннолетних, если иное не предусмотрено законодательством Российской Федерации, а также положения, допускающие в качестве условия заключения договора бездействие субъекта персональных данных;</a:t>
            </a:r>
          </a:p>
          <a:p>
            <a:endParaRPr lang="ru-RU" sz="1600" dirty="0"/>
          </a:p>
        </p:txBody>
      </p:sp>
    </p:spTree>
    <p:extLst>
      <p:ext uri="{BB962C8B-B14F-4D97-AF65-F5344CB8AC3E}">
        <p14:creationId xmlns:p14="http://schemas.microsoft.com/office/powerpoint/2010/main" val="21968830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181100"/>
            <a:ext cx="11057466" cy="5537199"/>
          </a:xfrm>
        </p:spPr>
        <p:txBody>
          <a:bodyPr>
            <a:normAutofit fontScale="85000" lnSpcReduction="20000"/>
          </a:bodyPr>
          <a:lstStyle/>
          <a:p>
            <a:r>
              <a:rPr lang="ru-RU" dirty="0"/>
              <a:t>6) обработка персональных данных необходима для защиты жизни, здоровья или иных жизненно важных интересов субъекта персональных данных, если получение согласия субъекта персональных данных невозможно;</a:t>
            </a:r>
          </a:p>
          <a:p>
            <a:r>
              <a:rPr lang="ru-RU" dirty="0"/>
              <a:t>7) обработка персональных данных необходима для осуществления прав и законных интересов оператора или третьих лиц, в том числе в случаях, предусмотренных Федеральным </a:t>
            </a:r>
            <a:r>
              <a:rPr lang="ru-RU" dirty="0">
                <a:hlinkClick r:id="rId2"/>
              </a:rPr>
              <a:t>законом</a:t>
            </a:r>
            <a:r>
              <a:rPr lang="ru-RU" dirty="0"/>
              <a:t> "О защите прав и законных интересов физических лиц при осуществлении деятельности по возврату просроченной задолженности и о внесении изменений в Федеральный закон "О </a:t>
            </a:r>
            <a:r>
              <a:rPr lang="ru-RU" dirty="0" err="1"/>
              <a:t>микрофинансовой</a:t>
            </a:r>
            <a:r>
              <a:rPr lang="ru-RU" dirty="0"/>
              <a:t> деятельности и </a:t>
            </a:r>
            <a:r>
              <a:rPr lang="ru-RU" dirty="0" err="1"/>
              <a:t>микрофинансовых</a:t>
            </a:r>
            <a:r>
              <a:rPr lang="ru-RU" dirty="0"/>
              <a:t> организациях", либо для достижения общественно значимых целей при условии, что при этом не нарушаются права и свободы субъекта персональных данных</a:t>
            </a:r>
            <a:r>
              <a:rPr lang="ru-RU" dirty="0" smtClean="0"/>
              <a:t>;</a:t>
            </a:r>
          </a:p>
          <a:p>
            <a:r>
              <a:rPr lang="ru-RU" dirty="0"/>
              <a:t>8) обработка персональных данных необходима для осуществления профессиональной </a:t>
            </a:r>
            <a:r>
              <a:rPr lang="ru-RU" dirty="0">
                <a:hlinkClick r:id="rId3"/>
              </a:rPr>
              <a:t>деятельности</a:t>
            </a:r>
            <a:r>
              <a:rPr lang="ru-RU" dirty="0"/>
              <a:t> журналиста и (или) законной деятельности средства массовой информации либо научной, литературной или иной творческой деятельности при условии, что при этом не нарушаются права и законные интересы субъекта персональных данных;</a:t>
            </a:r>
          </a:p>
          <a:p>
            <a:r>
              <a:rPr lang="ru-RU" dirty="0"/>
              <a:t>9) обработка персональных данных осуществляется в статистических или иных исследовательских целях, за исключением целей, указанных в </a:t>
            </a:r>
            <a:r>
              <a:rPr lang="ru-RU" dirty="0">
                <a:hlinkClick r:id="rId4" action="ppaction://hlinkfile"/>
              </a:rPr>
              <a:t>статье 15</a:t>
            </a:r>
            <a:r>
              <a:rPr lang="ru-RU" dirty="0"/>
              <a:t> настоящего Федерального закона, при условии обязательного обезличивания персональных данных;</a:t>
            </a:r>
          </a:p>
          <a:p>
            <a:r>
              <a:rPr lang="ru-RU" dirty="0"/>
              <a:t>9.1) обработка персональных данных, полученных в результате обезличивания персональных данных, осуществляется в целях повышения эффективности государственного или муниципального управления, а также в иных целях, предусмотренных Федеральным </a:t>
            </a:r>
            <a:r>
              <a:rPr lang="ru-RU" dirty="0">
                <a:hlinkClick r:id="rId5"/>
              </a:rPr>
              <a:t>законом</a:t>
            </a:r>
            <a:r>
              <a:rPr lang="ru-RU" dirty="0"/>
              <a:t> от 24 апреля 2020 года N 123-ФЗ "О проведении эксперимента по установлению специального регулирования в целях создания необходимых условий для разработки и внедрения технологий искусственного интеллекта в субъекте Российской Федерации - городе федерального значения Москве и внесении изменений в статьи 6 и 10 Федерального закона "О персональных данных" и Федеральным </a:t>
            </a:r>
            <a:r>
              <a:rPr lang="ru-RU" dirty="0">
                <a:hlinkClick r:id="rId6"/>
              </a:rPr>
              <a:t>законом</a:t>
            </a:r>
            <a:r>
              <a:rPr lang="ru-RU" dirty="0"/>
              <a:t> от 31 июля 2020 года N 258-ФЗ "Об экспериментальных правовых режимах в сфере цифровых инноваций в Российской Федерации", в порядке и на условиях, которые предусмотрены указанными федеральными законами;</a:t>
            </a:r>
          </a:p>
          <a:p>
            <a:r>
              <a:rPr lang="ru-RU" dirty="0" smtClean="0"/>
              <a:t>10) </a:t>
            </a:r>
            <a:r>
              <a:rPr lang="ru-RU" dirty="0"/>
              <a:t>осуществляется обработка персональных данных, подлежащих опубликованию или обязательному раскрытию в соответствии с федеральным законом.</a:t>
            </a:r>
          </a:p>
          <a:p>
            <a:endParaRPr lang="ru-RU" dirty="0"/>
          </a:p>
          <a:p>
            <a:endParaRPr lang="ru-RU" dirty="0"/>
          </a:p>
        </p:txBody>
      </p:sp>
    </p:spTree>
    <p:extLst>
      <p:ext uri="{BB962C8B-B14F-4D97-AF65-F5344CB8AC3E}">
        <p14:creationId xmlns:p14="http://schemas.microsoft.com/office/powerpoint/2010/main" val="162560514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317500" y="1422400"/>
            <a:ext cx="11442700" cy="5333999"/>
          </a:xfrm>
        </p:spPr>
        <p:txBody>
          <a:bodyPr>
            <a:normAutofit lnSpcReduction="10000"/>
          </a:bodyPr>
          <a:lstStyle/>
          <a:p>
            <a:r>
              <a:rPr lang="ru-RU" dirty="0"/>
              <a:t>Лицо, осуществляющее обработку персональных данных по поручению оператора, не обязано получать согласие субъекта персональных данных на обработку его персональных данных.</a:t>
            </a:r>
          </a:p>
          <a:p>
            <a:r>
              <a:rPr lang="ru-RU" dirty="0" smtClean="0"/>
              <a:t> </a:t>
            </a:r>
            <a:r>
              <a:rPr lang="ru-RU" dirty="0"/>
              <a:t>В случае, если оператор поручает обработку персональных данных другому лицу, ответственность перед субъектом персональных данных за действия указанного лица несет оператор. Лицо, осуществляющее обработку персональных данных по поручению оператора, несет ответственность перед оператором</a:t>
            </a:r>
            <a:r>
              <a:rPr lang="ru-RU" dirty="0" smtClean="0"/>
              <a:t>.</a:t>
            </a:r>
            <a:endParaRPr lang="ru-RU" dirty="0"/>
          </a:p>
          <a:p>
            <a:r>
              <a:rPr lang="ru-RU" dirty="0"/>
              <a:t>Операторы и иные лица, получившие доступ к персональным данным, обязаны не раскрывать третьим лицам и не распространять персональные данные без согласия субъекта персональных данных, если иное не предусмотрено федеральным законом.</a:t>
            </a:r>
          </a:p>
          <a:p>
            <a:r>
              <a:rPr lang="ru-RU" dirty="0"/>
              <a:t>В целях информационного обеспечения могут создаваться общедоступные источники персональных данных (в том числе справочники, адресные книги). В общедоступные источники персональных данных с письменного согласия субъекта персональных данных могут включаться его фамилия, имя, отчество, год и место рождения, адрес, абонентский номер, сведения о профессии и иные персональные данные, сообщаемые субъектом персональных данных.</a:t>
            </a:r>
          </a:p>
          <a:p>
            <a:r>
              <a:rPr lang="ru-RU" dirty="0" smtClean="0"/>
              <a:t>Сведения </a:t>
            </a:r>
            <a:r>
              <a:rPr lang="ru-RU" dirty="0"/>
              <a:t>о субъекте персональных данных должны быть в любое время исключены из общедоступных источников персональных данных по требованию субъекта персональных данных либо по решению суда или иных уполномоченных государственных органов.</a:t>
            </a:r>
          </a:p>
          <a:p>
            <a:pPr marL="0" indent="0">
              <a:buNone/>
            </a:pPr>
            <a:r>
              <a:rPr lang="ru-RU" dirty="0"/>
              <a:t> </a:t>
            </a:r>
          </a:p>
          <a:p>
            <a:endParaRPr lang="ru-RU" dirty="0"/>
          </a:p>
        </p:txBody>
      </p:sp>
    </p:spTree>
    <p:extLst>
      <p:ext uri="{BB962C8B-B14F-4D97-AF65-F5344CB8AC3E}">
        <p14:creationId xmlns:p14="http://schemas.microsoft.com/office/powerpoint/2010/main" val="148899746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01700"/>
          </a:xfrm>
        </p:spPr>
        <p:txBody>
          <a:bodyPr/>
          <a:lstStyle/>
          <a:p>
            <a:pPr algn="ctr"/>
            <a:r>
              <a:rPr lang="ru-RU" dirty="0"/>
              <a:t>Защита персональных данных</a:t>
            </a:r>
          </a:p>
        </p:txBody>
      </p:sp>
      <p:sp>
        <p:nvSpPr>
          <p:cNvPr id="3" name="Объект 2"/>
          <p:cNvSpPr>
            <a:spLocks noGrp="1"/>
          </p:cNvSpPr>
          <p:nvPr>
            <p:ph idx="1"/>
          </p:nvPr>
        </p:nvSpPr>
        <p:spPr>
          <a:xfrm>
            <a:off x="677334" y="1397000"/>
            <a:ext cx="10574866" cy="5346699"/>
          </a:xfrm>
        </p:spPr>
        <p:txBody>
          <a:bodyPr>
            <a:normAutofit/>
          </a:bodyPr>
          <a:lstStyle/>
          <a:p>
            <a:r>
              <a:rPr lang="ru-RU" dirty="0"/>
              <a:t>Субъект персональных данных принимает решение о предоставлении его персональных данных и дает согласие на их обработку свободно, своей волей и в своем интересе. Согласие на обработку персональных данных должно быть конкретным, предметным, информированным, сознательным и однозначным. Согласие на обработку персональных данных может быть дано субъектом персональных данных или его представителем в любой позволяющей подтвердить факт его получения форме, если иное не установлено федеральным законом. В случае получения согласия на обработку персональных данных от представителя субъекта персональных данных полномочия данного представителя на дачу согласия от имени субъекта персональных данных проверяются оператором.</a:t>
            </a:r>
          </a:p>
          <a:p>
            <a:r>
              <a:rPr lang="ru-RU" dirty="0" smtClean="0"/>
              <a:t>Согласие </a:t>
            </a:r>
            <a:r>
              <a:rPr lang="ru-RU" dirty="0"/>
              <a:t>на обработку персональных данных может быть отозвано субъектом персональных данных. В случае отзыва субъектом персональных данных согласия на обработку персональных данных оператор вправе продолжить обработку персональных данных без согласия субъекта персональных данных при наличии оснований, указанных в </a:t>
            </a:r>
            <a:r>
              <a:rPr lang="ru-RU" dirty="0">
                <a:hlinkClick r:id="rId2" action="ppaction://hlinkfile"/>
              </a:rPr>
              <a:t>пунктах 2</a:t>
            </a:r>
            <a:r>
              <a:rPr lang="ru-RU" dirty="0"/>
              <a:t> - </a:t>
            </a:r>
            <a:r>
              <a:rPr lang="ru-RU" dirty="0">
                <a:hlinkClick r:id="rId3" action="ppaction://hlinkfile"/>
              </a:rPr>
              <a:t>11 части 1 статьи 6</a:t>
            </a:r>
            <a:r>
              <a:rPr lang="ru-RU" dirty="0"/>
              <a:t>, </a:t>
            </a:r>
            <a:r>
              <a:rPr lang="ru-RU" dirty="0">
                <a:hlinkClick r:id="rId4" action="ppaction://hlinkfile"/>
              </a:rPr>
              <a:t>части 2 статьи 10</a:t>
            </a:r>
            <a:r>
              <a:rPr lang="ru-RU" dirty="0"/>
              <a:t> и </a:t>
            </a:r>
            <a:r>
              <a:rPr lang="ru-RU" dirty="0">
                <a:hlinkClick r:id="rId5" action="ppaction://hlinkfile"/>
              </a:rPr>
              <a:t>части 2 статьи 11</a:t>
            </a:r>
            <a:r>
              <a:rPr lang="ru-RU" dirty="0"/>
              <a:t> </a:t>
            </a:r>
            <a:r>
              <a:rPr lang="ru-RU" dirty="0" smtClean="0"/>
              <a:t>Федерального </a:t>
            </a:r>
            <a:r>
              <a:rPr lang="ru-RU" dirty="0"/>
              <a:t>закона.</a:t>
            </a:r>
          </a:p>
        </p:txBody>
      </p:sp>
    </p:spTree>
    <p:extLst>
      <p:ext uri="{BB962C8B-B14F-4D97-AF65-F5344CB8AC3E}">
        <p14:creationId xmlns:p14="http://schemas.microsoft.com/office/powerpoint/2010/main" val="294414225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181100"/>
            <a:ext cx="10993966" cy="5410199"/>
          </a:xfrm>
        </p:spPr>
        <p:txBody>
          <a:bodyPr>
            <a:normAutofit fontScale="85000" lnSpcReduction="10000"/>
          </a:bodyPr>
          <a:lstStyle/>
          <a:p>
            <a:pPr marL="0" indent="0">
              <a:buNone/>
            </a:pPr>
            <a:r>
              <a:rPr lang="ru-RU" dirty="0"/>
              <a:t>Согласие в письменной форме субъекта персональных данных на обработку его персональных данных должно включать в себя, в частности:</a:t>
            </a:r>
          </a:p>
          <a:p>
            <a:r>
              <a:rPr lang="ru-RU" dirty="0"/>
              <a:t>1) фамилию, имя, отчество, адрес субъекта персональных данных, номер основного документа, удостоверяющего его личность, сведения о дате выдачи указанного документа и выдавшем его органе;</a:t>
            </a:r>
          </a:p>
          <a:p>
            <a:r>
              <a:rPr lang="ru-RU" dirty="0"/>
              <a:t>2) фамилию, имя, отчество, адрес представителя субъекта персональных данных, номер основного документа, удостоверяющего его личность, сведения о дате выдачи указанного документа и выдавшем его органе, реквизиты доверенности или иного документа, подтверждающего полномочия этого представителя (при получении согласия от представителя субъекта персональных данных);</a:t>
            </a:r>
          </a:p>
          <a:p>
            <a:r>
              <a:rPr lang="ru-RU" dirty="0"/>
              <a:t>3) наименование или фамилию, имя, отчество и адрес оператора, получающего согласие субъекта персональных данных;</a:t>
            </a:r>
          </a:p>
          <a:p>
            <a:r>
              <a:rPr lang="ru-RU" dirty="0"/>
              <a:t>4) цель обработки персональных данных;</a:t>
            </a:r>
          </a:p>
          <a:p>
            <a:r>
              <a:rPr lang="ru-RU" dirty="0"/>
              <a:t>5) перечень персональных данных, на обработку которых дается согласие субъекта персональных данных;</a:t>
            </a:r>
          </a:p>
          <a:p>
            <a:r>
              <a:rPr lang="ru-RU" dirty="0"/>
              <a:t>6) наименование или фамилию, имя, отчество и адрес лица, осуществляющего обработку персональных данных по поручению оператора, если обработка будет поручена такому лицу;</a:t>
            </a:r>
          </a:p>
          <a:p>
            <a:r>
              <a:rPr lang="ru-RU" dirty="0"/>
              <a:t>7) перечень действий с персональными данными, на совершение которых дается согласие, общее описание используемых оператором способов обработки персональных данных;</a:t>
            </a:r>
          </a:p>
          <a:p>
            <a:r>
              <a:rPr lang="ru-RU" dirty="0"/>
              <a:t>8) срок, в течение которого действует согласие субъекта персональных данных, а также способ его отзыва, если иное не установлено федеральным законом;</a:t>
            </a:r>
          </a:p>
          <a:p>
            <a:r>
              <a:rPr lang="ru-RU" dirty="0"/>
              <a:t>9) подпись субъекта персональных данных.</a:t>
            </a:r>
          </a:p>
          <a:p>
            <a:endParaRPr lang="ru-RU" dirty="0"/>
          </a:p>
        </p:txBody>
      </p:sp>
    </p:spTree>
    <p:extLst>
      <p:ext uri="{BB962C8B-B14F-4D97-AF65-F5344CB8AC3E}">
        <p14:creationId xmlns:p14="http://schemas.microsoft.com/office/powerpoint/2010/main" val="3886210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203200"/>
            <a:ext cx="10422075" cy="787400"/>
          </a:xfrm>
        </p:spPr>
        <p:txBody>
          <a:bodyPr>
            <a:normAutofit fontScale="90000"/>
          </a:bodyPr>
          <a:lstStyle/>
          <a:p>
            <a:pPr algn="ctr"/>
            <a:r>
              <a:rPr lang="ru-RU" dirty="0" smtClean="0">
                <a:solidFill>
                  <a:srgbClr val="FFFF00"/>
                </a:solidFill>
              </a:rPr>
              <a:t>Срочный трудовой	договор может быть заключен:</a:t>
            </a:r>
            <a:endParaRPr lang="ru-RU" dirty="0">
              <a:solidFill>
                <a:srgbClr val="FFFF00"/>
              </a:solidFill>
            </a:endParaRPr>
          </a:p>
        </p:txBody>
      </p:sp>
      <p:sp>
        <p:nvSpPr>
          <p:cNvPr id="3" name="Объект 2"/>
          <p:cNvSpPr>
            <a:spLocks noGrp="1"/>
          </p:cNvSpPr>
          <p:nvPr>
            <p:ph idx="1"/>
          </p:nvPr>
        </p:nvSpPr>
        <p:spPr>
          <a:xfrm>
            <a:off x="140677" y="731520"/>
            <a:ext cx="11127545" cy="6126481"/>
          </a:xfrm>
        </p:spPr>
        <p:txBody>
          <a:bodyPr>
            <a:normAutofit fontScale="70000" lnSpcReduction="20000"/>
          </a:bodyPr>
          <a:lstStyle/>
          <a:p>
            <a:pPr algn="just">
              <a:lnSpc>
                <a:spcPct val="120000"/>
              </a:lnSpc>
              <a:spcBef>
                <a:spcPts val="0"/>
              </a:spcBef>
            </a:pPr>
            <a:r>
              <a:rPr lang="ru-RU" sz="2200" dirty="0">
                <a:solidFill>
                  <a:schemeClr val="tx1"/>
                </a:solidFill>
              </a:rPr>
              <a:t>с лицами, поступающими на работу к работодателям - субъектам малого предпринимательства (включая индивидуальных предпринимателей), численность работников которых не превышает 35 человек (в сфере розничной торговли и бытового обслуживания - 20 человек);</a:t>
            </a:r>
          </a:p>
          <a:p>
            <a:pPr algn="just">
              <a:lnSpc>
                <a:spcPct val="120000"/>
              </a:lnSpc>
              <a:spcBef>
                <a:spcPts val="0"/>
              </a:spcBef>
            </a:pPr>
            <a:r>
              <a:rPr lang="ru-RU" sz="2200" dirty="0">
                <a:solidFill>
                  <a:schemeClr val="tx1"/>
                </a:solidFill>
              </a:rPr>
              <a:t>с поступающими на работу пенсионерами по возрасту, а также с лицами, которым по состоянию здоровья в соответствии с медицинским заключением, выданным </a:t>
            </a:r>
            <a:r>
              <a:rPr lang="ru-RU" sz="2200" dirty="0" smtClean="0">
                <a:solidFill>
                  <a:schemeClr val="tx1"/>
                </a:solidFill>
              </a:rPr>
              <a:t>в  порядке, </a:t>
            </a:r>
            <a:r>
              <a:rPr lang="ru-RU" sz="2200" dirty="0">
                <a:solidFill>
                  <a:schemeClr val="tx1"/>
                </a:solidFill>
              </a:rPr>
              <a:t>установленном федеральными законами и иными нормативными правовыми актами Российской Федерации, разрешена работа исключительно временного характера;</a:t>
            </a:r>
          </a:p>
          <a:p>
            <a:pPr algn="just">
              <a:lnSpc>
                <a:spcPct val="120000"/>
              </a:lnSpc>
              <a:spcBef>
                <a:spcPts val="0"/>
              </a:spcBef>
            </a:pPr>
            <a:r>
              <a:rPr lang="ru-RU" sz="2200" dirty="0">
                <a:solidFill>
                  <a:schemeClr val="tx1"/>
                </a:solidFill>
              </a:rPr>
              <a:t>с лицами, поступающими на работу в организации, расположенные в </a:t>
            </a:r>
            <a:r>
              <a:rPr lang="ru-RU" sz="2200" dirty="0" smtClean="0">
                <a:solidFill>
                  <a:schemeClr val="tx1"/>
                </a:solidFill>
              </a:rPr>
              <a:t>районах Крайнего Севера и </a:t>
            </a:r>
            <a:r>
              <a:rPr lang="ru-RU" sz="2200" dirty="0">
                <a:solidFill>
                  <a:schemeClr val="tx1"/>
                </a:solidFill>
              </a:rPr>
              <a:t>приравненных к ним местностях, если это связано с переездом к месту работы;</a:t>
            </a:r>
          </a:p>
          <a:p>
            <a:pPr algn="just">
              <a:lnSpc>
                <a:spcPct val="120000"/>
              </a:lnSpc>
              <a:spcBef>
                <a:spcPts val="0"/>
              </a:spcBef>
            </a:pPr>
            <a:r>
              <a:rPr lang="ru-RU" sz="2200" dirty="0">
                <a:solidFill>
                  <a:schemeClr val="tx1"/>
                </a:solidFill>
              </a:rPr>
              <a:t>для проведения неотложных работ по предотвращению катастроф, аварий, несчастных случаев, эпидемий, эпизоотий, а также для устранения последствий указанных и других чрезвычайных обстоятельств;</a:t>
            </a:r>
          </a:p>
          <a:p>
            <a:pPr algn="just">
              <a:lnSpc>
                <a:spcPct val="120000"/>
              </a:lnSpc>
              <a:spcBef>
                <a:spcPts val="0"/>
              </a:spcBef>
            </a:pPr>
            <a:r>
              <a:rPr lang="ru-RU" sz="2200" dirty="0">
                <a:solidFill>
                  <a:schemeClr val="tx1"/>
                </a:solidFill>
              </a:rPr>
              <a:t>с лицами, избранными по конкурсу на замещение соответствующей должности, проведенному в порядке, установленном трудовым законодательством и иными нормативными правовыми актами, содержащими нормы трудового права;</a:t>
            </a:r>
          </a:p>
          <a:p>
            <a:pPr algn="just">
              <a:lnSpc>
                <a:spcPct val="120000"/>
              </a:lnSpc>
              <a:spcBef>
                <a:spcPts val="0"/>
              </a:spcBef>
            </a:pPr>
            <a:r>
              <a:rPr lang="ru-RU" sz="2200" dirty="0">
                <a:solidFill>
                  <a:schemeClr val="tx1"/>
                </a:solidFill>
              </a:rPr>
              <a:t>с творческими работниками средств массовой информации, организаций кинематографии, театров, театральных и концертных организаций, цирков и иными лицами, участвующими в создании и (или) исполнении (экспонировании) произведений, в соответствии </a:t>
            </a:r>
            <a:r>
              <a:rPr lang="ru-RU" sz="2200" dirty="0" smtClean="0">
                <a:solidFill>
                  <a:schemeClr val="tx1"/>
                </a:solidFill>
              </a:rPr>
              <a:t>с перечнями работ</a:t>
            </a:r>
            <a:r>
              <a:rPr lang="ru-RU" sz="2200" dirty="0">
                <a:solidFill>
                  <a:schemeClr val="tx1"/>
                </a:solidFill>
              </a:rPr>
              <a:t>, профессий, должностей этих работников, утверждаемыми Правительством Российской Федерации с учетом мнения Российской трехсторонней комиссии по регулированию социально-трудовых отношений;</a:t>
            </a:r>
          </a:p>
          <a:p>
            <a:pPr algn="just">
              <a:lnSpc>
                <a:spcPct val="120000"/>
              </a:lnSpc>
              <a:spcBef>
                <a:spcPts val="0"/>
              </a:spcBef>
            </a:pPr>
            <a:r>
              <a:rPr lang="ru-RU" sz="2200" dirty="0" smtClean="0">
                <a:solidFill>
                  <a:schemeClr val="tx1"/>
                </a:solidFill>
              </a:rPr>
              <a:t>с </a:t>
            </a:r>
            <a:r>
              <a:rPr lang="ru-RU" sz="2200" dirty="0">
                <a:solidFill>
                  <a:schemeClr val="tx1"/>
                </a:solidFill>
              </a:rPr>
              <a:t>руководителями, заместителями руководителей и главными бухгалтерами организаций, независимо от их организационно-правовых форм и форм собственности;</a:t>
            </a:r>
          </a:p>
          <a:p>
            <a:pPr algn="just">
              <a:lnSpc>
                <a:spcPct val="120000"/>
              </a:lnSpc>
              <a:spcBef>
                <a:spcPts val="0"/>
              </a:spcBef>
            </a:pPr>
            <a:r>
              <a:rPr lang="ru-RU" sz="2200" dirty="0">
                <a:solidFill>
                  <a:schemeClr val="tx1"/>
                </a:solidFill>
              </a:rPr>
              <a:t>с лицами, получающими образование по очной форме обучения;</a:t>
            </a:r>
          </a:p>
          <a:p>
            <a:pPr algn="just">
              <a:lnSpc>
                <a:spcPct val="120000"/>
              </a:lnSpc>
              <a:spcBef>
                <a:spcPts val="0"/>
              </a:spcBef>
            </a:pPr>
            <a:r>
              <a:rPr lang="ru-RU" sz="2200" dirty="0" smtClean="0">
                <a:solidFill>
                  <a:schemeClr val="tx1"/>
                </a:solidFill>
              </a:rPr>
              <a:t>с </a:t>
            </a:r>
            <a:r>
              <a:rPr lang="ru-RU" sz="2200" dirty="0">
                <a:solidFill>
                  <a:schemeClr val="tx1"/>
                </a:solidFill>
              </a:rPr>
              <a:t>членами экипажей морских судов, судов внутреннего плавания и судов смешанного (река - море) плавания, зарегистрированных в Российском международном реестре судов;</a:t>
            </a:r>
          </a:p>
          <a:p>
            <a:pPr algn="just">
              <a:lnSpc>
                <a:spcPct val="120000"/>
              </a:lnSpc>
              <a:spcBef>
                <a:spcPts val="0"/>
              </a:spcBef>
            </a:pPr>
            <a:r>
              <a:rPr lang="ru-RU" sz="2200" dirty="0" smtClean="0">
                <a:solidFill>
                  <a:schemeClr val="tx1"/>
                </a:solidFill>
              </a:rPr>
              <a:t>с </a:t>
            </a:r>
            <a:r>
              <a:rPr lang="ru-RU" sz="2200" dirty="0">
                <a:solidFill>
                  <a:schemeClr val="tx1"/>
                </a:solidFill>
              </a:rPr>
              <a:t>лицами, поступающими на работу по совместительству;</a:t>
            </a:r>
          </a:p>
          <a:p>
            <a:pPr algn="just">
              <a:lnSpc>
                <a:spcPct val="120000"/>
              </a:lnSpc>
              <a:spcBef>
                <a:spcPts val="0"/>
              </a:spcBef>
            </a:pPr>
            <a:r>
              <a:rPr lang="ru-RU" sz="2200" dirty="0">
                <a:solidFill>
                  <a:schemeClr val="tx1"/>
                </a:solidFill>
              </a:rPr>
              <a:t>в других случаях, предусмотренных настоящим Кодексом или иными федеральными </a:t>
            </a:r>
            <a:r>
              <a:rPr lang="ru-RU" sz="2200" dirty="0" smtClean="0">
                <a:solidFill>
                  <a:schemeClr val="tx1"/>
                </a:solidFill>
              </a:rPr>
              <a:t>законами.</a:t>
            </a:r>
            <a:endParaRPr lang="ru-RU" sz="2200" dirty="0">
              <a:solidFill>
                <a:schemeClr val="tx1"/>
              </a:solidFill>
            </a:endParaRPr>
          </a:p>
          <a:p>
            <a:pPr>
              <a:lnSpc>
                <a:spcPct val="120000"/>
              </a:lnSpc>
              <a:spcBef>
                <a:spcPts val="0"/>
              </a:spcBef>
            </a:pPr>
            <a:endParaRPr lang="ru-RU" dirty="0"/>
          </a:p>
        </p:txBody>
      </p:sp>
    </p:spTree>
    <p:extLst>
      <p:ext uri="{BB962C8B-B14F-4D97-AF65-F5344CB8AC3E}">
        <p14:creationId xmlns:p14="http://schemas.microsoft.com/office/powerpoint/2010/main" val="153441723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77900"/>
          </a:xfrm>
        </p:spPr>
        <p:txBody>
          <a:bodyPr/>
          <a:lstStyle/>
          <a:p>
            <a:pPr algn="ctr"/>
            <a:r>
              <a:rPr lang="ru-RU" dirty="0"/>
              <a:t>Защита персональных данных</a:t>
            </a:r>
          </a:p>
        </p:txBody>
      </p:sp>
      <p:sp>
        <p:nvSpPr>
          <p:cNvPr id="3" name="Объект 2"/>
          <p:cNvSpPr>
            <a:spLocks noGrp="1"/>
          </p:cNvSpPr>
          <p:nvPr>
            <p:ph idx="1"/>
          </p:nvPr>
        </p:nvSpPr>
        <p:spPr>
          <a:xfrm>
            <a:off x="254000" y="1206500"/>
            <a:ext cx="11938000" cy="5473699"/>
          </a:xfrm>
        </p:spPr>
        <p:txBody>
          <a:bodyPr>
            <a:normAutofit fontScale="55000" lnSpcReduction="20000"/>
          </a:bodyPr>
          <a:lstStyle/>
          <a:p>
            <a:pPr marL="0" indent="0">
              <a:lnSpc>
                <a:spcPct val="120000"/>
              </a:lnSpc>
              <a:spcBef>
                <a:spcPts val="0"/>
              </a:spcBef>
              <a:buNone/>
            </a:pPr>
            <a:r>
              <a:rPr lang="ru-RU" sz="2300" dirty="0" smtClean="0"/>
              <a:t>В </a:t>
            </a:r>
            <a:r>
              <a:rPr lang="ru-RU" sz="2300" dirty="0"/>
              <a:t>случае недееспособности субъекта персональных данных согласие на обработку его персональных данных дает </a:t>
            </a:r>
            <a:r>
              <a:rPr lang="ru-RU" sz="2300" dirty="0" smtClean="0"/>
              <a:t>законный представитель субъекта </a:t>
            </a:r>
            <a:r>
              <a:rPr lang="ru-RU" sz="2300" dirty="0"/>
              <a:t>персональных данных</a:t>
            </a:r>
            <a:r>
              <a:rPr lang="ru-RU" sz="2300" dirty="0" smtClean="0"/>
              <a:t>.</a:t>
            </a:r>
          </a:p>
          <a:p>
            <a:pPr marL="0" indent="0">
              <a:lnSpc>
                <a:spcPct val="120000"/>
              </a:lnSpc>
              <a:spcBef>
                <a:spcPts val="0"/>
              </a:spcBef>
              <a:buNone/>
            </a:pPr>
            <a:r>
              <a:rPr lang="ru-RU" sz="2300" dirty="0" smtClean="0"/>
              <a:t>В </a:t>
            </a:r>
            <a:r>
              <a:rPr lang="ru-RU" sz="2300" dirty="0"/>
              <a:t>случае смерти субъекта персональных данных согласие на обработку его персональных данных дают наследники субъекта персональных данных, если такое согласие не было дано субъектом персональных данных при его жизни</a:t>
            </a:r>
            <a:r>
              <a:rPr lang="ru-RU" sz="2300" dirty="0" smtClean="0"/>
              <a:t>.</a:t>
            </a:r>
          </a:p>
          <a:p>
            <a:pPr marL="0" indent="0">
              <a:lnSpc>
                <a:spcPct val="120000"/>
              </a:lnSpc>
              <a:spcBef>
                <a:spcPts val="0"/>
              </a:spcBef>
              <a:buNone/>
            </a:pPr>
            <a:r>
              <a:rPr lang="ru-RU" sz="2300" dirty="0"/>
              <a:t>Обработка специальных категорий персональных данных, касающихся расовой, национальной принадлежности, политических взглядов, религиозных или философских убеждений, состояния здоровья, интимной жизни, не допускается, за исключением случаев, предусмотренных </a:t>
            </a:r>
            <a:r>
              <a:rPr lang="ru-RU" sz="2300" dirty="0" smtClean="0"/>
              <a:t>частями 2 и 2.1 настоящей </a:t>
            </a:r>
            <a:r>
              <a:rPr lang="ru-RU" sz="2300" dirty="0"/>
              <a:t>статьи.</a:t>
            </a:r>
          </a:p>
          <a:p>
            <a:pPr marL="0" indent="0">
              <a:lnSpc>
                <a:spcPct val="120000"/>
              </a:lnSpc>
              <a:spcBef>
                <a:spcPts val="0"/>
              </a:spcBef>
              <a:buNone/>
            </a:pPr>
            <a:r>
              <a:rPr lang="ru-RU" sz="2300" dirty="0" smtClean="0"/>
              <a:t>Обработка </a:t>
            </a:r>
            <a:r>
              <a:rPr lang="ru-RU" sz="2300" dirty="0"/>
              <a:t>указанных в </a:t>
            </a:r>
            <a:r>
              <a:rPr lang="ru-RU" sz="2300" dirty="0" smtClean="0"/>
              <a:t>части 1 настоящей </a:t>
            </a:r>
            <a:r>
              <a:rPr lang="ru-RU" sz="2300" dirty="0"/>
              <a:t>статьи специальных категорий персональных данных допускается в случаях, если:</a:t>
            </a:r>
          </a:p>
          <a:p>
            <a:pPr>
              <a:lnSpc>
                <a:spcPct val="120000"/>
              </a:lnSpc>
              <a:spcBef>
                <a:spcPts val="0"/>
              </a:spcBef>
            </a:pPr>
            <a:r>
              <a:rPr lang="ru-RU" sz="2300" dirty="0"/>
              <a:t>1) субъект персональных данных дал согласие в письменной форме на обработку своих персональных данных;</a:t>
            </a:r>
          </a:p>
          <a:p>
            <a:pPr>
              <a:lnSpc>
                <a:spcPct val="120000"/>
              </a:lnSpc>
              <a:spcBef>
                <a:spcPts val="0"/>
              </a:spcBef>
            </a:pPr>
            <a:r>
              <a:rPr lang="ru-RU" sz="2300" dirty="0"/>
              <a:t>2) обработка персональных данных, разрешенных субъектом персональных данных для распространения, осуществляется с соблюдением запретов и условий, предусмотренных </a:t>
            </a:r>
            <a:r>
              <a:rPr lang="ru-RU" sz="2300" dirty="0" smtClean="0"/>
              <a:t>статьей 10.1 настоящего </a:t>
            </a:r>
            <a:r>
              <a:rPr lang="ru-RU" sz="2300" dirty="0"/>
              <a:t>Федерального закона;</a:t>
            </a:r>
          </a:p>
          <a:p>
            <a:pPr>
              <a:lnSpc>
                <a:spcPct val="120000"/>
              </a:lnSpc>
              <a:spcBef>
                <a:spcPts val="0"/>
              </a:spcBef>
            </a:pPr>
            <a:r>
              <a:rPr lang="ru-RU" sz="2300" dirty="0" smtClean="0"/>
              <a:t>2.1</a:t>
            </a:r>
            <a:r>
              <a:rPr lang="ru-RU" sz="2300" dirty="0"/>
              <a:t>) обработка персональных данных необходима в связи с реализацией международных договоров Российской Федерации о </a:t>
            </a:r>
            <a:r>
              <a:rPr lang="ru-RU" sz="2300" dirty="0" err="1"/>
              <a:t>реадмиссии</a:t>
            </a:r>
            <a:r>
              <a:rPr lang="ru-RU" sz="2300" dirty="0"/>
              <a:t>;</a:t>
            </a:r>
          </a:p>
          <a:p>
            <a:pPr>
              <a:lnSpc>
                <a:spcPct val="120000"/>
              </a:lnSpc>
              <a:spcBef>
                <a:spcPts val="0"/>
              </a:spcBef>
            </a:pPr>
            <a:r>
              <a:rPr lang="ru-RU" sz="2300" dirty="0" smtClean="0"/>
              <a:t>2.2</a:t>
            </a:r>
            <a:r>
              <a:rPr lang="ru-RU" sz="2300" dirty="0"/>
              <a:t>) обработка персональных данных осуществляется в соответствии с Федеральным </a:t>
            </a:r>
            <a:r>
              <a:rPr lang="ru-RU" sz="2300" dirty="0" smtClean="0"/>
              <a:t>законом </a:t>
            </a:r>
            <a:r>
              <a:rPr lang="ru-RU" sz="2300" dirty="0"/>
              <a:t>от 25 января 2002 года N 8-ФЗ "О Всероссийской переписи населения";</a:t>
            </a:r>
          </a:p>
          <a:p>
            <a:pPr>
              <a:lnSpc>
                <a:spcPct val="120000"/>
              </a:lnSpc>
              <a:spcBef>
                <a:spcPts val="0"/>
              </a:spcBef>
            </a:pPr>
            <a:r>
              <a:rPr lang="ru-RU" sz="2300" dirty="0" smtClean="0"/>
              <a:t>2.3</a:t>
            </a:r>
            <a:r>
              <a:rPr lang="ru-RU" sz="2300" dirty="0"/>
              <a:t>) обработка персональных данных осуществляется в соответствии с </a:t>
            </a:r>
            <a:r>
              <a:rPr lang="ru-RU" sz="2300" dirty="0" smtClean="0"/>
              <a:t>законодательством </a:t>
            </a:r>
            <a:r>
              <a:rPr lang="ru-RU" sz="2300" dirty="0"/>
              <a:t>о государственной социальной помощи, трудовым </a:t>
            </a:r>
            <a:r>
              <a:rPr lang="ru-RU" sz="2300" dirty="0" smtClean="0"/>
              <a:t>законодательством, </a:t>
            </a:r>
            <a:r>
              <a:rPr lang="ru-RU" sz="2300" dirty="0"/>
              <a:t>пенсионным законодательством Российской Федерации;</a:t>
            </a:r>
          </a:p>
          <a:p>
            <a:pPr>
              <a:lnSpc>
                <a:spcPct val="120000"/>
              </a:lnSpc>
              <a:spcBef>
                <a:spcPts val="0"/>
              </a:spcBef>
            </a:pPr>
            <a:r>
              <a:rPr lang="ru-RU" sz="2300" dirty="0" smtClean="0"/>
              <a:t>3</a:t>
            </a:r>
            <a:r>
              <a:rPr lang="ru-RU" sz="2300" dirty="0"/>
              <a:t>) обработка персональных данных необходима для защиты жизни, здоровья или иных жизненно важных интересов субъекта персональных данных либо жизни, здоровья или иных жизненно важных интересов других лиц и получение согласия субъекта персональных данных невозможно;</a:t>
            </a:r>
          </a:p>
          <a:p>
            <a:pPr>
              <a:lnSpc>
                <a:spcPct val="120000"/>
              </a:lnSpc>
              <a:spcBef>
                <a:spcPts val="0"/>
              </a:spcBef>
            </a:pPr>
            <a:r>
              <a:rPr lang="ru-RU" sz="2300" dirty="0" smtClean="0"/>
              <a:t>4</a:t>
            </a:r>
            <a:r>
              <a:rPr lang="ru-RU" sz="2300" dirty="0"/>
              <a:t>) обработка персональных данных осуществляется в медико-профилактических целях, в целях установления медицинского диагноза, оказания медицинских и медико-социальных услуг при условии, что обработка персональных данных осуществляется лицом, профессионально занимающимся медицинской деятельностью и обязанным в соответствии с </a:t>
            </a:r>
            <a:r>
              <a:rPr lang="ru-RU" sz="2300" dirty="0" smtClean="0"/>
              <a:t>законодательством </a:t>
            </a:r>
            <a:r>
              <a:rPr lang="ru-RU" sz="2300" dirty="0"/>
              <a:t>Российской Федерации сохранять врачебную тайну;</a:t>
            </a:r>
          </a:p>
          <a:p>
            <a:pPr>
              <a:lnSpc>
                <a:spcPct val="120000"/>
              </a:lnSpc>
              <a:spcBef>
                <a:spcPts val="0"/>
              </a:spcBef>
            </a:pPr>
            <a:r>
              <a:rPr lang="ru-RU" sz="2300" dirty="0"/>
              <a:t>5) обработка персональных данных членов (участников) общественного объединения или религиозной организации осуществляется соответствующими общественным объединением или религиозной организацией, действующими в соответствии с законодательством Российской Федерации, для достижения законных целей, предусмотренных их учредительными документами, при условии, что персональные данные не будут распространяться без согласия в письменной форме субъектов персональных данных;</a:t>
            </a:r>
          </a:p>
          <a:p>
            <a:endParaRPr lang="ru-RU" dirty="0"/>
          </a:p>
          <a:p>
            <a:endParaRPr lang="ru-RU" dirty="0"/>
          </a:p>
        </p:txBody>
      </p:sp>
    </p:spTree>
    <p:extLst>
      <p:ext uri="{BB962C8B-B14F-4D97-AF65-F5344CB8AC3E}">
        <p14:creationId xmlns:p14="http://schemas.microsoft.com/office/powerpoint/2010/main" val="169185657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35000"/>
          </a:xfrm>
        </p:spPr>
        <p:txBody>
          <a:bodyPr>
            <a:normAutofit fontScale="90000"/>
          </a:bodyPr>
          <a:lstStyle/>
          <a:p>
            <a:pPr algn="ctr"/>
            <a:r>
              <a:rPr lang="ru-RU" dirty="0"/>
              <a:t>Защита персональных данных</a:t>
            </a:r>
          </a:p>
        </p:txBody>
      </p:sp>
      <p:sp>
        <p:nvSpPr>
          <p:cNvPr id="3" name="Объект 2"/>
          <p:cNvSpPr>
            <a:spLocks noGrp="1"/>
          </p:cNvSpPr>
          <p:nvPr>
            <p:ph idx="1"/>
          </p:nvPr>
        </p:nvSpPr>
        <p:spPr>
          <a:xfrm>
            <a:off x="677334" y="1244600"/>
            <a:ext cx="10193866" cy="5283199"/>
          </a:xfrm>
        </p:spPr>
        <p:txBody>
          <a:bodyPr>
            <a:normAutofit fontScale="92500" lnSpcReduction="10000"/>
          </a:bodyPr>
          <a:lstStyle/>
          <a:p>
            <a:r>
              <a:rPr lang="ru-RU" dirty="0"/>
              <a:t>6) обработка персональных данных необходима для установления или осуществления прав субъекта персональных данных или третьих лиц, а равно и в связи с осуществлением правосудия;</a:t>
            </a:r>
          </a:p>
          <a:p>
            <a:r>
              <a:rPr lang="ru-RU" dirty="0" smtClean="0"/>
              <a:t>7</a:t>
            </a:r>
            <a:r>
              <a:rPr lang="ru-RU" dirty="0"/>
              <a:t>) обработка персональных данных осуществляется в соответствии с законодательством Российской Федерации об обороне, о безопасности, о противодействии терроризму, о транспортной безопасности, о противодействии коррупции, об </a:t>
            </a:r>
            <a:r>
              <a:rPr lang="ru-RU" dirty="0" smtClean="0"/>
              <a:t>оперативно-розыскной </a:t>
            </a:r>
            <a:r>
              <a:rPr lang="ru-RU" dirty="0"/>
              <a:t>деятельности, об исполнительном производстве, уголовно-исполнительным </a:t>
            </a:r>
            <a:r>
              <a:rPr lang="ru-RU" dirty="0" smtClean="0"/>
              <a:t>законодательством </a:t>
            </a:r>
            <a:r>
              <a:rPr lang="ru-RU" dirty="0"/>
              <a:t>Российской Федерации;</a:t>
            </a:r>
          </a:p>
          <a:p>
            <a:r>
              <a:rPr lang="ru-RU" dirty="0" smtClean="0"/>
              <a:t>7.1</a:t>
            </a:r>
            <a:r>
              <a:rPr lang="ru-RU" dirty="0"/>
              <a:t>) обработка полученных в установленных </a:t>
            </a:r>
            <a:r>
              <a:rPr lang="ru-RU" dirty="0" smtClean="0"/>
              <a:t>законодательством Российской </a:t>
            </a:r>
            <a:r>
              <a:rPr lang="ru-RU" dirty="0"/>
              <a:t>Федерации случаях персональных данных осуществляется органами прокуратуры в связи с осуществлением ими прокурорского надзора;</a:t>
            </a:r>
          </a:p>
          <a:p>
            <a:r>
              <a:rPr lang="ru-RU" dirty="0" smtClean="0"/>
              <a:t>8</a:t>
            </a:r>
            <a:r>
              <a:rPr lang="ru-RU" dirty="0"/>
              <a:t>) обработка персональных данных осуществляется в соответствии с законодательством об обязательных видах страхования, со страховым законодательством;</a:t>
            </a:r>
          </a:p>
          <a:p>
            <a:r>
              <a:rPr lang="ru-RU" dirty="0" smtClean="0"/>
              <a:t>9</a:t>
            </a:r>
            <a:r>
              <a:rPr lang="ru-RU" dirty="0"/>
              <a:t>) обработка персональных данных осуществляется в случаях, предусмотренных законодательством Российской Федерации, государственными органами, муниципальными органами или организациями в целях устройства детей, оставшихся без попечения родителей, на воспитание в семьи граждан;</a:t>
            </a:r>
          </a:p>
          <a:p>
            <a:r>
              <a:rPr lang="ru-RU" dirty="0" smtClean="0"/>
              <a:t>10</a:t>
            </a:r>
            <a:r>
              <a:rPr lang="ru-RU" dirty="0"/>
              <a:t>) обработка персональных данных осуществляется в соответствии с </a:t>
            </a:r>
            <a:r>
              <a:rPr lang="ru-RU" dirty="0" smtClean="0"/>
              <a:t>законодательством </a:t>
            </a:r>
            <a:r>
              <a:rPr lang="ru-RU" dirty="0"/>
              <a:t>Российской Федерации о гражданстве Российской Федерации.</a:t>
            </a:r>
          </a:p>
          <a:p>
            <a:endParaRPr lang="ru-RU" dirty="0"/>
          </a:p>
        </p:txBody>
      </p:sp>
    </p:spTree>
    <p:extLst>
      <p:ext uri="{BB962C8B-B14F-4D97-AF65-F5344CB8AC3E}">
        <p14:creationId xmlns:p14="http://schemas.microsoft.com/office/powerpoint/2010/main" val="291248349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574800"/>
            <a:ext cx="11082866" cy="5105399"/>
          </a:xfrm>
        </p:spPr>
        <p:txBody>
          <a:bodyPr>
            <a:normAutofit/>
          </a:bodyPr>
          <a:lstStyle/>
          <a:p>
            <a:r>
              <a:rPr lang="ru-RU" dirty="0"/>
              <a:t>Согласие на обработку персональных данных, разрешенных субъектом персональных данных для распространения, оформляется отдельно от иных согласий субъекта персональных данных на обработку его персональных данных. Оператор обязан обеспечить субъекту персональных данных возможность определить перечень персональных данных по каждой категории персональных данных, указанной в согласии на обработку персональных данных, разрешенных субъектом персональных данных для распространения.</a:t>
            </a:r>
          </a:p>
          <a:p>
            <a:r>
              <a:rPr lang="ru-RU" dirty="0" smtClean="0"/>
              <a:t>В </a:t>
            </a:r>
            <a:r>
              <a:rPr lang="ru-RU" dirty="0"/>
              <a:t>случае раскрытия персональных данных неопределенному кругу лиц самим субъектом персональных данных без предоставления оператору согласия, предусмотренного настоящей статьей, обязанность предоставить доказательства законности последующего распространения или иной обработки таких персональных данных лежит на каждом лице, осуществившем их распространение или иную обработку.</a:t>
            </a:r>
          </a:p>
          <a:p>
            <a:r>
              <a:rPr lang="ru-RU" dirty="0" smtClean="0"/>
              <a:t>В </a:t>
            </a:r>
            <a:r>
              <a:rPr lang="ru-RU" dirty="0"/>
              <a:t>случае, если персональные данные оказались раскрытыми неопределенному кругу лиц вследствие правонарушения, преступления или обстоятельств непреодолимой силы, обязанность предоставить доказательства законности последующего распространения или иной обработки таких персональных данных лежит на каждом лице, осуществившем их распространение или иную обработку.</a:t>
            </a:r>
          </a:p>
          <a:p>
            <a:endParaRPr lang="ru-RU" dirty="0"/>
          </a:p>
        </p:txBody>
      </p:sp>
    </p:spTree>
    <p:extLst>
      <p:ext uri="{BB962C8B-B14F-4D97-AF65-F5344CB8AC3E}">
        <p14:creationId xmlns:p14="http://schemas.microsoft.com/office/powerpoint/2010/main" val="298077432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7034" y="152401"/>
            <a:ext cx="8596668" cy="1320800"/>
          </a:xfrm>
        </p:spPr>
        <p:txBody>
          <a:bodyPr/>
          <a:lstStyle/>
          <a:p>
            <a:pPr algn="ctr"/>
            <a:r>
              <a:rPr lang="ru-RU" dirty="0"/>
              <a:t>Защита персональных данных</a:t>
            </a:r>
          </a:p>
        </p:txBody>
      </p:sp>
      <p:sp>
        <p:nvSpPr>
          <p:cNvPr id="3" name="Объект 2"/>
          <p:cNvSpPr>
            <a:spLocks noGrp="1"/>
          </p:cNvSpPr>
          <p:nvPr>
            <p:ph idx="1"/>
          </p:nvPr>
        </p:nvSpPr>
        <p:spPr>
          <a:xfrm>
            <a:off x="393700" y="1473201"/>
            <a:ext cx="10655300" cy="4568162"/>
          </a:xfrm>
        </p:spPr>
        <p:txBody>
          <a:bodyPr/>
          <a:lstStyle/>
          <a:p>
            <a:r>
              <a:rPr lang="ru-RU" dirty="0" smtClean="0"/>
              <a:t>В </a:t>
            </a:r>
            <a:r>
              <a:rPr lang="ru-RU" dirty="0"/>
              <a:t>согласии на обработку персональных данных, разрешенных субъектом персональных данных для распространения, субъект персональных данных вправе установить запреты на передачу (кроме предоставления доступа) этих персональных данных оператором неограниченному кругу лиц, а также запреты на обработку или условия обработки (кроме получения доступа) этих персональных данных неограниченным кругом лиц. Отказ оператора в установлении субъектом персональных данных запретов и условий, предусмотренных настоящей статьей, не допускается</a:t>
            </a:r>
            <a:r>
              <a:rPr lang="ru-RU" dirty="0" smtClean="0"/>
              <a:t>.</a:t>
            </a:r>
          </a:p>
          <a:p>
            <a:r>
              <a:rPr lang="ru-RU" dirty="0"/>
              <a:t>Передача (распространение, предоставление, доступ) персональных данных, разрешенных субъектом персональных данных для распространения, должна быть прекращена в любое время по требованию субъекта персональных данных. Данное требование должно включать в себя фамилию, имя, отчество (при наличии), контактную информацию (номер телефона, адрес электронной почты или почтовый адрес) субъекта персональных данных, а также перечень персональных данных, обработка которых подлежит прекращению. Указанные в данном требовании персональные данные могут обрабатываться только оператором, которому оно направлено.</a:t>
            </a:r>
          </a:p>
          <a:p>
            <a:endParaRPr lang="ru-RU" dirty="0"/>
          </a:p>
          <a:p>
            <a:endParaRPr lang="ru-RU" dirty="0"/>
          </a:p>
        </p:txBody>
      </p:sp>
    </p:spTree>
    <p:extLst>
      <p:ext uri="{BB962C8B-B14F-4D97-AF65-F5344CB8AC3E}">
        <p14:creationId xmlns:p14="http://schemas.microsoft.com/office/powerpoint/2010/main" val="119185381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2160589"/>
            <a:ext cx="10130366" cy="3880773"/>
          </a:xfrm>
        </p:spPr>
        <p:txBody>
          <a:bodyPr/>
          <a:lstStyle/>
          <a:p>
            <a:r>
              <a:rPr lang="ru-RU" dirty="0"/>
              <a:t>Субъект персональных данных вправе обратиться с требованием прекратить передачу (распространение, предоставление, доступ) своих персональных данных, ранее разрешенных субъектом персональных данных для распространения, к любому лицу, обрабатывающему его персональные данные, в случае несоблюдения положений настоящей статьи или обратиться с таким требованием в суд. Данное лицо обязано прекратить передачу (распространение, предоставление, доступ) персональных данных в течение трех рабочих дней с момента получения требования субъекта персональных данных или в срок, указанный во вступившем в законную силу решении суда, а если такой срок в решении суда не указан, то в течение трех рабочих дней с момента вступления решения суда в законную силу.</a:t>
            </a:r>
          </a:p>
          <a:p>
            <a:endParaRPr lang="ru-RU" dirty="0"/>
          </a:p>
        </p:txBody>
      </p:sp>
    </p:spTree>
    <p:extLst>
      <p:ext uri="{BB962C8B-B14F-4D97-AF65-F5344CB8AC3E}">
        <p14:creationId xmlns:p14="http://schemas.microsoft.com/office/powerpoint/2010/main" val="53331705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2160589"/>
            <a:ext cx="9685866" cy="3880773"/>
          </a:xfrm>
        </p:spPr>
        <p:txBody>
          <a:bodyPr>
            <a:normAutofit fontScale="85000" lnSpcReduction="10000"/>
          </a:bodyPr>
          <a:lstStyle/>
          <a:p>
            <a:r>
              <a:rPr lang="ru-RU" dirty="0"/>
              <a:t>Сведения, которые характеризуют физиологические и биологические особенности человека, на основании которых можно установить его личность (биометрические персональные данные) и которые используются оператором для установления личности субъекта персональных данных, могут обрабатываться только при наличии </a:t>
            </a:r>
            <a:r>
              <a:rPr lang="ru-RU" dirty="0" smtClean="0"/>
              <a:t>согласие в </a:t>
            </a:r>
            <a:r>
              <a:rPr lang="ru-RU" dirty="0"/>
              <a:t>письменной форме субъекта персональных данных, за исключением случаев, предусмотренных </a:t>
            </a:r>
            <a:r>
              <a:rPr lang="ru-RU" dirty="0" smtClean="0"/>
              <a:t>частью 2 настоящей </a:t>
            </a:r>
            <a:r>
              <a:rPr lang="ru-RU" dirty="0"/>
              <a:t>статьи.</a:t>
            </a:r>
          </a:p>
          <a:p>
            <a:r>
              <a:rPr lang="ru-RU" dirty="0" smtClean="0"/>
              <a:t> </a:t>
            </a:r>
            <a:r>
              <a:rPr lang="ru-RU" dirty="0"/>
              <a:t>Обработка биометрических персональных данных может осуществляться без согласия субъекта персональных данных в связи с реализацией международных договоров Российской Федерации о </a:t>
            </a:r>
            <a:r>
              <a:rPr lang="ru-RU" dirty="0" err="1"/>
              <a:t>реадмиссии</a:t>
            </a:r>
            <a:r>
              <a:rPr lang="ru-RU" dirty="0"/>
              <a:t>, в связи с осуществлением правосудия и исполнением судебных актов, в связи с проведением обязательной государственной дактилоскопической регистрации, а также в случаях, предусмотренных законодательством Российской Федерации об обороне, о безопасности, о противодействии терроризму, о транспортной безопасности, о противодействии коррупции, об </a:t>
            </a:r>
            <a:r>
              <a:rPr lang="ru-RU" dirty="0" smtClean="0"/>
              <a:t>оперативно-розыскной </a:t>
            </a:r>
            <a:r>
              <a:rPr lang="ru-RU" dirty="0"/>
              <a:t>деятельности, о государственной службе, уголовно-исполнительным </a:t>
            </a:r>
            <a:r>
              <a:rPr lang="ru-RU" dirty="0" smtClean="0"/>
              <a:t>законодательством </a:t>
            </a:r>
            <a:r>
              <a:rPr lang="ru-RU" dirty="0"/>
              <a:t>Российской Федерации, законодательством Российской Федерации о порядке выезда из Российской Федерации и въезда в Российскую Федерацию, о гражданстве Российской Федерации, законодательством Российской Федерации о нотариате.</a:t>
            </a:r>
          </a:p>
          <a:p>
            <a:endParaRPr lang="ru-RU" dirty="0"/>
          </a:p>
        </p:txBody>
      </p:sp>
    </p:spTree>
    <p:extLst>
      <p:ext uri="{BB962C8B-B14F-4D97-AF65-F5344CB8AC3E}">
        <p14:creationId xmlns:p14="http://schemas.microsoft.com/office/powerpoint/2010/main" val="133669189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01700"/>
          </a:xfrm>
        </p:spPr>
        <p:txBody>
          <a:bodyPr/>
          <a:lstStyle/>
          <a:p>
            <a:pPr algn="ctr"/>
            <a:r>
              <a:rPr lang="ru-RU" dirty="0"/>
              <a:t>Защита персональных данных</a:t>
            </a:r>
          </a:p>
        </p:txBody>
      </p:sp>
      <p:sp>
        <p:nvSpPr>
          <p:cNvPr id="3" name="Объект 2"/>
          <p:cNvSpPr>
            <a:spLocks noGrp="1"/>
          </p:cNvSpPr>
          <p:nvPr>
            <p:ph idx="1"/>
          </p:nvPr>
        </p:nvSpPr>
        <p:spPr>
          <a:xfrm>
            <a:off x="677334" y="1295400"/>
            <a:ext cx="10028766" cy="5168899"/>
          </a:xfrm>
        </p:spPr>
        <p:txBody>
          <a:bodyPr>
            <a:normAutofit/>
          </a:bodyPr>
          <a:lstStyle/>
          <a:p>
            <a:pPr marL="0" indent="0">
              <a:buNone/>
            </a:pPr>
            <a:r>
              <a:rPr lang="ru-RU" dirty="0"/>
              <a:t>Трансграничная передача персональных данных на территории иностранных государств, не обеспечивающих адекватной защиты прав субъектов персональных данных, может осуществляться в случаях:</a:t>
            </a:r>
          </a:p>
          <a:p>
            <a:r>
              <a:rPr lang="ru-RU" dirty="0"/>
              <a:t>1) наличия согласия в письменной форме субъекта персональных данных на трансграничную передачу его персональных данных;</a:t>
            </a:r>
          </a:p>
          <a:p>
            <a:r>
              <a:rPr lang="ru-RU" dirty="0"/>
              <a:t>2) предусмотренных международными договорами Российской Федерации;</a:t>
            </a:r>
          </a:p>
          <a:p>
            <a:r>
              <a:rPr lang="ru-RU" dirty="0"/>
              <a:t>3) предусмотренных федеральными законами, если это необходимо в целях защиты основ конституционного строя Российской Федерации, обеспечения обороны страны и безопасности государства, а также обеспечения безопасности устойчивого и безопасного функционирования транспортного комплекса, защиты интересов личности, общества и государства в сфере транспортного комплекса от актов незаконного вмешательства;</a:t>
            </a:r>
          </a:p>
          <a:p>
            <a:r>
              <a:rPr lang="ru-RU" dirty="0"/>
              <a:t>4) исполнения договора, стороной которого является субъект персональных данных;</a:t>
            </a:r>
          </a:p>
          <a:p>
            <a:r>
              <a:rPr lang="ru-RU" dirty="0"/>
              <a:t>5) защиты жизни, здоровья, иных жизненно важных интересов субъекта персональных данных или других лиц при невозможности получения согласия в письменной форме субъекта персональных данных.</a:t>
            </a:r>
          </a:p>
          <a:p>
            <a:endParaRPr lang="ru-RU" dirty="0"/>
          </a:p>
        </p:txBody>
      </p:sp>
    </p:spTree>
    <p:extLst>
      <p:ext uri="{BB962C8B-B14F-4D97-AF65-F5344CB8AC3E}">
        <p14:creationId xmlns:p14="http://schemas.microsoft.com/office/powerpoint/2010/main" val="247525397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317500" y="1371600"/>
            <a:ext cx="11290300" cy="5219701"/>
          </a:xfrm>
        </p:spPr>
        <p:txBody>
          <a:bodyPr>
            <a:normAutofit lnSpcReduction="10000"/>
          </a:bodyPr>
          <a:lstStyle/>
          <a:p>
            <a:r>
              <a:rPr lang="ru-RU" dirty="0"/>
              <a:t>При сборе персональных данных оператор обязан предоставить субъекту персональных данных по его просьбе информацию, предусмотренную </a:t>
            </a:r>
            <a:r>
              <a:rPr lang="ru-RU" dirty="0">
                <a:hlinkClick r:id="rId2" action="ppaction://hlinkfile"/>
              </a:rPr>
              <a:t>частью 7 статьи 14</a:t>
            </a:r>
            <a:r>
              <a:rPr lang="ru-RU" dirty="0"/>
              <a:t> </a:t>
            </a:r>
            <a:r>
              <a:rPr lang="ru-RU" dirty="0" smtClean="0"/>
              <a:t>Федерального </a:t>
            </a:r>
            <a:r>
              <a:rPr lang="ru-RU" dirty="0"/>
              <a:t>закона.</a:t>
            </a:r>
          </a:p>
          <a:p>
            <a:r>
              <a:rPr lang="ru-RU" dirty="0"/>
              <a:t>Если в соответствии с федеральным законом предоставление персональных данных и (или) получение оператором согласия на обработку персональных данных являются обязательными, оператор обязан разъяснить субъекту персональных данных юридические последствия отказа предоставить его персональные данные и (или) дать согласие на их </a:t>
            </a:r>
            <a:r>
              <a:rPr lang="ru-RU" dirty="0" smtClean="0"/>
              <a:t>обработку.</a:t>
            </a:r>
          </a:p>
          <a:p>
            <a:r>
              <a:rPr lang="ru-RU" dirty="0" smtClean="0"/>
              <a:t>Если </a:t>
            </a:r>
            <a:r>
              <a:rPr lang="ru-RU" dirty="0"/>
              <a:t>персональные данные получены не от субъекта персональных данных, оператор, </a:t>
            </a:r>
            <a:r>
              <a:rPr lang="ru-RU" dirty="0" smtClean="0"/>
              <a:t>до </a:t>
            </a:r>
            <a:r>
              <a:rPr lang="ru-RU" dirty="0"/>
              <a:t>начала обработки таких персональных данных обязан предоставить субъекту персональных данных следующую информацию:</a:t>
            </a:r>
          </a:p>
          <a:p>
            <a:r>
              <a:rPr lang="ru-RU" dirty="0"/>
              <a:t>1) наименование либо фамилия, имя, отчество и адрес оператора или его представителя;</a:t>
            </a:r>
          </a:p>
          <a:p>
            <a:r>
              <a:rPr lang="ru-RU" dirty="0"/>
              <a:t>2) цель обработки персональных данных и ее правовое основание</a:t>
            </a:r>
            <a:r>
              <a:rPr lang="ru-RU" dirty="0" smtClean="0"/>
              <a:t>;</a:t>
            </a:r>
          </a:p>
          <a:p>
            <a:r>
              <a:rPr lang="ru-RU" dirty="0" smtClean="0"/>
              <a:t>2.1)перечень </a:t>
            </a:r>
            <a:r>
              <a:rPr lang="ru-RU" dirty="0"/>
              <a:t>персональных данных;</a:t>
            </a:r>
          </a:p>
          <a:p>
            <a:r>
              <a:rPr lang="ru-RU" dirty="0"/>
              <a:t>3) предполагаемые пользователи персональных данных;</a:t>
            </a:r>
          </a:p>
          <a:p>
            <a:r>
              <a:rPr lang="ru-RU" dirty="0"/>
              <a:t>4) установленные настоящим Федеральным законом права субъекта персональных данных;</a:t>
            </a:r>
          </a:p>
          <a:p>
            <a:r>
              <a:rPr lang="ru-RU" dirty="0"/>
              <a:t>5) источник получения персональных данных.</a:t>
            </a:r>
          </a:p>
          <a:p>
            <a:endParaRPr lang="ru-RU" dirty="0"/>
          </a:p>
        </p:txBody>
      </p:sp>
    </p:spTree>
    <p:extLst>
      <p:ext uri="{BB962C8B-B14F-4D97-AF65-F5344CB8AC3E}">
        <p14:creationId xmlns:p14="http://schemas.microsoft.com/office/powerpoint/2010/main" val="146045709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346201"/>
            <a:ext cx="10409766" cy="4695162"/>
          </a:xfrm>
        </p:spPr>
        <p:txBody>
          <a:bodyPr>
            <a:normAutofit fontScale="92500" lnSpcReduction="10000"/>
          </a:bodyPr>
          <a:lstStyle/>
          <a:p>
            <a:r>
              <a:rPr lang="ru-RU" dirty="0"/>
              <a:t>Оператор освобождается от обязанности предоставить субъекту персональных данных сведения, </a:t>
            </a:r>
            <a:r>
              <a:rPr lang="ru-RU" dirty="0" smtClean="0"/>
              <a:t>в </a:t>
            </a:r>
            <a:r>
              <a:rPr lang="ru-RU" dirty="0"/>
              <a:t>случаях, если:</a:t>
            </a:r>
          </a:p>
          <a:p>
            <a:r>
              <a:rPr lang="ru-RU" dirty="0"/>
              <a:t>1) субъект персональных данных уведомлен об осуществлении обработки его персональных данных соответствующим оператором;</a:t>
            </a:r>
          </a:p>
          <a:p>
            <a:r>
              <a:rPr lang="ru-RU" dirty="0"/>
              <a:t>2) персональные данные получены оператором на основании федерального закона или в связи с исполнением договора, стороной которого либо выгодоприобретателем или поручителем по которому является субъект персональных данных;</a:t>
            </a:r>
          </a:p>
          <a:p>
            <a:r>
              <a:rPr lang="ru-RU" dirty="0"/>
              <a:t>3) обработка персональных данных, разрешенных субъектом персональных данных для распространения, осуществляется с соблюдением запретов и условий, предусмотренных </a:t>
            </a:r>
            <a:r>
              <a:rPr lang="ru-RU" dirty="0">
                <a:hlinkClick r:id="rId2" action="ppaction://hlinkfile"/>
              </a:rPr>
              <a:t>статьей 10.1</a:t>
            </a:r>
            <a:r>
              <a:rPr lang="ru-RU" dirty="0"/>
              <a:t> настоящего Федерального закона;</a:t>
            </a:r>
          </a:p>
          <a:p>
            <a:r>
              <a:rPr lang="ru-RU" dirty="0" smtClean="0"/>
              <a:t>4</a:t>
            </a:r>
            <a:r>
              <a:rPr lang="ru-RU" dirty="0"/>
              <a:t>) оператор осуществляет обработку персональных данных для статистических или иных исследовательских целей, для осуществления профессиональной </a:t>
            </a:r>
            <a:r>
              <a:rPr lang="ru-RU" dirty="0" smtClean="0"/>
              <a:t>деятельности </a:t>
            </a:r>
            <a:r>
              <a:rPr lang="ru-RU" dirty="0"/>
              <a:t>журналиста либо научной, литературной или иной творческой деятельности, если при этом не нарушаются права и законные интересы субъекта персональных данных;</a:t>
            </a:r>
          </a:p>
          <a:p>
            <a:r>
              <a:rPr lang="ru-RU" dirty="0"/>
              <a:t>5) предоставление субъекту персональных данных сведений, предусмотренных </a:t>
            </a:r>
            <a:r>
              <a:rPr lang="ru-RU" dirty="0">
                <a:hlinkClick r:id="rId3" action="ppaction://hlinkfile"/>
              </a:rPr>
              <a:t>частью 3</a:t>
            </a:r>
            <a:r>
              <a:rPr lang="ru-RU" dirty="0"/>
              <a:t> настоящей статьи, нарушает права и законные интересы третьих лиц.</a:t>
            </a:r>
          </a:p>
          <a:p>
            <a:endParaRPr lang="ru-RU" dirty="0"/>
          </a:p>
        </p:txBody>
      </p:sp>
    </p:spTree>
    <p:extLst>
      <p:ext uri="{BB962C8B-B14F-4D97-AF65-F5344CB8AC3E}">
        <p14:creationId xmlns:p14="http://schemas.microsoft.com/office/powerpoint/2010/main" val="187700155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447800"/>
            <a:ext cx="10676466" cy="5156199"/>
          </a:xfrm>
        </p:spPr>
        <p:txBody>
          <a:bodyPr>
            <a:normAutofit fontScale="92500" lnSpcReduction="20000"/>
          </a:bodyPr>
          <a:lstStyle/>
          <a:p>
            <a:pPr marL="0" indent="0">
              <a:buNone/>
            </a:pPr>
            <a:r>
              <a:rPr lang="ru-RU" dirty="0"/>
              <a:t>Оператор обязан принимать меры, необходимые и достаточные для обеспечения выполнения обязанностей, предусмотренных настоящим Федеральным законом и принятыми в соответствии с ним нормативными правовыми актами. Оператор самостоятельно определяет состав и перечень мер, необходимых и достаточных для обеспечения выполнения обязанностей, предусмотренных настоящим Федеральным законом и принятыми в соответствии с ним нормативными правовыми актами, если иное не предусмотрено настоящим Федеральным законом или другими федеральными законами. К таким мерам могут, в частности, относиться:</a:t>
            </a:r>
          </a:p>
          <a:p>
            <a:r>
              <a:rPr lang="ru-RU" dirty="0"/>
              <a:t>1) назначение оператором, являющимся юридическим лицом, ответственного за организацию обработки персональных данных;</a:t>
            </a:r>
          </a:p>
          <a:p>
            <a:r>
              <a:rPr lang="ru-RU" dirty="0"/>
              <a:t>2) издание оператором, являющимся юридическим лицом, документов, определяющих политику оператора в отношении обработки персональных данных, локальных актов по вопросам обработки персональных данных, а также локальных актов, устанавливающих процедуры, направленные на предотвращение и выявление нарушений законодательства Российской Федерации, устранение последствий таких нарушений;</a:t>
            </a:r>
          </a:p>
          <a:p>
            <a:r>
              <a:rPr lang="ru-RU" dirty="0"/>
              <a:t>3) применение правовых, организационных и технических мер по обеспечению безопасности персональных данных в соответствии со </a:t>
            </a:r>
            <a:r>
              <a:rPr lang="ru-RU" dirty="0">
                <a:hlinkClick r:id="rId2" action="ppaction://hlinkfile"/>
              </a:rPr>
              <a:t>статьей 19</a:t>
            </a:r>
            <a:r>
              <a:rPr lang="ru-RU" dirty="0"/>
              <a:t> настоящего Федерального закона;</a:t>
            </a:r>
          </a:p>
          <a:p>
            <a:r>
              <a:rPr lang="ru-RU" dirty="0"/>
              <a:t>4) осуществление внутреннего контроля и (или) аудита соответствия обработки персональных данных настоящему Федеральному закону и принятым в соответствии с ним нормативным правовым актам, требованиям к защите персональных данных, политике оператора в отношении обработки персональных данных, локальным актам оператора;</a:t>
            </a:r>
          </a:p>
          <a:p>
            <a:endParaRPr lang="ru-RU" dirty="0"/>
          </a:p>
        </p:txBody>
      </p:sp>
    </p:spTree>
    <p:extLst>
      <p:ext uri="{BB962C8B-B14F-4D97-AF65-F5344CB8AC3E}">
        <p14:creationId xmlns:p14="http://schemas.microsoft.com/office/powerpoint/2010/main" val="86072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FFFF00"/>
                </a:solidFill>
              </a:rPr>
              <a:t>Срочный трудовой	договор</a:t>
            </a:r>
            <a:endParaRPr lang="ru-RU" dirty="0"/>
          </a:p>
        </p:txBody>
      </p:sp>
      <p:sp>
        <p:nvSpPr>
          <p:cNvPr id="3" name="Объект 2"/>
          <p:cNvSpPr>
            <a:spLocks noGrp="1"/>
          </p:cNvSpPr>
          <p:nvPr>
            <p:ph idx="1"/>
          </p:nvPr>
        </p:nvSpPr>
        <p:spPr>
          <a:xfrm>
            <a:off x="677333" y="2160589"/>
            <a:ext cx="9799355" cy="3880773"/>
          </a:xfrm>
        </p:spPr>
        <p:txBody>
          <a:bodyPr/>
          <a:lstStyle/>
          <a:p>
            <a:r>
              <a:rPr lang="ru-RU" b="1" dirty="0" smtClean="0"/>
              <a:t>В соответствии с Постановлением Правительства РФ от 30.03.2022 №511 граждане</a:t>
            </a:r>
            <a:r>
              <a:rPr lang="ru-RU" b="1" dirty="0"/>
              <a:t>, которые рискуют потерять работу из-за приостановки предприятия, могут быть временно переведены в другие </a:t>
            </a:r>
            <a:r>
              <a:rPr lang="ru-RU" b="1" dirty="0" smtClean="0"/>
              <a:t>организации в 2022-2023 годах.</a:t>
            </a:r>
          </a:p>
          <a:p>
            <a:r>
              <a:rPr lang="ru-RU" dirty="0" smtClean="0"/>
              <a:t>Для </a:t>
            </a:r>
            <a:r>
              <a:rPr lang="ru-RU" dirty="0"/>
              <a:t>перевода на новое место потребуется письменное согласие работника и направление центра занятости населения.</a:t>
            </a:r>
          </a:p>
        </p:txBody>
      </p:sp>
    </p:spTree>
    <p:extLst>
      <p:ext uri="{BB962C8B-B14F-4D97-AF65-F5344CB8AC3E}">
        <p14:creationId xmlns:p14="http://schemas.microsoft.com/office/powerpoint/2010/main" val="323564193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320801"/>
            <a:ext cx="9889066" cy="4720562"/>
          </a:xfrm>
        </p:spPr>
        <p:txBody>
          <a:bodyPr>
            <a:normAutofit fontScale="92500" lnSpcReduction="20000"/>
          </a:bodyPr>
          <a:lstStyle/>
          <a:p>
            <a:r>
              <a:rPr lang="ru-RU" dirty="0" smtClean="0"/>
              <a:t>5)оценка </a:t>
            </a:r>
            <a:r>
              <a:rPr lang="ru-RU" dirty="0"/>
              <a:t>вреда, который может быть причинен субъектам персональных данных в случае нарушения настоящего Федерального закона, соотношение указанного вреда и принимаемых оператором мер, направленных на обеспечение выполнения обязанностей, предусмотренных настоящим Федеральным законом;</a:t>
            </a:r>
          </a:p>
          <a:p>
            <a:r>
              <a:rPr lang="ru-RU" dirty="0"/>
              <a:t>6) ознакомление работников оператора, непосредственно осуществляющих обработку персональных данных, с положениями законодательства Российской Федерации о персональных данных, в том числе требованиями к защите персональных данных, документами, определяющими политику оператора в отношении обработки персональных данных, локальными актами по вопросам обработки персональных данных, и (или) обучение указанных работников.</a:t>
            </a:r>
          </a:p>
          <a:p>
            <a:r>
              <a:rPr lang="ru-RU" dirty="0" smtClean="0"/>
              <a:t>Оператор </a:t>
            </a:r>
            <a:r>
              <a:rPr lang="ru-RU" dirty="0"/>
              <a:t>обязан опубликовать или иным образом обеспечить неограниченный доступ к документу, определяющему его политику в отношении обработки персональных данных, к сведениям о реализуемых требованиях к защите персональных данных. Оператор, осуществляющий сбор персональных данных с использованием информационно-телекоммуникационных сетей, обязан опубликовать в соответствующей информационно-телекоммуникационной сети документ, определяющий его политику в отношении обработки персональных данных, и сведения о реализуемых требованиях к защите персональных данных, а также обеспечить возможность доступа к указанному документу с использованием средств соответствующей информационно-телекоммуникационной сети.</a:t>
            </a:r>
          </a:p>
          <a:p>
            <a:endParaRPr lang="ru-RU" dirty="0"/>
          </a:p>
        </p:txBody>
      </p:sp>
    </p:spTree>
    <p:extLst>
      <p:ext uri="{BB962C8B-B14F-4D97-AF65-F5344CB8AC3E}">
        <p14:creationId xmlns:p14="http://schemas.microsoft.com/office/powerpoint/2010/main" val="121780648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447800"/>
            <a:ext cx="10219266" cy="5206999"/>
          </a:xfrm>
        </p:spPr>
        <p:txBody>
          <a:bodyPr>
            <a:normAutofit/>
          </a:bodyPr>
          <a:lstStyle/>
          <a:p>
            <a:pPr marL="0" indent="0">
              <a:buNone/>
            </a:pPr>
            <a:r>
              <a:rPr lang="ru-RU" dirty="0"/>
              <a:t>Правительство Российской Федерации с учетом возможного вреда субъекту персональных данных, объема и содержания обрабатываемых персональных данных, вида деятельности, при осуществлении которого обрабатываются персональные данные, актуальности угроз безопасности персональных данных устанавливает:</a:t>
            </a:r>
          </a:p>
          <a:p>
            <a:r>
              <a:rPr lang="ru-RU" dirty="0"/>
              <a:t>1) </a:t>
            </a:r>
            <a:r>
              <a:rPr lang="ru-RU" dirty="0">
                <a:hlinkClick r:id="rId2"/>
              </a:rPr>
              <a:t>уровни защищенности</a:t>
            </a:r>
            <a:r>
              <a:rPr lang="ru-RU" dirty="0"/>
              <a:t> персональных данных при их обработке в информационных системах персональных данных в зависимости от угроз безопасности этих данных;</a:t>
            </a:r>
          </a:p>
          <a:p>
            <a:r>
              <a:rPr lang="ru-RU" dirty="0"/>
              <a:t>2) </a:t>
            </a:r>
            <a:r>
              <a:rPr lang="ru-RU" dirty="0">
                <a:hlinkClick r:id="rId3"/>
              </a:rPr>
              <a:t>требования</a:t>
            </a:r>
            <a:r>
              <a:rPr lang="ru-RU" dirty="0"/>
              <a:t> к защите персональных данных при их обработке в информационных системах персональных данных, исполнение которых обеспечивает установленные уровни защищенности персональных данных;</a:t>
            </a:r>
          </a:p>
          <a:p>
            <a:r>
              <a:rPr lang="ru-RU" dirty="0"/>
              <a:t>3) </a:t>
            </a:r>
            <a:r>
              <a:rPr lang="ru-RU" dirty="0">
                <a:hlinkClick r:id="rId4"/>
              </a:rPr>
              <a:t>требования</a:t>
            </a:r>
            <a:r>
              <a:rPr lang="ru-RU" dirty="0"/>
              <a:t> к материальным носителям биометрических персональных данных и технологиям хранения таких данных вне информационных систем персональных данных.</a:t>
            </a:r>
          </a:p>
          <a:p>
            <a:endParaRPr lang="ru-RU" dirty="0"/>
          </a:p>
        </p:txBody>
      </p:sp>
    </p:spTree>
    <p:extLst>
      <p:ext uri="{BB962C8B-B14F-4D97-AF65-F5344CB8AC3E}">
        <p14:creationId xmlns:p14="http://schemas.microsoft.com/office/powerpoint/2010/main" val="195111047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397000"/>
            <a:ext cx="10917766" cy="5283199"/>
          </a:xfrm>
        </p:spPr>
        <p:txBody>
          <a:bodyPr>
            <a:normAutofit fontScale="92500" lnSpcReduction="10000"/>
          </a:bodyPr>
          <a:lstStyle/>
          <a:p>
            <a:pPr algn="just"/>
            <a:r>
              <a:rPr lang="ru-RU" dirty="0"/>
              <a:t>В случае выявления неправомерной обработки персональных данных при обращении субъекта персональных данных или его представителя либо по запросу субъекта персональных данных или его представителя либо уполномоченного органа по защите прав субъектов персональных данных оператор обязан осуществить блокирование неправомерно обрабатываемых персональных данных, относящихся к этому субъекту персональных данных, или обеспечить их блокирование (если обработка персональных данных осуществляется другим лицом, действующим по поручению оператора) с момента такого обращения или получения указанного запроса на период проверки. В случае выявления неточных персональных данных при обращении субъекта персональных данных или его представителя либо по их запросу или по запросу уполномоченного органа по защите прав субъектов персональных данных оператор обязан осуществить блокирование персональных данных, относящихся к этому субъекту персональных данных, или обеспечить их блокирование (если обработка персональных данных осуществляется другим лицом, действующим по поручению оператора) с момента такого обращения или получения указанного запроса на период проверки, если блокирование персональных данных не нарушает права и законные интересы субъекта персональных данных или третьих лиц.</a:t>
            </a:r>
          </a:p>
          <a:p>
            <a:r>
              <a:rPr lang="ru-RU" dirty="0" smtClean="0"/>
              <a:t>В </a:t>
            </a:r>
            <a:r>
              <a:rPr lang="ru-RU" dirty="0"/>
              <a:t>случае подтверждения факта неточности персональных данных оператор на основании сведений, представленных субъектом персональных данных или его представителем либо уполномоченным органом по защите прав субъектов персональных данных, или иных необходимых документов обязан уточнить персональные данные либо обеспечить их уточнение (если обработка персональных данных осуществляется другим лицом, действующим по поручению оператора) в течение семи рабочих дней со дня представления таких сведений и снять блокирование персональных данных.</a:t>
            </a:r>
          </a:p>
          <a:p>
            <a:endParaRPr lang="ru-RU" dirty="0"/>
          </a:p>
        </p:txBody>
      </p:sp>
    </p:spTree>
    <p:extLst>
      <p:ext uri="{BB962C8B-B14F-4D97-AF65-F5344CB8AC3E}">
        <p14:creationId xmlns:p14="http://schemas.microsoft.com/office/powerpoint/2010/main" val="66168550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2160589"/>
            <a:ext cx="10041466" cy="3880773"/>
          </a:xfrm>
        </p:spPr>
        <p:txBody>
          <a:bodyPr>
            <a:normAutofit lnSpcReduction="10000"/>
          </a:bodyPr>
          <a:lstStyle/>
          <a:p>
            <a:pPr algn="just"/>
            <a:r>
              <a:rPr lang="ru-RU" dirty="0"/>
              <a:t>В случае выявления неправомерной обработки персональных данных, осуществляемой оператором или лицом, действующим по поручению оператора, оператор в срок, не превышающий трех рабочих дней с даты этого выявления, обязан прекратить неправомерную обработку персональных данных или обеспечить прекращение неправомерной обработки персональных данных лицом, действующим по поручению оператора. В случае, если обеспечить правомерность обработки персональных данных невозможно, оператор в срок, не превышающий десяти рабочих дней с даты выявления неправомерной обработки персональных данных, обязан уничтожить такие персональные данные или обеспечить их уничтожение. Об устранении допущенных нарушений или об уничтожении персональных данных оператор обязан уведомить субъекта персональных данных или его представителя, а в случае, если обращение субъекта персональных данных или его представителя либо запрос уполномоченного органа по защите прав субъектов персональных данных были направлены уполномоченным органом по защите прав субъектов персональных данных, также указанный орган.</a:t>
            </a:r>
          </a:p>
          <a:p>
            <a:pPr algn="just"/>
            <a:endParaRPr lang="ru-RU" dirty="0"/>
          </a:p>
        </p:txBody>
      </p:sp>
    </p:spTree>
    <p:extLst>
      <p:ext uri="{BB962C8B-B14F-4D97-AF65-F5344CB8AC3E}">
        <p14:creationId xmlns:p14="http://schemas.microsoft.com/office/powerpoint/2010/main" val="244114187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473201"/>
            <a:ext cx="10130366" cy="4568162"/>
          </a:xfrm>
        </p:spPr>
        <p:txBody>
          <a:bodyPr>
            <a:normAutofit/>
          </a:bodyPr>
          <a:lstStyle/>
          <a:p>
            <a:r>
              <a:rPr lang="ru-RU" dirty="0"/>
              <a:t>В случае достижения цели обработки персональных данных оператор обязан прекратить обработку персональных данных или обеспечить ее прекращение (если обработка персональных данных осуществляется другим лицом, действующим по поручению оператора) и уничтожить персональные данные или обеспечить их уничтожение (если обработка персональных данных осуществляется другим лицом, действующим по поручению оператора) в срок, не превышающий тридцати дней с даты достижения цели обработки персональных данных, если иное не предусмотрено договором, стороной которого, выгодоприобретателем или поручителем по которому является субъект персональных данных, иным соглашением между оператором и субъектом персональных данных либо если оператор не вправе осуществлять обработку персональных данных без согласия субъекта персональных данных на основаниях, предусмотренных настоящим Федеральным законом или другими федеральными законами.</a:t>
            </a:r>
          </a:p>
          <a:p>
            <a:endParaRPr lang="ru-RU" dirty="0"/>
          </a:p>
        </p:txBody>
      </p:sp>
    </p:spTree>
    <p:extLst>
      <p:ext uri="{BB962C8B-B14F-4D97-AF65-F5344CB8AC3E}">
        <p14:creationId xmlns:p14="http://schemas.microsoft.com/office/powerpoint/2010/main" val="1418916867"/>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3" y="2160589"/>
            <a:ext cx="9969541" cy="3880773"/>
          </a:xfrm>
        </p:spPr>
        <p:txBody>
          <a:bodyPr>
            <a:normAutofit fontScale="92500" lnSpcReduction="20000"/>
          </a:bodyPr>
          <a:lstStyle/>
          <a:p>
            <a:r>
              <a:rPr lang="ru-RU" dirty="0"/>
              <a:t>В случае установления факта неправомерной или случайной передачи (предоставления, распространения, доступа) персональных данных, повлекшей нарушение прав субъектов персональных данных, оператор обязан с момента выявления такого инцидента оператором, уполномоченным органом по защите прав субъектов персональных данных или иным заинтересованным лицом уведомить уполномоченный орган по защите прав субъектов персональных данных:</a:t>
            </a:r>
          </a:p>
          <a:p>
            <a:r>
              <a:rPr lang="ru-RU" dirty="0"/>
              <a:t>1) в течение двадцати четырех часов о произошедшем инциденте, о предполагаемых причинах, повлекших нарушение прав субъектов персональных данных, и предполагаемом вреде, нанесенном правам субъектов персональных данных, о принятых мерах по устранению последствий соответствующего инцидента, а также предоставить сведения о лице, уполномоченном оператором на взаимодействие с уполномоченным органом по защите прав субъектов персональных данных, по вопросам, связанным с выявленным инцидентом;</a:t>
            </a:r>
          </a:p>
          <a:p>
            <a:r>
              <a:rPr lang="ru-RU" dirty="0"/>
              <a:t>2) в течение семидесяти двух часов о результатах внутреннего расследования выявленного инцидента, а также предоставить сведения о лицах, действия которых стали причиной выявленного инцидента (при наличии).</a:t>
            </a:r>
          </a:p>
          <a:p>
            <a:endParaRPr lang="ru-RU" dirty="0"/>
          </a:p>
        </p:txBody>
      </p:sp>
    </p:spTree>
    <p:extLst>
      <p:ext uri="{BB962C8B-B14F-4D97-AF65-F5344CB8AC3E}">
        <p14:creationId xmlns:p14="http://schemas.microsoft.com/office/powerpoint/2010/main" val="401213655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371601"/>
            <a:ext cx="10536766" cy="4669762"/>
          </a:xfrm>
        </p:spPr>
        <p:txBody>
          <a:bodyPr>
            <a:normAutofit/>
          </a:bodyPr>
          <a:lstStyle/>
          <a:p>
            <a:r>
              <a:rPr lang="ru-RU" dirty="0"/>
              <a:t>В случае отзыва субъектом персональных данных согласия на обработку его персональных данных оператор обязан прекратить их обработку или обеспечить прекращение такой обработки (если обработка персональных данных осуществляется другим лицом, действующим по поручению оператора) и в случае, если сохранение персональных данных более не требуется для целей обработки персональных данных, уничтожить персональные данные или обеспечить их уничтожение (если обработка персональных данных осуществляется другим лицом, действующим по поручению оператора) в срок, не превышающий тридцати дней с даты поступления указанного отзыва, если иное не предусмотрено договором, стороной которого, выгодоприобретателем или поручителем по которому является субъект персональных данных, иным соглашением между оператором и субъектом персональных данных либо если оператор не вправе осуществлять обработку персональных данных без согласия субъекта персональных данных на основаниях, предусмотренных настоящим Федеральным законом или другими федеральными законами.</a:t>
            </a:r>
          </a:p>
          <a:p>
            <a:endParaRPr lang="ru-RU" dirty="0"/>
          </a:p>
        </p:txBody>
      </p:sp>
    </p:spTree>
    <p:extLst>
      <p:ext uri="{BB962C8B-B14F-4D97-AF65-F5344CB8AC3E}">
        <p14:creationId xmlns:p14="http://schemas.microsoft.com/office/powerpoint/2010/main" val="44909252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677334" y="1244601"/>
            <a:ext cx="10524066" cy="4796762"/>
          </a:xfrm>
        </p:spPr>
        <p:txBody>
          <a:bodyPr>
            <a:normAutofit/>
          </a:bodyPr>
          <a:lstStyle/>
          <a:p>
            <a:r>
              <a:rPr lang="ru-RU" dirty="0"/>
              <a:t>Оператор до начала обработки персональных данных </a:t>
            </a:r>
            <a:r>
              <a:rPr lang="ru-RU" b="1" u="sng" dirty="0" smtClean="0">
                <a:solidFill>
                  <a:srgbClr val="FFFF00"/>
                </a:solidFill>
              </a:rPr>
              <a:t>обязан</a:t>
            </a:r>
            <a:r>
              <a:rPr lang="ru-RU" dirty="0" smtClean="0"/>
              <a:t> уведомить </a:t>
            </a:r>
            <a:r>
              <a:rPr lang="ru-RU" dirty="0"/>
              <a:t>уполномоченный орган по защите прав субъектов персональных данных о своем намерении осуществлять обработку персональных данных, за исключением случаев, предусмотренных </a:t>
            </a:r>
            <a:r>
              <a:rPr lang="ru-RU" dirty="0">
                <a:hlinkClick r:id="rId2" action="ppaction://hlinkfile"/>
              </a:rPr>
              <a:t>частью 2</a:t>
            </a:r>
            <a:r>
              <a:rPr lang="ru-RU" dirty="0"/>
              <a:t> настоящей статьи.</a:t>
            </a:r>
          </a:p>
          <a:p>
            <a:r>
              <a:rPr lang="ru-RU" dirty="0"/>
              <a:t>2. Оператор вправе осуществлять без уведомления уполномоченного органа по защите прав субъектов персональных данных обработку персональных данных:</a:t>
            </a:r>
          </a:p>
          <a:p>
            <a:pPr marL="0" indent="0" algn="just">
              <a:buNone/>
            </a:pPr>
            <a:r>
              <a:rPr lang="ru-RU" dirty="0" smtClean="0"/>
              <a:t>- включенных </a:t>
            </a:r>
            <a:r>
              <a:rPr lang="ru-RU" dirty="0"/>
              <a:t>в государственные информационные системы персональных данных, созданные в целях защиты безопасности государства и общественного порядка;</a:t>
            </a:r>
          </a:p>
          <a:p>
            <a:pPr marL="0" indent="0" algn="just">
              <a:buNone/>
            </a:pPr>
            <a:r>
              <a:rPr lang="ru-RU" dirty="0"/>
              <a:t> </a:t>
            </a:r>
            <a:r>
              <a:rPr lang="ru-RU" dirty="0" smtClean="0"/>
              <a:t>- в </a:t>
            </a:r>
            <a:r>
              <a:rPr lang="ru-RU" dirty="0"/>
              <a:t>случае, если оператор осуществляет деятельность по обработке персональных данных исключительно без использования средств автоматизации;</a:t>
            </a:r>
          </a:p>
          <a:p>
            <a:pPr marL="0" indent="0" algn="just">
              <a:buNone/>
            </a:pPr>
            <a:r>
              <a:rPr lang="ru-RU" dirty="0" smtClean="0"/>
              <a:t>- обрабатываемых </a:t>
            </a:r>
            <a:r>
              <a:rPr lang="ru-RU" dirty="0"/>
              <a:t>в случаях, предусмотренных законодательством Российской Федерации о транспортной безопасности, в целях обеспечения устойчивого и безопасного функционирования транспортного комплекса, защиты интересов личности, общества и государства в сфере транспортного комплекса от актов незаконного вмешательства.</a:t>
            </a:r>
          </a:p>
          <a:p>
            <a:endParaRPr lang="ru-RU" dirty="0"/>
          </a:p>
        </p:txBody>
      </p:sp>
    </p:spTree>
    <p:extLst>
      <p:ext uri="{BB962C8B-B14F-4D97-AF65-F5344CB8AC3E}">
        <p14:creationId xmlns:p14="http://schemas.microsoft.com/office/powerpoint/2010/main" val="401362696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85800"/>
          </a:xfrm>
        </p:spPr>
        <p:txBody>
          <a:bodyPr/>
          <a:lstStyle/>
          <a:p>
            <a:pPr algn="ctr"/>
            <a:r>
              <a:rPr lang="ru-RU" dirty="0"/>
              <a:t>Защита персональных данных</a:t>
            </a:r>
          </a:p>
        </p:txBody>
      </p:sp>
      <p:sp>
        <p:nvSpPr>
          <p:cNvPr id="3" name="Объект 2"/>
          <p:cNvSpPr>
            <a:spLocks noGrp="1"/>
          </p:cNvSpPr>
          <p:nvPr>
            <p:ph idx="1"/>
          </p:nvPr>
        </p:nvSpPr>
        <p:spPr>
          <a:xfrm>
            <a:off x="228600" y="1295400"/>
            <a:ext cx="11607800" cy="5397499"/>
          </a:xfrm>
        </p:spPr>
        <p:txBody>
          <a:bodyPr>
            <a:normAutofit fontScale="85000" lnSpcReduction="10000"/>
          </a:bodyPr>
          <a:lstStyle/>
          <a:p>
            <a:r>
              <a:rPr lang="ru-RU" dirty="0"/>
              <a:t>Уведомление, предусмотренное </a:t>
            </a:r>
            <a:r>
              <a:rPr lang="ru-RU" dirty="0">
                <a:hlinkClick r:id="rId2" action="ppaction://hlinkfile"/>
              </a:rPr>
              <a:t>частью 1</a:t>
            </a:r>
            <a:r>
              <a:rPr lang="ru-RU" dirty="0"/>
              <a:t> настоящей статьи, направляется в виде документа на бумажном носителе или в форме электронного документа и подписывается уполномоченным лицом. Уведомление должно содержать следующие сведения:</a:t>
            </a:r>
          </a:p>
          <a:p>
            <a:r>
              <a:rPr lang="ru-RU" dirty="0"/>
              <a:t>) наименование (фамилия, имя, отчество), адрес оператора;</a:t>
            </a:r>
          </a:p>
          <a:p>
            <a:r>
              <a:rPr lang="ru-RU" dirty="0"/>
              <a:t>2) цель обработки персональных данных;</a:t>
            </a:r>
          </a:p>
          <a:p>
            <a:r>
              <a:rPr lang="ru-RU" dirty="0" smtClean="0"/>
              <a:t>3) </a:t>
            </a:r>
            <a:r>
              <a:rPr lang="ru-RU" dirty="0"/>
              <a:t>описание мер, предусмотренных </a:t>
            </a:r>
            <a:r>
              <a:rPr lang="ru-RU" dirty="0">
                <a:hlinkClick r:id="rId3" action="ppaction://hlinkfile"/>
              </a:rPr>
              <a:t>статьями 18.1</a:t>
            </a:r>
            <a:r>
              <a:rPr lang="ru-RU" dirty="0"/>
              <a:t> и </a:t>
            </a:r>
            <a:r>
              <a:rPr lang="ru-RU" dirty="0">
                <a:hlinkClick r:id="rId4" action="ppaction://hlinkfile"/>
              </a:rPr>
              <a:t>19</a:t>
            </a:r>
            <a:r>
              <a:rPr lang="ru-RU" dirty="0"/>
              <a:t> настоящего Федерального закона, в том числе сведения о наличии шифровальных (криптографических) средств и наименования этих средств;</a:t>
            </a:r>
          </a:p>
          <a:p>
            <a:r>
              <a:rPr lang="ru-RU" dirty="0"/>
              <a:t>3</a:t>
            </a:r>
            <a:r>
              <a:rPr lang="ru-RU" dirty="0" smtClean="0"/>
              <a:t>.1</a:t>
            </a:r>
            <a:r>
              <a:rPr lang="ru-RU" dirty="0"/>
              <a:t>) фамилия, имя, отчество физического лица или наименование юридического лица, ответственных за организацию обработки персональных данных, и номера их контактных телефонов, почтовые адреса и адреса электронной почты;</a:t>
            </a:r>
          </a:p>
          <a:p>
            <a:r>
              <a:rPr lang="ru-RU" dirty="0"/>
              <a:t>4</a:t>
            </a:r>
            <a:r>
              <a:rPr lang="ru-RU" dirty="0" smtClean="0"/>
              <a:t>) </a:t>
            </a:r>
            <a:r>
              <a:rPr lang="ru-RU" dirty="0"/>
              <a:t>дата начала обработки персональных данных;</a:t>
            </a:r>
          </a:p>
          <a:p>
            <a:r>
              <a:rPr lang="ru-RU" dirty="0"/>
              <a:t>5</a:t>
            </a:r>
            <a:r>
              <a:rPr lang="ru-RU" dirty="0" smtClean="0"/>
              <a:t>) </a:t>
            </a:r>
            <a:r>
              <a:rPr lang="ru-RU" dirty="0"/>
              <a:t>срок или условие прекращения обработки персональных данных;</a:t>
            </a:r>
          </a:p>
          <a:p>
            <a:r>
              <a:rPr lang="ru-RU" dirty="0"/>
              <a:t>6</a:t>
            </a:r>
            <a:r>
              <a:rPr lang="ru-RU" dirty="0" smtClean="0"/>
              <a:t>) </a:t>
            </a:r>
            <a:r>
              <a:rPr lang="ru-RU" dirty="0"/>
              <a:t>сведения о наличии или об отсутствии трансграничной передачи персональных данных в процессе их обработки;</a:t>
            </a:r>
          </a:p>
          <a:p>
            <a:r>
              <a:rPr lang="ru-RU" dirty="0" smtClean="0"/>
              <a:t>7) </a:t>
            </a:r>
            <a:r>
              <a:rPr lang="ru-RU" dirty="0"/>
              <a:t>сведения о месте нахождения базы данных информации, содержащей персональные данные граждан Российской Федерации;</a:t>
            </a:r>
          </a:p>
          <a:p>
            <a:r>
              <a:rPr lang="ru-RU" dirty="0"/>
              <a:t>8</a:t>
            </a:r>
            <a:r>
              <a:rPr lang="ru-RU" dirty="0" smtClean="0"/>
              <a:t>) </a:t>
            </a:r>
            <a:r>
              <a:rPr lang="ru-RU" dirty="0"/>
              <a:t>фамилия, имя, отчество физического лица или наименование юридического лица, имеющих доступ и (или) осуществляющих на основании договора обработку персональных данных, содержащихся в государственных и муниципальных информационных системах;</a:t>
            </a:r>
          </a:p>
          <a:p>
            <a:r>
              <a:rPr lang="ru-RU" dirty="0" smtClean="0"/>
              <a:t>9) </a:t>
            </a:r>
            <a:r>
              <a:rPr lang="ru-RU" dirty="0"/>
              <a:t>сведения об обеспечении безопасности персональных данных в соответствии с </a:t>
            </a:r>
            <a:r>
              <a:rPr lang="ru-RU" dirty="0">
                <a:hlinkClick r:id="rId5"/>
              </a:rPr>
              <a:t>требованиями</a:t>
            </a:r>
            <a:r>
              <a:rPr lang="ru-RU" dirty="0"/>
              <a:t> к защите персональных данных, установленными Правительством Российской Федерации.</a:t>
            </a:r>
          </a:p>
          <a:p>
            <a:endParaRPr lang="ru-RU" dirty="0"/>
          </a:p>
        </p:txBody>
      </p:sp>
    </p:spTree>
    <p:extLst>
      <p:ext uri="{BB962C8B-B14F-4D97-AF65-F5344CB8AC3E}">
        <p14:creationId xmlns:p14="http://schemas.microsoft.com/office/powerpoint/2010/main" val="34836911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Защита персональных данных</a:t>
            </a:r>
          </a:p>
        </p:txBody>
      </p:sp>
      <p:sp>
        <p:nvSpPr>
          <p:cNvPr id="3" name="Объект 2"/>
          <p:cNvSpPr>
            <a:spLocks noGrp="1"/>
          </p:cNvSpPr>
          <p:nvPr>
            <p:ph idx="1"/>
          </p:nvPr>
        </p:nvSpPr>
        <p:spPr>
          <a:xfrm>
            <a:off x="253497" y="1348967"/>
            <a:ext cx="10998703" cy="5128034"/>
          </a:xfrm>
        </p:spPr>
        <p:txBody>
          <a:bodyPr/>
          <a:lstStyle/>
          <a:p>
            <a:r>
              <a:rPr lang="ru-RU" dirty="0"/>
              <a:t>Уполномоченный </a:t>
            </a:r>
            <a:r>
              <a:rPr lang="ru-RU" dirty="0" smtClean="0"/>
              <a:t>орган </a:t>
            </a:r>
            <a:r>
              <a:rPr lang="ru-RU" dirty="0"/>
              <a:t>по защите прав субъектов персональных данных в течение тридцати дней с даты поступления уведомления об обработке персональных данных вносит сведения, указанные в </a:t>
            </a:r>
            <a:r>
              <a:rPr lang="ru-RU" dirty="0">
                <a:hlinkClick r:id="rId2" action="ppaction://hlinkfile"/>
              </a:rPr>
              <a:t>части 3</a:t>
            </a:r>
            <a:r>
              <a:rPr lang="ru-RU" dirty="0"/>
              <a:t> настоящей статьи, а также сведения о дате направления указанного уведомления в реестр операторов. Сведения, содержащиеся в реестре операторов, за исключением сведений о средствах обеспечения безопасности персональных данных при их обработке, являются общедоступными</a:t>
            </a:r>
            <a:r>
              <a:rPr lang="ru-RU" dirty="0" smtClean="0"/>
              <a:t>.</a:t>
            </a:r>
          </a:p>
          <a:p>
            <a:r>
              <a:rPr lang="ru-RU" dirty="0"/>
              <a:t>Уполномоченный орган по защите прав субъектов персональных данных в течение тридцати дней с даты поступления от оператора уведомления о прекращении обработки персональных данных исключает сведения, указанные в </a:t>
            </a:r>
            <a:r>
              <a:rPr lang="ru-RU" dirty="0">
                <a:hlinkClick r:id="rId3" action="ppaction://hlinkfile"/>
              </a:rPr>
              <a:t>части 3</a:t>
            </a:r>
            <a:r>
              <a:rPr lang="ru-RU" dirty="0"/>
              <a:t> настоящей статьи, из реестра операторов</a:t>
            </a:r>
            <a:r>
              <a:rPr lang="ru-RU" dirty="0" smtClean="0"/>
              <a:t>.</a:t>
            </a:r>
            <a:endParaRPr lang="ru-RU" dirty="0"/>
          </a:p>
          <a:p>
            <a:r>
              <a:rPr lang="ru-RU" dirty="0" smtClean="0"/>
              <a:t>На </a:t>
            </a:r>
            <a:r>
              <a:rPr lang="ru-RU" dirty="0"/>
              <a:t>оператора не могут возлагаться расходы в связи с рассмотрением уведомления об обработке персональных данных уполномоченным органом по защите прав субъектов персональных данных, а также в связи с внесением сведений в реестр операторов.</a:t>
            </a:r>
          </a:p>
          <a:p>
            <a:endParaRPr lang="ru-RU" dirty="0"/>
          </a:p>
        </p:txBody>
      </p:sp>
    </p:spTree>
    <p:extLst>
      <p:ext uri="{BB962C8B-B14F-4D97-AF65-F5344CB8AC3E}">
        <p14:creationId xmlns:p14="http://schemas.microsoft.com/office/powerpoint/2010/main" val="596542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88350" y="201637"/>
            <a:ext cx="8596668" cy="800100"/>
          </a:xfrm>
        </p:spPr>
        <p:txBody>
          <a:bodyPr/>
          <a:lstStyle/>
          <a:p>
            <a:pPr algn="ctr"/>
            <a:r>
              <a:rPr lang="ru-RU" dirty="0" smtClean="0">
                <a:solidFill>
                  <a:srgbClr val="FFFF00"/>
                </a:solidFill>
              </a:rPr>
              <a:t>Заключение трудового договора</a:t>
            </a:r>
            <a:endParaRPr lang="ru-RU" dirty="0">
              <a:solidFill>
                <a:srgbClr val="FFFF00"/>
              </a:solidFill>
            </a:endParaRPr>
          </a:p>
        </p:txBody>
      </p:sp>
      <p:sp>
        <p:nvSpPr>
          <p:cNvPr id="3" name="Объект 2"/>
          <p:cNvSpPr>
            <a:spLocks noGrp="1"/>
          </p:cNvSpPr>
          <p:nvPr>
            <p:ph idx="1"/>
          </p:nvPr>
        </p:nvSpPr>
        <p:spPr>
          <a:xfrm>
            <a:off x="677333" y="1270001"/>
            <a:ext cx="11083257" cy="5334000"/>
          </a:xfrm>
        </p:spPr>
        <p:txBody>
          <a:bodyPr>
            <a:normAutofit/>
          </a:bodyPr>
          <a:lstStyle/>
          <a:p>
            <a:pPr algn="just"/>
            <a:r>
              <a:rPr lang="ru-RU" dirty="0"/>
              <a:t>Трудовой договор вступает в силу со дня его подписания работником и </a:t>
            </a:r>
            <a:r>
              <a:rPr lang="ru-RU" dirty="0" smtClean="0"/>
              <a:t>работодателем либо </a:t>
            </a:r>
            <a:r>
              <a:rPr lang="ru-RU" dirty="0"/>
              <a:t>со дня фактического допущения работника к работе с ведома или по поручению работодателя или его уполномоченного на это представителя</a:t>
            </a:r>
            <a:r>
              <a:rPr lang="ru-RU" dirty="0" smtClean="0"/>
              <a:t>.</a:t>
            </a:r>
          </a:p>
          <a:p>
            <a:pPr algn="just"/>
            <a:r>
              <a:rPr lang="ru-RU" dirty="0"/>
              <a:t>Если работник не приступил к работе в день начала работы, </a:t>
            </a:r>
            <a:r>
              <a:rPr lang="ru-RU" dirty="0" smtClean="0"/>
              <a:t>то </a:t>
            </a:r>
            <a:r>
              <a:rPr lang="ru-RU" dirty="0"/>
              <a:t>работодатель имеет право аннулировать трудовой договор. Аннулированный трудовой договор считается </a:t>
            </a:r>
            <a:r>
              <a:rPr lang="ru-RU" dirty="0" smtClean="0"/>
              <a:t>незаключенным.</a:t>
            </a:r>
          </a:p>
          <a:p>
            <a:pPr algn="just"/>
            <a:r>
              <a:rPr lang="ru-RU" dirty="0"/>
              <a:t>Заключение трудового договора допускается с лицами, достигшими возраста шестнадцати </a:t>
            </a:r>
            <a:r>
              <a:rPr lang="ru-RU" dirty="0" smtClean="0"/>
              <a:t>лет.</a:t>
            </a:r>
          </a:p>
          <a:p>
            <a:r>
              <a:rPr lang="ru-RU" dirty="0"/>
              <a:t>Трудовой договор заключается в письменной форме, составляется в двух экземплярах, каждый из которых подписывается сторонами. Один экземпляр трудового договора передается работнику, другой хранится у работодателя. Получение работником экземпляра трудового договора должно подтверждаться подписью работника на экземпляре трудового договора, хранящемся у работодателя.</a:t>
            </a:r>
          </a:p>
          <a:p>
            <a:pPr algn="just"/>
            <a:r>
              <a:rPr lang="ru-RU" dirty="0"/>
              <a:t>Трудовой договор, не оформленный в письменной форме, считается заключенным, если работник приступил к работе с ведома или по поручению работодателя или его уполномоченного на это </a:t>
            </a:r>
            <a:r>
              <a:rPr lang="ru-RU" dirty="0" smtClean="0"/>
              <a:t>представителя. </a:t>
            </a:r>
            <a:r>
              <a:rPr lang="ru-RU" dirty="0"/>
              <a:t>При фактическом допущении работника к работе работодатель обязан оформить с ним трудовой договор в письменной форме </a:t>
            </a:r>
            <a:r>
              <a:rPr lang="ru-RU" b="1" u="sng" dirty="0"/>
              <a:t>не позднее трех рабочих дней </a:t>
            </a:r>
            <a:r>
              <a:rPr lang="ru-RU" dirty="0"/>
              <a:t>со дня фактического допущения работника к </a:t>
            </a:r>
            <a:r>
              <a:rPr lang="ru-RU" dirty="0" smtClean="0"/>
              <a:t>работе.</a:t>
            </a:r>
            <a:endParaRPr lang="ru-RU" dirty="0"/>
          </a:p>
          <a:p>
            <a:endParaRPr lang="ru-RU" dirty="0"/>
          </a:p>
        </p:txBody>
      </p:sp>
    </p:spTree>
    <p:extLst>
      <p:ext uri="{BB962C8B-B14F-4D97-AF65-F5344CB8AC3E}">
        <p14:creationId xmlns:p14="http://schemas.microsoft.com/office/powerpoint/2010/main" val="2683038675"/>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1634" y="0"/>
            <a:ext cx="8596668" cy="1320800"/>
          </a:xfrm>
        </p:spPr>
        <p:txBody>
          <a:bodyPr/>
          <a:lstStyle/>
          <a:p>
            <a:pPr algn="ctr"/>
            <a:r>
              <a:rPr lang="ru-RU" dirty="0"/>
              <a:t>Защита персональных данных</a:t>
            </a:r>
          </a:p>
        </p:txBody>
      </p:sp>
      <p:sp>
        <p:nvSpPr>
          <p:cNvPr id="3" name="Объект 2"/>
          <p:cNvSpPr>
            <a:spLocks noGrp="1"/>
          </p:cNvSpPr>
          <p:nvPr>
            <p:ph idx="1"/>
          </p:nvPr>
        </p:nvSpPr>
        <p:spPr>
          <a:xfrm>
            <a:off x="355600" y="1562101"/>
            <a:ext cx="11290300" cy="5207000"/>
          </a:xfrm>
        </p:spPr>
        <p:txBody>
          <a:bodyPr>
            <a:normAutofit fontScale="92500" lnSpcReduction="10000"/>
          </a:bodyPr>
          <a:lstStyle/>
          <a:p>
            <a:pPr algn="just"/>
            <a:r>
              <a:rPr lang="ru-RU" dirty="0"/>
              <a:t>В случае изменения сведений</a:t>
            </a:r>
            <a:r>
              <a:rPr lang="ru-RU" dirty="0" smtClean="0"/>
              <a:t>, </a:t>
            </a:r>
            <a:r>
              <a:rPr lang="ru-RU" dirty="0"/>
              <a:t>а также в случае прекращения обработки персональных данных оператор обязан уведомить об этом уполномоченный орган по защите прав субъектов персональных данных в течение десяти рабочих дней с даты возникновения таких изменений или с даты прекращения обработки персональных данных</a:t>
            </a:r>
            <a:r>
              <a:rPr lang="ru-RU" dirty="0" smtClean="0"/>
              <a:t>.</a:t>
            </a:r>
          </a:p>
          <a:p>
            <a:pPr algn="just"/>
            <a:r>
              <a:rPr lang="ru-RU" dirty="0"/>
              <a:t>Оператор, являющийся юридическим лицом, назначает лицо, ответственное за организацию обработки персональных данных.</a:t>
            </a:r>
          </a:p>
          <a:p>
            <a:pPr algn="just"/>
            <a:r>
              <a:rPr lang="ru-RU" dirty="0" smtClean="0"/>
              <a:t>Лицо</a:t>
            </a:r>
            <a:r>
              <a:rPr lang="ru-RU" dirty="0"/>
              <a:t>, ответственное за организацию обработки персональных данных, получает указания непосредственно от исполнительного органа организации, являющейся оператором, и подотчетно ему.</a:t>
            </a:r>
          </a:p>
          <a:p>
            <a:pPr algn="just"/>
            <a:r>
              <a:rPr lang="ru-RU" dirty="0" smtClean="0"/>
              <a:t>Оператор </a:t>
            </a:r>
            <a:r>
              <a:rPr lang="ru-RU" dirty="0"/>
              <a:t>обязан предоставлять лицу, ответственному за организацию обработки персональных данных, сведения, указанные в </a:t>
            </a:r>
            <a:r>
              <a:rPr lang="ru-RU" dirty="0">
                <a:hlinkClick r:id="rId2" action="ppaction://hlinkfile"/>
              </a:rPr>
              <a:t>части 3 статьи 22</a:t>
            </a:r>
            <a:r>
              <a:rPr lang="ru-RU" dirty="0"/>
              <a:t> настоящего Федерального закона.</a:t>
            </a:r>
          </a:p>
          <a:p>
            <a:pPr algn="just"/>
            <a:r>
              <a:rPr lang="ru-RU" dirty="0" smtClean="0"/>
              <a:t> </a:t>
            </a:r>
            <a:r>
              <a:rPr lang="ru-RU" dirty="0"/>
              <a:t>Лицо, ответственное за организацию обработки персональных данных, в частности, обязано:</a:t>
            </a:r>
          </a:p>
          <a:p>
            <a:pPr algn="just"/>
            <a:r>
              <a:rPr lang="ru-RU" dirty="0"/>
              <a:t>1) осуществлять внутренний контроль за соблюдением оператором и его работниками законодательства Российской Федерации о персональных данных, в том числе требований к защите персональных данных;</a:t>
            </a:r>
          </a:p>
          <a:p>
            <a:pPr algn="just"/>
            <a:r>
              <a:rPr lang="ru-RU" dirty="0"/>
              <a:t>2) доводить до сведения работников оператора положения законодательства Российской Федерации о персональных данных, локальных актов по вопросам обработки персональных данных, требований к защите персональных данных;</a:t>
            </a:r>
          </a:p>
          <a:p>
            <a:pPr algn="just"/>
            <a:r>
              <a:rPr lang="ru-RU" dirty="0"/>
              <a:t>3) организовывать прием и обработку обращений и запросов субъектов персональных данных или их представителей и (или) осуществлять контроль за приемом и обработкой таких обращений и запросов.</a:t>
            </a:r>
          </a:p>
          <a:p>
            <a:pPr algn="just"/>
            <a:endParaRPr lang="ru-RU" dirty="0"/>
          </a:p>
          <a:p>
            <a:endParaRPr lang="ru-RU" dirty="0"/>
          </a:p>
        </p:txBody>
      </p:sp>
    </p:spTree>
    <p:extLst>
      <p:ext uri="{BB962C8B-B14F-4D97-AF65-F5344CB8AC3E}">
        <p14:creationId xmlns:p14="http://schemas.microsoft.com/office/powerpoint/2010/main" val="410991680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78934" y="165100"/>
            <a:ext cx="8596668" cy="749300"/>
          </a:xfrm>
        </p:spPr>
        <p:txBody>
          <a:bodyPr/>
          <a:lstStyle/>
          <a:p>
            <a:pPr algn="ctr"/>
            <a:r>
              <a:rPr lang="ru-RU" dirty="0"/>
              <a:t>Защита персональных данных</a:t>
            </a:r>
          </a:p>
        </p:txBody>
      </p:sp>
      <p:sp>
        <p:nvSpPr>
          <p:cNvPr id="3" name="Объект 2"/>
          <p:cNvSpPr>
            <a:spLocks noGrp="1"/>
          </p:cNvSpPr>
          <p:nvPr>
            <p:ph idx="1"/>
          </p:nvPr>
        </p:nvSpPr>
        <p:spPr>
          <a:xfrm>
            <a:off x="292100" y="914400"/>
            <a:ext cx="11607800" cy="5727699"/>
          </a:xfrm>
        </p:spPr>
        <p:txBody>
          <a:bodyPr>
            <a:normAutofit fontScale="92500" lnSpcReduction="20000"/>
          </a:bodyPr>
          <a:lstStyle/>
          <a:p>
            <a:pPr algn="just"/>
            <a:r>
              <a:rPr lang="ru-RU" dirty="0"/>
              <a:t>Уполномоченный орган по защите прав субъектов персональных данных обязан:</a:t>
            </a:r>
          </a:p>
          <a:p>
            <a:pPr algn="just"/>
            <a:r>
              <a:rPr lang="ru-RU" dirty="0"/>
              <a:t>1) организовывать в соответствии с требованиями настоящего Федерального закона и других федеральных законов защиту прав субъектов персональных данных;</a:t>
            </a:r>
          </a:p>
          <a:p>
            <a:pPr algn="just"/>
            <a:r>
              <a:rPr lang="ru-RU" dirty="0"/>
              <a:t>2) рассматривать жалобы и обращения граждан или юридических лиц по вопросам, связанным с обработкой персональных данных, а также принимать в пределах своих полномочий решения по результатам рассмотрения указанных жалоб и обращений;</a:t>
            </a:r>
          </a:p>
          <a:p>
            <a:pPr algn="just"/>
            <a:r>
              <a:rPr lang="ru-RU" dirty="0"/>
              <a:t>3) </a:t>
            </a:r>
            <a:r>
              <a:rPr lang="ru-RU" dirty="0" smtClean="0"/>
              <a:t>вести реестр </a:t>
            </a:r>
            <a:r>
              <a:rPr lang="ru-RU" dirty="0"/>
              <a:t>операторов;</a:t>
            </a:r>
          </a:p>
          <a:p>
            <a:pPr algn="just"/>
            <a:r>
              <a:rPr lang="ru-RU" dirty="0"/>
              <a:t>4) осуществлять меры, направленные на совершенствование защиты прав субъектов персональных данных;</a:t>
            </a:r>
          </a:p>
          <a:p>
            <a:pPr algn="just"/>
            <a:r>
              <a:rPr lang="ru-RU" dirty="0"/>
              <a:t>5) принимать в установленном законодательством Российской Федерации порядке по представлению федерального органа исполнительной власти, уполномоченного в области обеспечения безопасности, федерального органа исполнительной власти в области государственной охраны или федерального органа исполнительной власти, уполномоченного в области противодействия техническим разведкам и технической защиты информации, меры по приостановлению или прекращению обработки персональных данных;</a:t>
            </a:r>
          </a:p>
          <a:p>
            <a:pPr algn="just"/>
            <a:r>
              <a:rPr lang="ru-RU" dirty="0" smtClean="0"/>
              <a:t>6</a:t>
            </a:r>
            <a:r>
              <a:rPr lang="ru-RU" dirty="0"/>
              <a:t>) информировать государственные органы, а также субъектов персональных данных по их обращениям или запросам о положении дел в области защиты прав субъектов персональных данных;</a:t>
            </a:r>
          </a:p>
          <a:p>
            <a:pPr algn="just"/>
            <a:r>
              <a:rPr lang="ru-RU" dirty="0"/>
              <a:t>7) выполнять иные предусмотренные законодательством Российской Федерации обязанности.</a:t>
            </a:r>
          </a:p>
          <a:p>
            <a:pPr algn="just"/>
            <a:r>
              <a:rPr lang="ru-RU" dirty="0" smtClean="0"/>
              <a:t>Уполномоченный </a:t>
            </a:r>
            <a:r>
              <a:rPr lang="ru-RU" dirty="0"/>
              <a:t>орган по защите прав субъектов персональных данных осуществляет сотрудничество с органами, уполномоченными по защите прав субъектов персональных данных в иностранных государствах, в частности международный обмен информацией о защите прав субъектов персональных данных, утверждает перечень иностранных государств, обеспечивающих адекватную защиту прав субъектов персональных данных.</a:t>
            </a:r>
          </a:p>
          <a:p>
            <a:endParaRPr lang="ru-RU" dirty="0"/>
          </a:p>
        </p:txBody>
      </p:sp>
    </p:spTree>
    <p:extLst>
      <p:ext uri="{BB962C8B-B14F-4D97-AF65-F5344CB8AC3E}">
        <p14:creationId xmlns:p14="http://schemas.microsoft.com/office/powerpoint/2010/main" val="60191394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76300"/>
          </a:xfrm>
        </p:spPr>
        <p:txBody>
          <a:bodyPr/>
          <a:lstStyle/>
          <a:p>
            <a:pPr algn="ctr"/>
            <a:r>
              <a:rPr lang="ru-RU" dirty="0"/>
              <a:t>Защита персональных данных</a:t>
            </a:r>
          </a:p>
        </p:txBody>
      </p:sp>
      <p:sp>
        <p:nvSpPr>
          <p:cNvPr id="3" name="Объект 2"/>
          <p:cNvSpPr>
            <a:spLocks noGrp="1"/>
          </p:cNvSpPr>
          <p:nvPr>
            <p:ph idx="1"/>
          </p:nvPr>
        </p:nvSpPr>
        <p:spPr>
          <a:xfrm>
            <a:off x="677334" y="2160589"/>
            <a:ext cx="10181166" cy="3880773"/>
          </a:xfrm>
        </p:spPr>
        <p:txBody>
          <a:bodyPr>
            <a:normAutofit/>
          </a:bodyPr>
          <a:lstStyle/>
          <a:p>
            <a:pPr algn="just"/>
            <a:r>
              <a:rPr lang="ru-RU" dirty="0"/>
              <a:t>Лица, виновные в нарушении требований настоящего Федерального закона, несут предусмотренную законодательством Российской Федерации ответственность.</a:t>
            </a:r>
          </a:p>
          <a:p>
            <a:pPr algn="just"/>
            <a:r>
              <a:rPr lang="ru-RU" dirty="0" smtClean="0"/>
              <a:t>Моральный </a:t>
            </a:r>
            <a:r>
              <a:rPr lang="ru-RU" dirty="0"/>
              <a:t>вред, причиненный субъекту персональных данных вследствие нарушения его прав, нарушения правил обработки персональных данных, установленных настоящим Федеральным законом, а также </a:t>
            </a:r>
            <a:r>
              <a:rPr lang="ru-RU" dirty="0" smtClean="0"/>
              <a:t>требований </a:t>
            </a:r>
            <a:r>
              <a:rPr lang="ru-RU" dirty="0"/>
              <a:t>к защите персональных данных, установленных в соответствии с настоящим Федеральным законом, подлежит возмещению в соответствии с </a:t>
            </a:r>
            <a:r>
              <a:rPr lang="ru-RU" dirty="0" smtClean="0"/>
              <a:t>законодательством </a:t>
            </a:r>
            <a:r>
              <a:rPr lang="ru-RU" dirty="0"/>
              <a:t>Российской Федерации. Возмещение морального вреда осуществляется независимо от возмещения имущественного вреда и понесенных субъектом персональных данных убытков.</a:t>
            </a:r>
          </a:p>
          <a:p>
            <a:endParaRPr lang="ru-RU" dirty="0"/>
          </a:p>
        </p:txBody>
      </p:sp>
    </p:spTree>
    <p:extLst>
      <p:ext uri="{BB962C8B-B14F-4D97-AF65-F5344CB8AC3E}">
        <p14:creationId xmlns:p14="http://schemas.microsoft.com/office/powerpoint/2010/main" val="91689167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36600"/>
          </a:xfrm>
        </p:spPr>
        <p:txBody>
          <a:bodyPr/>
          <a:lstStyle/>
          <a:p>
            <a:pPr algn="ctr"/>
            <a:r>
              <a:rPr lang="ru-RU" dirty="0"/>
              <a:t>Защита персональных данных</a:t>
            </a:r>
          </a:p>
        </p:txBody>
      </p:sp>
      <p:sp>
        <p:nvSpPr>
          <p:cNvPr id="3" name="Объект 2"/>
          <p:cNvSpPr>
            <a:spLocks noGrp="1"/>
          </p:cNvSpPr>
          <p:nvPr>
            <p:ph idx="1"/>
          </p:nvPr>
        </p:nvSpPr>
        <p:spPr>
          <a:xfrm>
            <a:off x="677334" y="1574801"/>
            <a:ext cx="9952566" cy="4466562"/>
          </a:xfrm>
        </p:spPr>
        <p:txBody>
          <a:bodyPr/>
          <a:lstStyle/>
          <a:p>
            <a:r>
              <a:rPr lang="ru-RU" smtClean="0"/>
              <a:t>Постановление Правительства РФ  </a:t>
            </a:r>
            <a:r>
              <a:rPr lang="ru-RU" dirty="0" smtClean="0"/>
              <a:t>от 01.11.2012 №1119 «Об утверждении требований к защите персональных данных при их обработке в информационных системах персональных данных»</a:t>
            </a:r>
          </a:p>
          <a:p>
            <a:r>
              <a:rPr lang="ru-RU" dirty="0" smtClean="0"/>
              <a:t>Закон Псковской области от 19.09.2012 №492 «Об утверждении положения о порядке обработки и защите персональных данных в Администрации Псковской области»</a:t>
            </a:r>
            <a:endParaRPr lang="ru-RU" dirty="0"/>
          </a:p>
        </p:txBody>
      </p:sp>
    </p:spTree>
    <p:extLst>
      <p:ext uri="{BB962C8B-B14F-4D97-AF65-F5344CB8AC3E}">
        <p14:creationId xmlns:p14="http://schemas.microsoft.com/office/powerpoint/2010/main" val="3164948011"/>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30007" y="0"/>
            <a:ext cx="8596668" cy="1320800"/>
          </a:xfrm>
        </p:spPr>
        <p:txBody>
          <a:bodyPr/>
          <a:lstStyle/>
          <a:p>
            <a:pPr algn="ctr"/>
            <a:r>
              <a:rPr lang="ru-RU" dirty="0" smtClean="0"/>
              <a:t>НАГРАДНАЯ ДЕЯТЕЛЬНОСТЬ ОРГАНОВ МЕСТНОГО САМОУПРАВЛЕНИЯ</a:t>
            </a:r>
            <a:endParaRPr lang="ru-RU" dirty="0"/>
          </a:p>
        </p:txBody>
      </p:sp>
      <p:sp>
        <p:nvSpPr>
          <p:cNvPr id="3" name="Объект 2"/>
          <p:cNvSpPr>
            <a:spLocks noGrp="1"/>
          </p:cNvSpPr>
          <p:nvPr>
            <p:ph idx="1"/>
          </p:nvPr>
        </p:nvSpPr>
        <p:spPr>
          <a:xfrm>
            <a:off x="108642" y="1231271"/>
            <a:ext cx="11760451" cy="5513562"/>
          </a:xfrm>
        </p:spPr>
        <p:txBody>
          <a:bodyPr>
            <a:normAutofit fontScale="85000" lnSpcReduction="10000"/>
          </a:bodyPr>
          <a:lstStyle/>
          <a:p>
            <a:pPr marL="0" indent="0" algn="ctr">
              <a:buNone/>
            </a:pPr>
            <a:r>
              <a:rPr lang="ru-RU" b="1" dirty="0" smtClean="0">
                <a:solidFill>
                  <a:srgbClr val="FFFF00"/>
                </a:solidFill>
              </a:rPr>
              <a:t>Указ Президента Российской Федерации</a:t>
            </a:r>
            <a:r>
              <a:rPr lang="ru-RU" b="1" dirty="0">
                <a:solidFill>
                  <a:srgbClr val="FFFF00"/>
                </a:solidFill>
              </a:rPr>
              <a:t> </a:t>
            </a:r>
            <a:r>
              <a:rPr lang="ru-RU" b="1" dirty="0" smtClean="0">
                <a:solidFill>
                  <a:srgbClr val="FFFF00"/>
                </a:solidFill>
              </a:rPr>
              <a:t>от 07.09.2010 № 1099 «О мерах по совершенствованию государственной наградной системы Российской Федерации»</a:t>
            </a:r>
            <a:endParaRPr lang="ru-RU" b="1" dirty="0">
              <a:solidFill>
                <a:srgbClr val="FFFF00"/>
              </a:solidFill>
            </a:endParaRPr>
          </a:p>
          <a:p>
            <a:r>
              <a:rPr lang="ru-RU" dirty="0"/>
              <a:t>звание </a:t>
            </a:r>
            <a:r>
              <a:rPr lang="ru-RU" dirty="0" smtClean="0"/>
              <a:t>«Мать-героиня»</a:t>
            </a:r>
          </a:p>
          <a:p>
            <a:r>
              <a:rPr lang="ru-RU" dirty="0"/>
              <a:t>орден </a:t>
            </a:r>
            <a:r>
              <a:rPr lang="ru-RU" dirty="0" smtClean="0"/>
              <a:t>«Родительская слава»</a:t>
            </a:r>
          </a:p>
          <a:p>
            <a:r>
              <a:rPr lang="ru-RU" dirty="0" smtClean="0"/>
              <a:t>Медаль </a:t>
            </a:r>
            <a:r>
              <a:rPr lang="ru-RU" dirty="0"/>
              <a:t>ордена </a:t>
            </a:r>
            <a:r>
              <a:rPr lang="ru-RU" dirty="0" smtClean="0"/>
              <a:t>«Родительская слава»</a:t>
            </a:r>
            <a:endParaRPr lang="en-US" dirty="0" smtClean="0"/>
          </a:p>
          <a:p>
            <a:pPr marL="0" indent="0">
              <a:buNone/>
            </a:pPr>
            <a:r>
              <a:rPr lang="ru-RU" dirty="0"/>
              <a:t>Ходатайство о награждении государственной наградой возбуждается по месту основной (постоянной) работы (службы) или учебы лица, представляемого к награждению государственной наградой:</a:t>
            </a:r>
          </a:p>
          <a:p>
            <a:pPr marL="0" indent="0">
              <a:buNone/>
            </a:pPr>
            <a:r>
              <a:rPr lang="ru-RU" dirty="0" smtClean="0"/>
              <a:t>а</a:t>
            </a:r>
            <a:r>
              <a:rPr lang="ru-RU" dirty="0"/>
              <a:t>) коллективами организаций;</a:t>
            </a:r>
          </a:p>
          <a:p>
            <a:pPr marL="0" indent="0">
              <a:buNone/>
            </a:pPr>
            <a:r>
              <a:rPr lang="ru-RU" dirty="0"/>
              <a:t>б) государственными органами или органами местного самоуправления.</a:t>
            </a:r>
          </a:p>
          <a:p>
            <a:r>
              <a:rPr lang="ru-RU" dirty="0"/>
              <a:t>Ходатайство о награждении государственной наградой может быть возбуждено представительным органом соответствующего муниципального образования в случаях:</a:t>
            </a:r>
          </a:p>
          <a:p>
            <a:r>
              <a:rPr lang="ru-RU" dirty="0"/>
              <a:t>а) осуществления лицом, представляемым к награждению государственной наградой, индивидуальной трудовой или общественной деятельности;</a:t>
            </a:r>
          </a:p>
          <a:p>
            <a:r>
              <a:rPr lang="ru-RU" dirty="0"/>
              <a:t>б) представления пенсионеров, безработных и неработающих граждан Российской Федерации, а также лиц, не достигших 18-летнего возраста, к награждению государственными наградами за мужество и отвагу, проявленные при спасении людей в экстремальных условиях;</a:t>
            </a:r>
          </a:p>
          <a:p>
            <a:r>
              <a:rPr lang="ru-RU" dirty="0"/>
              <a:t>в) представления родителей или усыновителей к награждению орденом "Родительская слава" или медалью этого ордена</a:t>
            </a:r>
            <a:r>
              <a:rPr lang="ru-RU" dirty="0" smtClean="0"/>
              <a:t>.</a:t>
            </a:r>
          </a:p>
          <a:p>
            <a:r>
              <a:rPr lang="ru-RU" dirty="0"/>
              <a:t>Срок рассмотрения документов о награждении согласующими органами не может превышать 30 дней со дня их поступления на рассмотрение в эти органы</a:t>
            </a:r>
          </a:p>
          <a:p>
            <a:pPr marL="0" indent="0">
              <a:buNone/>
            </a:pPr>
            <a:endParaRPr lang="ru-RU" dirty="0" smtClean="0"/>
          </a:p>
          <a:p>
            <a:pPr marL="0" indent="0">
              <a:buNone/>
            </a:pPr>
            <a:endParaRPr lang="ru-RU" dirty="0"/>
          </a:p>
        </p:txBody>
      </p:sp>
    </p:spTree>
    <p:extLst>
      <p:ext uri="{BB962C8B-B14F-4D97-AF65-F5344CB8AC3E}">
        <p14:creationId xmlns:p14="http://schemas.microsoft.com/office/powerpoint/2010/main" val="1031690628"/>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576123" cy="1320800"/>
          </a:xfrm>
        </p:spPr>
        <p:txBody>
          <a:bodyPr/>
          <a:lstStyle/>
          <a:p>
            <a:pPr algn="ctr"/>
            <a:r>
              <a:rPr lang="ru-RU" dirty="0" smtClean="0"/>
              <a:t>Орден «Родительская слава»</a:t>
            </a:r>
            <a:endParaRPr lang="ru-RU" dirty="0"/>
          </a:p>
        </p:txBody>
      </p:sp>
      <p:sp>
        <p:nvSpPr>
          <p:cNvPr id="3" name="Объект 2"/>
          <p:cNvSpPr>
            <a:spLocks noGrp="1"/>
          </p:cNvSpPr>
          <p:nvPr>
            <p:ph idx="1"/>
          </p:nvPr>
        </p:nvSpPr>
        <p:spPr>
          <a:xfrm>
            <a:off x="90535" y="1294646"/>
            <a:ext cx="11561275" cy="5459239"/>
          </a:xfrm>
        </p:spPr>
        <p:txBody>
          <a:bodyPr>
            <a:normAutofit fontScale="85000" lnSpcReduction="10000"/>
          </a:bodyPr>
          <a:lstStyle/>
          <a:p>
            <a:r>
              <a:rPr lang="ru-RU" dirty="0"/>
              <a:t>Орденом "Родительская слава" награждаются родители (усыновители), состоящие в браке, заключенном в органах записи актов гражданского состояния, либо, в случае неполной семьи, один из родителей (усыновителей), которые воспитывают или воспитали семерых и более детей - граждан Российской Федерации в соответствии с требованиями семейного законодательства Российской Федерации.</a:t>
            </a:r>
          </a:p>
          <a:p>
            <a:r>
              <a:rPr lang="ru-RU" dirty="0"/>
              <a:t>Награждаемые родители (усыновители) и их дети образуют социально ответственную семью, ведут здоровый образ жизни, обеспечивают надлежащий уровень заботы о здоровье, образовании, физическом, духовном и нравственном развитии детей, полное и гармоничное развитие их личности, подают пример в укреплении института семьи и воспитании детей.</a:t>
            </a:r>
          </a:p>
          <a:p>
            <a:r>
              <a:rPr lang="ru-RU" dirty="0" smtClean="0"/>
              <a:t>Награждение лиц орденом </a:t>
            </a:r>
            <a:r>
              <a:rPr lang="ru-RU" dirty="0"/>
              <a:t>"Родительская слава" производится по достижении седьмым ребенком возраста трех лет и при наличии в живых остальных детей, за исключением случаев, предусмотренных настоящим Статутом.</a:t>
            </a:r>
          </a:p>
          <a:p>
            <a:r>
              <a:rPr lang="ru-RU" dirty="0" smtClean="0"/>
              <a:t>При </a:t>
            </a:r>
            <a:r>
              <a:rPr lang="ru-RU" dirty="0"/>
              <a:t>награждении орденом "Родительская слава" учитываются дети, погибшие или пропавшие без вести при защите Отечества или его интересов, при исполнении воинского, служебного или гражданского долга, а также в результате террористических актов и чрезвычайных ситуаций, умершие вследствие ранения, контузии, увечья или заболевания, полученных при указанных обстоятельствах, либо вследствие трудового увечья или профессионального заболевания.</a:t>
            </a:r>
          </a:p>
          <a:p>
            <a:r>
              <a:rPr lang="ru-RU" dirty="0" smtClean="0"/>
              <a:t>Награждение </a:t>
            </a:r>
            <a:r>
              <a:rPr lang="ru-RU" dirty="0"/>
              <a:t>орденом "Родительская слава" усыновителей производится при условии достойного воспитания и содержания усыновленных (удочеренных) детей в течение не менее пяти лет.</a:t>
            </a:r>
          </a:p>
          <a:p>
            <a:r>
              <a:rPr lang="ru-RU" dirty="0" smtClean="0"/>
              <a:t>Знак </a:t>
            </a:r>
            <a:r>
              <a:rPr lang="ru-RU" dirty="0"/>
              <a:t>ордена "Родительская слава" носится на левой стороне груди и при наличии других орденов Российской Федерации располагается после знака ордена Дружбы.</a:t>
            </a:r>
          </a:p>
          <a:p>
            <a:r>
              <a:rPr lang="ru-RU" dirty="0" smtClean="0"/>
              <a:t>Для </a:t>
            </a:r>
            <a:r>
              <a:rPr lang="ru-RU" dirty="0"/>
              <a:t>особых случаев и возможного повседневного ношения предусматривается ношение миниатюрной копии знака ордена "Родительская слава", которая располагается после миниатюрной копии знака ордена Дружбы.</a:t>
            </a:r>
          </a:p>
          <a:p>
            <a:endParaRPr lang="ru-RU" dirty="0"/>
          </a:p>
        </p:txBody>
      </p:sp>
    </p:spTree>
    <p:extLst>
      <p:ext uri="{BB962C8B-B14F-4D97-AF65-F5344CB8AC3E}">
        <p14:creationId xmlns:p14="http://schemas.microsoft.com/office/powerpoint/2010/main" val="63047976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938262" cy="1320800"/>
          </a:xfrm>
        </p:spPr>
        <p:txBody>
          <a:bodyPr/>
          <a:lstStyle/>
          <a:p>
            <a:pPr algn="ctr"/>
            <a:r>
              <a:rPr lang="ru-RU" dirty="0" smtClean="0"/>
              <a:t>Медаль Ордена «Родительская слава»</a:t>
            </a:r>
            <a:endParaRPr lang="ru-RU" dirty="0"/>
          </a:p>
        </p:txBody>
      </p:sp>
      <p:sp>
        <p:nvSpPr>
          <p:cNvPr id="3" name="Объект 2"/>
          <p:cNvSpPr>
            <a:spLocks noGrp="1"/>
          </p:cNvSpPr>
          <p:nvPr>
            <p:ph idx="1"/>
          </p:nvPr>
        </p:nvSpPr>
        <p:spPr>
          <a:xfrm>
            <a:off x="677334" y="1276539"/>
            <a:ext cx="10811514" cy="5377758"/>
          </a:xfrm>
        </p:spPr>
        <p:txBody>
          <a:bodyPr>
            <a:normAutofit fontScale="92500" lnSpcReduction="10000"/>
          </a:bodyPr>
          <a:lstStyle/>
          <a:p>
            <a:pPr algn="just"/>
            <a:r>
              <a:rPr lang="ru-RU" dirty="0"/>
              <a:t>Медалью ордена "Родительская слава" награждаются родители (усыновители), воспитывающие или воспитывавшие четырех и более детей - граждан Российской Федерации в соответствии с требованиями семейного законодательства.</a:t>
            </a:r>
          </a:p>
          <a:p>
            <a:pPr algn="just"/>
            <a:r>
              <a:rPr lang="ru-RU" dirty="0"/>
              <a:t>Награждение медалью "Родительская слава" производится при условии, что представленные к награде родители (усыновители) образуют социально ответственную семью, ведут здоровый образ жизни, обеспечивают надлежащий уровень заботы о здоровье, образовании, физическом, духовном и нравственном развитии детей, полное и гармоничное развитие их личности, подают пример в укреплении института семьи и воспитании детей.</a:t>
            </a:r>
          </a:p>
          <a:p>
            <a:pPr algn="just"/>
            <a:r>
              <a:rPr lang="ru-RU" dirty="0"/>
              <a:t>2. </a:t>
            </a:r>
            <a:r>
              <a:rPr lang="ru-RU"/>
              <a:t>Награждение </a:t>
            </a:r>
            <a:r>
              <a:rPr lang="ru-RU" smtClean="0"/>
              <a:t>лиц медалью </a:t>
            </a:r>
            <a:r>
              <a:rPr lang="ru-RU" dirty="0"/>
              <a:t>ордена "Родительская слава" производится по достижении четвертым ребенком возраста трех лет и при наличии в живых остальных детей, за исключением случаев, предусмотренных настоящим Положением.</a:t>
            </a:r>
          </a:p>
          <a:p>
            <a:pPr algn="just"/>
            <a:r>
              <a:rPr lang="ru-RU" dirty="0"/>
              <a:t>3. При награждении медалью ордена "Родительская слава" учитываются дети, погибшие или пропавшие без вести при защите Отечества или государственных интересов Российской Федерации, при исполнении воинского, служебного или гражданского долга, а также в результате террористических актов и чрезвычайных ситуаций, умершие вследствие ранения, контузии, увечья или заболевания, полученных при указанных обстоятельствах, либо вследствие трудового увечья или профессионального заболевания.</a:t>
            </a:r>
          </a:p>
          <a:p>
            <a:pPr algn="just"/>
            <a:r>
              <a:rPr lang="ru-RU" dirty="0" smtClean="0"/>
              <a:t>4</a:t>
            </a:r>
            <a:r>
              <a:rPr lang="ru-RU" dirty="0"/>
              <a:t>. Награждение медалью ордена "Родительская слава" усыновителей производится при условии достойного воспитания и содержания усыновленных (удочеренных) детей в течение не менее пяти лет.</a:t>
            </a:r>
          </a:p>
          <a:p>
            <a:pPr algn="just"/>
            <a:endParaRPr lang="ru-RU" dirty="0"/>
          </a:p>
        </p:txBody>
      </p:sp>
    </p:spTree>
    <p:extLst>
      <p:ext uri="{BB962C8B-B14F-4D97-AF65-F5344CB8AC3E}">
        <p14:creationId xmlns:p14="http://schemas.microsoft.com/office/powerpoint/2010/main" val="199071688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340733" cy="1320800"/>
          </a:xfrm>
        </p:spPr>
        <p:txBody>
          <a:bodyPr/>
          <a:lstStyle/>
          <a:p>
            <a:pPr algn="ctr"/>
            <a:r>
              <a:rPr lang="ru-RU" dirty="0" smtClean="0"/>
              <a:t>Звание «Мать-героиня»</a:t>
            </a:r>
            <a:endParaRPr lang="ru-RU" dirty="0"/>
          </a:p>
        </p:txBody>
      </p:sp>
      <p:sp>
        <p:nvSpPr>
          <p:cNvPr id="3" name="Объект 2"/>
          <p:cNvSpPr>
            <a:spLocks noGrp="1"/>
          </p:cNvSpPr>
          <p:nvPr>
            <p:ph idx="1"/>
          </p:nvPr>
        </p:nvSpPr>
        <p:spPr>
          <a:xfrm>
            <a:off x="677333" y="1530037"/>
            <a:ext cx="10693819" cy="4511326"/>
          </a:xfrm>
        </p:spPr>
        <p:txBody>
          <a:bodyPr/>
          <a:lstStyle/>
          <a:p>
            <a:pPr marL="0" indent="0" algn="ctr">
              <a:buNone/>
            </a:pPr>
            <a:r>
              <a:rPr lang="ru-RU" b="1" dirty="0" smtClean="0">
                <a:solidFill>
                  <a:srgbClr val="FFFF00"/>
                </a:solidFill>
              </a:rPr>
              <a:t>Указ Президента РФ от 15.08.2022 №558 «О некоторых вопросах совершенствования государственной наградной системы Российской Федерации»</a:t>
            </a:r>
          </a:p>
          <a:p>
            <a:pPr marL="0" indent="0" algn="just">
              <a:buNone/>
            </a:pPr>
            <a:r>
              <a:rPr lang="ru-RU" dirty="0"/>
              <a:t>Звание "Мать-героиня" относится к знаках особого отличия Российской Федерации.</a:t>
            </a:r>
          </a:p>
          <a:p>
            <a:pPr marL="0" indent="0" algn="just">
              <a:buNone/>
            </a:pPr>
            <a:r>
              <a:rPr lang="ru-RU" dirty="0" smtClean="0"/>
              <a:t>Звание </a:t>
            </a:r>
            <a:r>
              <a:rPr lang="ru-RU" dirty="0"/>
              <a:t>"Мать-героиня" </a:t>
            </a:r>
            <a:r>
              <a:rPr lang="ru-RU" dirty="0" smtClean="0"/>
              <a:t>присваивается </a:t>
            </a:r>
            <a:r>
              <a:rPr lang="ru-RU" dirty="0"/>
              <a:t>матери, являющейся гражданкой РФ, родившей и воспитавшей 10 и более детей, </a:t>
            </a:r>
            <a:r>
              <a:rPr lang="ru-RU" dirty="0" smtClean="0"/>
              <a:t>также являющимся гражданами РФ.</a:t>
            </a:r>
          </a:p>
          <a:p>
            <a:pPr marL="0" indent="0" algn="just">
              <a:buNone/>
            </a:pPr>
            <a:r>
              <a:rPr lang="ru-RU" dirty="0" smtClean="0"/>
              <a:t>Мать и ее дети образуют социально ответственную семью, обеспечивают надлежащий уровень заботы о здоровье, образовании, физическом, духовном и нравственном развитии.</a:t>
            </a:r>
          </a:p>
          <a:p>
            <a:pPr marL="0" indent="0" algn="just">
              <a:buNone/>
            </a:pPr>
            <a:r>
              <a:rPr lang="ru-RU" dirty="0" smtClean="0"/>
              <a:t>На момент представления семьи десятый ребенок должен достигнуть возраста 1 года.</a:t>
            </a:r>
          </a:p>
        </p:txBody>
      </p:sp>
    </p:spTree>
    <p:extLst>
      <p:ext uri="{BB962C8B-B14F-4D97-AF65-F5344CB8AC3E}">
        <p14:creationId xmlns:p14="http://schemas.microsoft.com/office/powerpoint/2010/main" val="3931136108"/>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150611" cy="1320800"/>
          </a:xfrm>
        </p:spPr>
        <p:txBody>
          <a:bodyPr>
            <a:normAutofit/>
          </a:bodyPr>
          <a:lstStyle/>
          <a:p>
            <a:pPr algn="ctr"/>
            <a:r>
              <a:rPr lang="ru-RU" sz="4000" dirty="0" smtClean="0">
                <a:solidFill>
                  <a:srgbClr val="92D050"/>
                </a:solidFill>
              </a:rPr>
              <a:t>Противодействие коррупции</a:t>
            </a:r>
            <a:endParaRPr lang="ru-RU" sz="4000" dirty="0">
              <a:solidFill>
                <a:srgbClr val="92D050"/>
              </a:solidFill>
            </a:endParaRPr>
          </a:p>
        </p:txBody>
      </p:sp>
      <p:sp>
        <p:nvSpPr>
          <p:cNvPr id="3" name="Объект 2"/>
          <p:cNvSpPr>
            <a:spLocks noGrp="1"/>
          </p:cNvSpPr>
          <p:nvPr>
            <p:ph idx="1"/>
          </p:nvPr>
        </p:nvSpPr>
        <p:spPr>
          <a:xfrm>
            <a:off x="199177" y="1312752"/>
            <a:ext cx="11678970" cy="5232903"/>
          </a:xfrm>
        </p:spPr>
        <p:txBody>
          <a:bodyPr>
            <a:normAutofit fontScale="92500" lnSpcReduction="20000"/>
          </a:bodyPr>
          <a:lstStyle/>
          <a:p>
            <a:pPr marL="0" indent="0" algn="ctr">
              <a:buNone/>
            </a:pPr>
            <a:r>
              <a:rPr lang="ru-RU" b="1" dirty="0" smtClean="0">
                <a:solidFill>
                  <a:srgbClr val="FFFF00"/>
                </a:solidFill>
              </a:rPr>
              <a:t>Федеральный закон от 25.12.2008 №273-ФЗ «О противодействии коррупции»</a:t>
            </a:r>
          </a:p>
          <a:p>
            <a:pPr marL="0" indent="0">
              <a:buNone/>
            </a:pPr>
            <a:r>
              <a:rPr lang="ru-RU" dirty="0"/>
              <a:t>О</a:t>
            </a:r>
            <a:r>
              <a:rPr lang="ru-RU" dirty="0" smtClean="0"/>
              <a:t>сновные </a:t>
            </a:r>
            <a:r>
              <a:rPr lang="ru-RU" dirty="0"/>
              <a:t>понятия:</a:t>
            </a:r>
          </a:p>
          <a:p>
            <a:pPr marL="0" indent="0">
              <a:buNone/>
            </a:pPr>
            <a:r>
              <a:rPr lang="ru-RU" dirty="0"/>
              <a:t>1) коррупция:</a:t>
            </a:r>
          </a:p>
          <a:p>
            <a:r>
              <a:rPr lang="ru-RU" dirty="0"/>
              <a:t>а) злоупотребление служебным положением, дача взятки, получение взятки, злоупотребление полномочиями,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a:t>
            </a:r>
          </a:p>
          <a:p>
            <a:r>
              <a:rPr lang="ru-RU" dirty="0"/>
              <a:t>б) совершение деяний, указанных в подпункте "а" настоящего пункта, от имени или в интересах юридического лица;</a:t>
            </a:r>
          </a:p>
          <a:p>
            <a:pPr marL="0" indent="0">
              <a:buNone/>
            </a:pPr>
            <a:r>
              <a:rPr lang="ru-RU" dirty="0"/>
              <a:t>2) противодействие коррупции - деятельность федеральных органов государственной власти, органов государственной власти субъектов Российской Федерации, органов местного самоуправления, институтов гражданского общества, организаций и физических лиц в пределах их полномочий:</a:t>
            </a:r>
          </a:p>
          <a:p>
            <a:r>
              <a:rPr lang="ru-RU" dirty="0"/>
              <a:t>а) по предупреждению коррупции, в том числе по выявлению и последующему устранению причин коррупции (профилактика коррупции);</a:t>
            </a:r>
          </a:p>
          <a:p>
            <a:r>
              <a:rPr lang="ru-RU" dirty="0"/>
              <a:t>б) по выявлению, предупреждению, пресечению, раскрытию и расследованию коррупционных правонарушений (борьба с коррупцией);</a:t>
            </a:r>
          </a:p>
          <a:p>
            <a:r>
              <a:rPr lang="ru-RU" dirty="0"/>
              <a:t>в) по минимизации и (или) ликвидации последствий коррупционных правонарушений.</a:t>
            </a:r>
          </a:p>
          <a:p>
            <a:pPr marL="0" indent="0" algn="just">
              <a:buNone/>
            </a:pPr>
            <a:endParaRPr lang="ru-RU" dirty="0">
              <a:solidFill>
                <a:schemeClr val="tx1"/>
              </a:solidFill>
            </a:endParaRPr>
          </a:p>
        </p:txBody>
      </p:sp>
    </p:spTree>
    <p:extLst>
      <p:ext uri="{BB962C8B-B14F-4D97-AF65-F5344CB8AC3E}">
        <p14:creationId xmlns:p14="http://schemas.microsoft.com/office/powerpoint/2010/main" val="2977619645"/>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874888"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4" y="1466660"/>
            <a:ext cx="10992583" cy="5142369"/>
          </a:xfrm>
        </p:spPr>
        <p:txBody>
          <a:bodyPr>
            <a:normAutofit/>
          </a:bodyPr>
          <a:lstStyle/>
          <a:p>
            <a:pPr marL="0" indent="0" algn="just">
              <a:buNone/>
            </a:pPr>
            <a:r>
              <a:rPr lang="ru-RU" sz="2000" dirty="0"/>
              <a:t>Противодействие коррупции в Российской Федерации основывается на следующих основных принципах:</a:t>
            </a:r>
          </a:p>
          <a:p>
            <a:pPr algn="just"/>
            <a:r>
              <a:rPr lang="ru-RU" sz="2000" dirty="0"/>
              <a:t>1) признание, обеспечение и защита основных прав и свобод человека и гражданина;</a:t>
            </a:r>
          </a:p>
          <a:p>
            <a:pPr algn="just"/>
            <a:r>
              <a:rPr lang="ru-RU" sz="2000" dirty="0"/>
              <a:t>2) законность;</a:t>
            </a:r>
          </a:p>
          <a:p>
            <a:pPr algn="just"/>
            <a:r>
              <a:rPr lang="ru-RU" sz="2000" dirty="0"/>
              <a:t>3) публичность и открытость деятельности государственных органов и органов местного самоуправления;</a:t>
            </a:r>
          </a:p>
          <a:p>
            <a:pPr algn="just"/>
            <a:r>
              <a:rPr lang="ru-RU" sz="2000" dirty="0"/>
              <a:t>4) неотвратимость ответственности за совершение коррупционных правонарушений;</a:t>
            </a:r>
          </a:p>
          <a:p>
            <a:pPr algn="just"/>
            <a:r>
              <a:rPr lang="ru-RU" sz="2000" dirty="0"/>
              <a:t>5) комплексное использование политических, организационных, информационно-пропагандистских, социально-экономических, правовых, специальных и иных мер;</a:t>
            </a:r>
          </a:p>
          <a:p>
            <a:pPr algn="just"/>
            <a:r>
              <a:rPr lang="ru-RU" sz="2000" dirty="0"/>
              <a:t>6) приоритетное применение мер по предупреждению коррупции;</a:t>
            </a:r>
          </a:p>
          <a:p>
            <a:pPr algn="just"/>
            <a:r>
              <a:rPr lang="ru-RU" sz="2000" dirty="0"/>
              <a:t>7) сотрудничество государства с институтами гражданского общества, международными организациями и физическими лицами.</a:t>
            </a:r>
          </a:p>
          <a:p>
            <a:endParaRPr lang="ru-RU" dirty="0"/>
          </a:p>
        </p:txBody>
      </p:sp>
    </p:spTree>
    <p:extLst>
      <p:ext uri="{BB962C8B-B14F-4D97-AF65-F5344CB8AC3E}">
        <p14:creationId xmlns:p14="http://schemas.microsoft.com/office/powerpoint/2010/main" val="940990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5734" y="-114300"/>
            <a:ext cx="8596668" cy="1320800"/>
          </a:xfrm>
        </p:spPr>
        <p:txBody>
          <a:bodyPr/>
          <a:lstStyle/>
          <a:p>
            <a:pPr algn="ctr"/>
            <a:r>
              <a:rPr lang="ru-RU" dirty="0" smtClean="0">
                <a:solidFill>
                  <a:srgbClr val="FFFF00"/>
                </a:solidFill>
              </a:rPr>
              <a:t>Запреты при заключении </a:t>
            </a:r>
            <a:br>
              <a:rPr lang="ru-RU" dirty="0" smtClean="0">
                <a:solidFill>
                  <a:srgbClr val="FFFF00"/>
                </a:solidFill>
              </a:rPr>
            </a:br>
            <a:r>
              <a:rPr lang="ru-RU" dirty="0" smtClean="0">
                <a:solidFill>
                  <a:srgbClr val="FFFF00"/>
                </a:solidFill>
              </a:rPr>
              <a:t>трудового договора</a:t>
            </a:r>
            <a:endParaRPr lang="ru-RU" dirty="0">
              <a:solidFill>
                <a:srgbClr val="FFFF00"/>
              </a:solidFill>
            </a:endParaRPr>
          </a:p>
        </p:txBody>
      </p:sp>
      <p:sp>
        <p:nvSpPr>
          <p:cNvPr id="3" name="Объект 2"/>
          <p:cNvSpPr>
            <a:spLocks noGrp="1"/>
          </p:cNvSpPr>
          <p:nvPr>
            <p:ph idx="1"/>
          </p:nvPr>
        </p:nvSpPr>
        <p:spPr>
          <a:xfrm>
            <a:off x="575733" y="1295400"/>
            <a:ext cx="10649985" cy="5422899"/>
          </a:xfrm>
        </p:spPr>
        <p:txBody>
          <a:bodyPr>
            <a:noAutofit/>
          </a:bodyPr>
          <a:lstStyle/>
          <a:p>
            <a:pPr algn="just"/>
            <a:r>
              <a:rPr lang="ru-RU" sz="2000" dirty="0"/>
              <a:t>Запрещается необоснованный отказ в заключении трудового договора</a:t>
            </a:r>
            <a:r>
              <a:rPr lang="ru-RU" sz="2000" dirty="0" smtClean="0"/>
              <a:t>.</a:t>
            </a:r>
          </a:p>
          <a:p>
            <a:pPr algn="just"/>
            <a:r>
              <a:rPr lang="ru-RU" sz="2000" dirty="0"/>
              <a:t>Запрещается отказывать в заключении трудового договора женщинам по мотивам, связанным с беременностью или наличием детей.</a:t>
            </a:r>
          </a:p>
          <a:p>
            <a:pPr algn="just"/>
            <a:r>
              <a:rPr lang="ru-RU" sz="2000" dirty="0"/>
              <a:t>Запрещается отказывать в заключении трудового договора работникам, приглашенным в письменной форме на работу в порядке перевода от другого работодателя, в течение одного месяца со дня увольнения с прежнего места работы.</a:t>
            </a:r>
          </a:p>
          <a:p>
            <a:pPr algn="just"/>
            <a:r>
              <a:rPr lang="ru-RU" sz="2000" dirty="0"/>
              <a:t>По письменному требованию лица, которому отказано в заключении трудового договора, работодатель обязан сообщить причину отказа в письменной форме в срок не позднее чем в течение семи рабочих дней со дня предъявления такого требования.</a:t>
            </a:r>
          </a:p>
          <a:p>
            <a:pPr algn="just"/>
            <a:r>
              <a:rPr lang="ru-RU" sz="2000" dirty="0" smtClean="0"/>
              <a:t>Отказ </a:t>
            </a:r>
            <a:r>
              <a:rPr lang="ru-RU" sz="2000" dirty="0"/>
              <a:t>в заключении трудового договора может быть обжалован в суд.</a:t>
            </a:r>
          </a:p>
          <a:p>
            <a:endParaRPr lang="ru-RU" sz="2000" dirty="0"/>
          </a:p>
          <a:p>
            <a:endParaRPr lang="ru-RU" sz="2000" dirty="0"/>
          </a:p>
        </p:txBody>
      </p:sp>
    </p:spTree>
    <p:extLst>
      <p:ext uri="{BB962C8B-B14F-4D97-AF65-F5344CB8AC3E}">
        <p14:creationId xmlns:p14="http://schemas.microsoft.com/office/powerpoint/2010/main" val="90591279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132504"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4" y="1421395"/>
            <a:ext cx="10730032" cy="4619968"/>
          </a:xfrm>
        </p:spPr>
        <p:txBody>
          <a:bodyPr/>
          <a:lstStyle/>
          <a:p>
            <a:pPr marL="0" indent="0" algn="ctr">
              <a:buNone/>
            </a:pPr>
            <a:r>
              <a:rPr lang="ru-RU" b="1" u="sng" dirty="0" smtClean="0"/>
              <a:t>Разделение полномочий:</a:t>
            </a:r>
          </a:p>
          <a:p>
            <a:pPr marL="0" indent="0">
              <a:buNone/>
            </a:pPr>
            <a:r>
              <a:rPr lang="ru-RU" sz="2200" u="sng" dirty="0" smtClean="0"/>
              <a:t>Президент </a:t>
            </a:r>
            <a:r>
              <a:rPr lang="ru-RU" sz="2200" u="sng" dirty="0"/>
              <a:t>Российской Федерации:</a:t>
            </a:r>
          </a:p>
          <a:p>
            <a:r>
              <a:rPr lang="ru-RU" sz="2200" dirty="0"/>
              <a:t>1) определяет основные направления государственной политики в области противодействия коррупции;</a:t>
            </a:r>
          </a:p>
          <a:p>
            <a:r>
              <a:rPr lang="ru-RU" sz="2200" dirty="0"/>
              <a:t>2) устанавливает компетенцию федеральных органов исполнительной власти, руководство деятельностью которых он осуществляет, в области противодействия коррупции;</a:t>
            </a:r>
          </a:p>
          <a:p>
            <a:r>
              <a:rPr lang="ru-RU" sz="2200" dirty="0"/>
              <a:t>3) определяет особенности соблюдения ограничений, запретов и требований, исполнения обязанностей, установленных в целях противодействия коррупции настоящим Федеральным законом и другими федеральными законами.</a:t>
            </a:r>
          </a:p>
          <a:p>
            <a:endParaRPr lang="ru-RU" sz="2200" dirty="0"/>
          </a:p>
        </p:txBody>
      </p:sp>
    </p:spTree>
    <p:extLst>
      <p:ext uri="{BB962C8B-B14F-4D97-AF65-F5344CB8AC3E}">
        <p14:creationId xmlns:p14="http://schemas.microsoft.com/office/powerpoint/2010/main" val="175686751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603284"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4" y="2160589"/>
            <a:ext cx="11182706" cy="4385066"/>
          </a:xfrm>
        </p:spPr>
        <p:txBody>
          <a:bodyPr>
            <a:normAutofit fontScale="92500" lnSpcReduction="20000"/>
          </a:bodyPr>
          <a:lstStyle/>
          <a:p>
            <a:pPr algn="just"/>
            <a:r>
              <a:rPr lang="ru-RU" u="sng" dirty="0"/>
              <a:t>Федеральное Собрание Российской Федерации </a:t>
            </a:r>
            <a:r>
              <a:rPr lang="ru-RU" dirty="0"/>
              <a:t>обеспечивает разработку и принятие федеральных законов по вопросам противодействия коррупции, а также контролирует деятельность органов исполнительной власти в пределах своих полномочий.</a:t>
            </a:r>
          </a:p>
          <a:p>
            <a:pPr algn="just"/>
            <a:r>
              <a:rPr lang="ru-RU" u="sng" dirty="0" smtClean="0"/>
              <a:t>Правительство </a:t>
            </a:r>
            <a:r>
              <a:rPr lang="ru-RU" u="sng" dirty="0"/>
              <a:t>Российской Федерации </a:t>
            </a:r>
            <a:r>
              <a:rPr lang="ru-RU" dirty="0"/>
              <a:t>распределяет функции между федеральными органами исполнительной власти, руководство деятельностью которых оно осуществляет, по противодействию коррупции.</a:t>
            </a:r>
          </a:p>
          <a:p>
            <a:pPr algn="just"/>
            <a:r>
              <a:rPr lang="ru-RU" u="sng" dirty="0" smtClean="0"/>
              <a:t>Федеральные </a:t>
            </a:r>
            <a:r>
              <a:rPr lang="ru-RU" u="sng" dirty="0"/>
              <a:t>органы государственной власти, органы государственной власти субъектов Российской Федерации и органы местного самоуправления </a:t>
            </a:r>
            <a:r>
              <a:rPr lang="ru-RU" dirty="0"/>
              <a:t>осуществляют противодействие коррупции в пределах своих полномочий</a:t>
            </a:r>
            <a:r>
              <a:rPr lang="ru-RU" dirty="0" smtClean="0"/>
              <a:t>.</a:t>
            </a:r>
          </a:p>
          <a:p>
            <a:pPr algn="just"/>
            <a:r>
              <a:rPr lang="ru-RU" u="sng" dirty="0"/>
              <a:t>Правоохранительные органы, иные государственные органы, органы местного самоуправления и их должностные лица </a:t>
            </a:r>
            <a:r>
              <a:rPr lang="ru-RU" dirty="0"/>
              <a:t>обязаны информировать подразделения кадровых служб соответствующих федеральных органов государственной власти, органов государственной власти субъектов Российской Федерации и органов местного самоуправления по профилактике коррупционных и иных правонарушений (должностных лиц кадровых служб указанных органов, ответственных за работу по профилактике коррупционных и иных правонарушений) о ставших им известными фактах несоблюдения государственным или муниципальным служащим ограничений и запретов, требований о предотвращении или об урегулировании конфликта интересов либо неисполнения обязанностей, установленных в целях противодействия коррупции.</a:t>
            </a:r>
          </a:p>
          <a:p>
            <a:endParaRPr lang="ru-RU" dirty="0"/>
          </a:p>
          <a:p>
            <a:endParaRPr lang="ru-RU" dirty="0"/>
          </a:p>
        </p:txBody>
      </p:sp>
    </p:spTree>
    <p:extLst>
      <p:ext uri="{BB962C8B-B14F-4D97-AF65-F5344CB8AC3E}">
        <p14:creationId xmlns:p14="http://schemas.microsoft.com/office/powerpoint/2010/main" val="36627566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422215"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4" y="2160589"/>
            <a:ext cx="11146492" cy="4213051"/>
          </a:xfrm>
        </p:spPr>
        <p:txBody>
          <a:bodyPr>
            <a:normAutofit/>
          </a:bodyPr>
          <a:lstStyle/>
          <a:p>
            <a:pPr algn="just"/>
            <a:r>
              <a:rPr lang="ru-RU" sz="2000" u="sng" dirty="0"/>
              <a:t>Генеральный прокурор Российской Федерации и подчиненные ему прокуроры </a:t>
            </a:r>
            <a:r>
              <a:rPr lang="ru-RU" sz="2000" dirty="0"/>
              <a:t>в пределах своих полномочий координируют деятельность органов внутренних дел Российской Федерации, органов федеральной службы безопасности, таможенных органов Российской Федерации и других правоохранительных органов по борьбе с коррупцией и реализуют иные полномочия в области противодействия коррупции, установленные федеральными законами.</a:t>
            </a:r>
          </a:p>
          <a:p>
            <a:pPr algn="just"/>
            <a:r>
              <a:rPr lang="ru-RU" sz="2000" u="sng" dirty="0"/>
              <a:t>Счетная палата Российской Федерации </a:t>
            </a:r>
            <a:r>
              <a:rPr lang="ru-RU" sz="2000" dirty="0"/>
              <a:t>в пределах своих полномочий обеспечивает противодействие коррупции в соответствии с Федеральным законом от 5 апреля 2013 года N 41-ФЗ "О Счетной палате Российской Федерации".</a:t>
            </a:r>
          </a:p>
        </p:txBody>
      </p:sp>
    </p:spTree>
    <p:extLst>
      <p:ext uri="{BB962C8B-B14F-4D97-AF65-F5344CB8AC3E}">
        <p14:creationId xmlns:p14="http://schemas.microsoft.com/office/powerpoint/2010/main" val="241563578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9498761"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3" y="1303699"/>
            <a:ext cx="10277359" cy="5278170"/>
          </a:xfrm>
        </p:spPr>
        <p:txBody>
          <a:bodyPr>
            <a:normAutofit/>
          </a:bodyPr>
          <a:lstStyle/>
          <a:p>
            <a:pPr marL="0" indent="0" algn="ctr">
              <a:buNone/>
            </a:pPr>
            <a:r>
              <a:rPr lang="ru-RU" b="1" u="sng" dirty="0" smtClean="0"/>
              <a:t>Меры по профилактике коррупции:</a:t>
            </a:r>
          </a:p>
          <a:p>
            <a:r>
              <a:rPr lang="ru-RU" dirty="0" smtClean="0"/>
              <a:t>Профилактика </a:t>
            </a:r>
            <a:r>
              <a:rPr lang="ru-RU" dirty="0"/>
              <a:t>коррупции осуществляется путем применения следующих основных мер:</a:t>
            </a:r>
          </a:p>
          <a:p>
            <a:pPr algn="just"/>
            <a:r>
              <a:rPr lang="ru-RU" dirty="0"/>
              <a:t>1) формирование в обществе нетерпимости к коррупционному поведению;</a:t>
            </a:r>
          </a:p>
          <a:p>
            <a:pPr algn="just"/>
            <a:r>
              <a:rPr lang="ru-RU" dirty="0"/>
              <a:t>2) антикоррупционная экспертиза правовых актов и их проектов;</a:t>
            </a:r>
          </a:p>
          <a:p>
            <a:pPr algn="just"/>
            <a:r>
              <a:rPr lang="ru-RU" dirty="0"/>
              <a:t>2.1) </a:t>
            </a:r>
            <a:r>
              <a:rPr lang="ru-RU" dirty="0" smtClean="0"/>
              <a:t>рассмотрение</a:t>
            </a:r>
            <a:r>
              <a:rPr lang="ru-RU" dirty="0"/>
              <a:t> </a:t>
            </a:r>
            <a:r>
              <a:rPr lang="ru-RU" dirty="0" smtClean="0"/>
              <a:t>в </a:t>
            </a:r>
            <a:r>
              <a:rPr lang="ru-RU" dirty="0"/>
              <a:t>федеральных органах государственной власти, органах государственной власти субъектов Российской Федерации, органах местного самоуправления, других органах, организациях, наделенных федеральным законом отдельными государственными или иными публичными полномочиями, не реже одного раза в квартал вопросов правоприменительной практики по результатам вступивших в законную силу решений судов, арбитражных судов о признании недействительными ненормативных правовых актов, незаконными решений и действий (бездействия) указанных органов, организаций и их должностных лиц в целях выработки и принятия мер по предупреждению и устранению причин выявленных нарушений;</a:t>
            </a:r>
          </a:p>
          <a:p>
            <a:endParaRPr lang="ru-RU" dirty="0"/>
          </a:p>
        </p:txBody>
      </p:sp>
    </p:spTree>
    <p:extLst>
      <p:ext uri="{BB962C8B-B14F-4D97-AF65-F5344CB8AC3E}">
        <p14:creationId xmlns:p14="http://schemas.microsoft.com/office/powerpoint/2010/main" val="275457731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983529"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298765" y="1358021"/>
            <a:ext cx="10891318" cy="5178582"/>
          </a:xfrm>
        </p:spPr>
        <p:txBody>
          <a:bodyPr>
            <a:normAutofit fontScale="92500" lnSpcReduction="20000"/>
          </a:bodyPr>
          <a:lstStyle/>
          <a:p>
            <a:pPr algn="just"/>
            <a:r>
              <a:rPr lang="ru-RU" dirty="0"/>
              <a:t>3) предъявление в установленном законом порядке квалификационных требований к гражданам, претендующим на замещение государственных или муниципальных должностей и должностей государственной или муниципальной службы, а также проверка в установленном порядке сведений, представляемых указанными гражданами;</a:t>
            </a:r>
          </a:p>
          <a:p>
            <a:pPr algn="just"/>
            <a:r>
              <a:rPr lang="ru-RU" dirty="0"/>
              <a:t>4) установление в качестве основания для освобождения от замещаемой должности и (или) увольнения лица, замещающего должность государственной или муниципальной службы, включенную в </a:t>
            </a:r>
            <a:r>
              <a:rPr lang="ru-RU" dirty="0" smtClean="0"/>
              <a:t>перечень, установленный </a:t>
            </a:r>
            <a:r>
              <a:rPr lang="ru-RU" dirty="0"/>
              <a:t>нормативными правовыми актами Российской Федерации, с замещаемой должности государственной или муниципальной службы или для применения в отношении его иных мер юридической ответственности непредставления им сведений либо представления заведомо недостоверных или неполных сведений о своих доходах, расходах, имуществе и обязательствах имущественного характера, а также представления заведомо ложных сведений о доходах, расходах, об имуществе и обязательствах имущественного характера своих супруги (супруга) и несовершеннолетних детей;</a:t>
            </a:r>
          </a:p>
          <a:p>
            <a:pPr algn="just"/>
            <a:r>
              <a:rPr lang="ru-RU" dirty="0" smtClean="0"/>
              <a:t>5</a:t>
            </a:r>
            <a:r>
              <a:rPr lang="ru-RU" dirty="0"/>
              <a:t>) внедрение в практику кадровой работы федеральных органов государственной власти, органов государственной власти субъектов Российской Федерации, органов местного самоуправления правила, в соответствии с которым длительное, безупречное и эффективное исполнение государственным или муниципальным служащим своих должностных обязанностей должно в обязательном порядке учитываться при назначении его на вышестоящую должность, присвоении ему воинского или специального звания, классного чина, дипломатического ранга или при его поощрении;</a:t>
            </a:r>
          </a:p>
          <a:p>
            <a:pPr algn="just"/>
            <a:r>
              <a:rPr lang="ru-RU" dirty="0"/>
              <a:t>6) развитие институтов общественного и парламентского контроля за соблюдением законодательства Российской Федерации о противодействии коррупции</a:t>
            </a:r>
            <a:r>
              <a:rPr lang="ru-RU" dirty="0" smtClean="0"/>
              <a:t>.</a:t>
            </a:r>
            <a:r>
              <a:rPr lang="ru-RU" dirty="0"/>
              <a:t> </a:t>
            </a:r>
          </a:p>
          <a:p>
            <a:endParaRPr lang="ru-RU" dirty="0"/>
          </a:p>
        </p:txBody>
      </p:sp>
    </p:spTree>
    <p:extLst>
      <p:ext uri="{BB962C8B-B14F-4D97-AF65-F5344CB8AC3E}">
        <p14:creationId xmlns:p14="http://schemas.microsoft.com/office/powerpoint/2010/main" val="412927669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558016"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3" y="1439501"/>
            <a:ext cx="10992583" cy="5106154"/>
          </a:xfrm>
        </p:spPr>
        <p:txBody>
          <a:bodyPr>
            <a:normAutofit/>
          </a:bodyPr>
          <a:lstStyle/>
          <a:p>
            <a:pPr marL="0" indent="0" algn="ctr">
              <a:buNone/>
            </a:pPr>
            <a:r>
              <a:rPr lang="ru-RU" b="1" u="sng" dirty="0" smtClean="0"/>
              <a:t>Меры деятельности государственных органов в области противодействия коррупции:</a:t>
            </a:r>
          </a:p>
          <a:p>
            <a:r>
              <a:rPr lang="ru-RU" dirty="0" smtClean="0"/>
              <a:t>1</a:t>
            </a:r>
            <a:r>
              <a:rPr lang="ru-RU" dirty="0"/>
              <a:t>) проведение единой государственной политики в области противодействия коррупции;</a:t>
            </a:r>
          </a:p>
          <a:p>
            <a:r>
              <a:rPr lang="ru-RU" dirty="0"/>
              <a:t>2) создание механизма взаимодействия правоохранительных и иных государственных органов с общественными и парламентскими комиссиями по вопросам противодействия коррупции, а также с гражданами и институтами гражданского общества;</a:t>
            </a:r>
          </a:p>
          <a:p>
            <a:r>
              <a:rPr lang="ru-RU" dirty="0"/>
              <a:t>3) принятие законодательных, административных и иных мер, направленных на привлечение государственных и муниципальных служащих, а также граждан к более активному участию в противодействии коррупции, на формирование в обществе негативного отношения к коррупционному поведению;</a:t>
            </a:r>
          </a:p>
          <a:p>
            <a:r>
              <a:rPr lang="ru-RU" dirty="0"/>
              <a:t>4) совершенствование системы и структуры государственных органов, создание механизмов общественного контроля за их деятельностью</a:t>
            </a:r>
            <a:r>
              <a:rPr lang="ru-RU" dirty="0" smtClean="0"/>
              <a:t>;</a:t>
            </a:r>
          </a:p>
          <a:p>
            <a:r>
              <a:rPr lang="ru-RU" dirty="0"/>
              <a:t>5) введение антикоррупционных стандартов, то есть установление для соответствующей области деятельности единой системы запретов, ограничений и дозволений, обеспечивающих предупреждение коррупции в данной области;</a:t>
            </a:r>
          </a:p>
          <a:p>
            <a:endParaRPr lang="ru-RU" dirty="0"/>
          </a:p>
          <a:p>
            <a:endParaRPr lang="ru-RU" dirty="0"/>
          </a:p>
        </p:txBody>
      </p:sp>
    </p:spTree>
    <p:extLst>
      <p:ext uri="{BB962C8B-B14F-4D97-AF65-F5344CB8AC3E}">
        <p14:creationId xmlns:p14="http://schemas.microsoft.com/office/powerpoint/2010/main" val="417682911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1037850"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333301" y="1258432"/>
            <a:ext cx="11753075" cy="5369379"/>
          </a:xfrm>
        </p:spPr>
        <p:txBody>
          <a:bodyPr>
            <a:normAutofit fontScale="85000" lnSpcReduction="20000"/>
          </a:bodyPr>
          <a:lstStyle/>
          <a:p>
            <a:pPr algn="just"/>
            <a:r>
              <a:rPr lang="ru-RU" sz="2000" dirty="0"/>
              <a:t>6) унификация прав государственных и муниципальных служащих, лиц, замещающих государственные должности Российской Федерации, государственные должности субъектов Российской Федерации, должности глав муниципальных образований, муниципальные должности, а также устанавливаемых для указанных служащих и лиц ограничений, запретов и обязанностей;</a:t>
            </a:r>
          </a:p>
          <a:p>
            <a:pPr algn="just"/>
            <a:r>
              <a:rPr lang="ru-RU" sz="2000" dirty="0" smtClean="0"/>
              <a:t>7</a:t>
            </a:r>
            <a:r>
              <a:rPr lang="ru-RU" sz="2000" dirty="0"/>
              <a:t>) обеспечение доступа граждан к информации о деятельности федеральных органов государственной власти, органов государственной власти субъектов Российской Федерации и органов местного самоуправления;</a:t>
            </a:r>
          </a:p>
          <a:p>
            <a:pPr algn="just"/>
            <a:r>
              <a:rPr lang="ru-RU" sz="2000" dirty="0"/>
              <a:t>8) обеспечение независимости средств массовой информации;</a:t>
            </a:r>
          </a:p>
          <a:p>
            <a:pPr algn="just"/>
            <a:r>
              <a:rPr lang="ru-RU" sz="2000" dirty="0"/>
              <a:t>9) неукоснительное соблюдение принципов независимости судей и невмешательства в судебную деятельность;</a:t>
            </a:r>
          </a:p>
          <a:p>
            <a:pPr algn="just"/>
            <a:r>
              <a:rPr lang="ru-RU" sz="2000" dirty="0"/>
              <a:t>10) совершенствование организации деятельности правоохранительных и контролирующих органов по противодействию коррупции;</a:t>
            </a:r>
          </a:p>
          <a:p>
            <a:pPr algn="just"/>
            <a:r>
              <a:rPr lang="ru-RU" sz="2000" dirty="0"/>
              <a:t>11) совершенствование порядка прохождения государственной и муниципальной службы;</a:t>
            </a:r>
          </a:p>
          <a:p>
            <a:pPr algn="just"/>
            <a:r>
              <a:rPr lang="ru-RU" sz="2000" dirty="0"/>
              <a:t>12) обеспечение добросовестности, открытости, добросовестной конкуренции и объективности при осуществлении закупок товаров, работ, услуг для обеспечения государственных или муниципальных нужд</a:t>
            </a:r>
            <a:r>
              <a:rPr lang="ru-RU" sz="2000" dirty="0" smtClean="0"/>
              <a:t>;</a:t>
            </a:r>
          </a:p>
          <a:p>
            <a:pPr algn="just"/>
            <a:r>
              <a:rPr lang="ru-RU" sz="2000" dirty="0"/>
              <a:t>13) устранение необоснованных запретов и ограничений, особенно в области экономической деятельности;</a:t>
            </a:r>
          </a:p>
          <a:p>
            <a:pPr algn="just"/>
            <a:r>
              <a:rPr lang="ru-RU" sz="2000" dirty="0"/>
              <a:t>14) совершенствование порядка использования государственного и муниципального имущества, государственных и муниципальных ресурсов (в том числе при предоставлении государственной и муниципальной помощи), а также порядка передачи прав на использование такого имущества и его отчуждения;</a:t>
            </a:r>
          </a:p>
          <a:p>
            <a:endParaRPr lang="ru-RU" dirty="0"/>
          </a:p>
          <a:p>
            <a:endParaRPr lang="ru-RU" dirty="0"/>
          </a:p>
        </p:txBody>
      </p:sp>
    </p:spTree>
    <p:extLst>
      <p:ext uri="{BB962C8B-B14F-4D97-AF65-F5344CB8AC3E}">
        <p14:creationId xmlns:p14="http://schemas.microsoft.com/office/powerpoint/2010/main" val="417157611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621391"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172016" y="1258433"/>
            <a:ext cx="10936586" cy="5413972"/>
          </a:xfrm>
        </p:spPr>
        <p:txBody>
          <a:bodyPr>
            <a:normAutofit fontScale="92500" lnSpcReduction="10000"/>
          </a:bodyPr>
          <a:lstStyle/>
          <a:p>
            <a:pPr algn="just"/>
            <a:r>
              <a:rPr lang="ru-RU" dirty="0"/>
              <a:t>15) повышение уровня оплаты труда и социальной защищенности государственных и муниципальных служащих;</a:t>
            </a:r>
          </a:p>
          <a:p>
            <a:pPr algn="just"/>
            <a:r>
              <a:rPr lang="ru-RU" dirty="0"/>
              <a:t>16) укрепление международного сотрудничества и развитие эффективных форм сотрудничества с правоохранительными органами и со специальными службами, с подразделениями финансовой разведки и другими компетентными органами иностранных государств и международными организациями в области противодействия коррупции и розыска, конфискации и репатриации имущества, полученного коррупционным путем и находящегося за рубежом;</a:t>
            </a:r>
          </a:p>
          <a:p>
            <a:pPr algn="just"/>
            <a:r>
              <a:rPr lang="ru-RU" dirty="0"/>
              <a:t>17) усиление контроля за решением вопросов, содержащихся в обращениях граждан и юридических лиц;</a:t>
            </a:r>
          </a:p>
          <a:p>
            <a:pPr algn="just"/>
            <a:r>
              <a:rPr lang="ru-RU" dirty="0"/>
              <a:t>18) передача части функций государственных органов саморегулируемым организациям, а также иным негосударственным организациям;</a:t>
            </a:r>
          </a:p>
          <a:p>
            <a:pPr algn="just"/>
            <a:r>
              <a:rPr lang="ru-RU" dirty="0"/>
              <a:t>19) сокращение численности государственных и муниципальных служащих с одновременным привлечением на государственную и муниципальную службу квалифицированных специалистов;</a:t>
            </a:r>
          </a:p>
          <a:p>
            <a:pPr algn="just"/>
            <a:r>
              <a:rPr lang="ru-RU" dirty="0"/>
              <a:t>20) повышение ответственности федеральных органов государственной власти, органов государственной власти субъектов Российской Федерации, органов местного самоуправления и их должностных лиц за непринятие мер по устранению причин коррупции;</a:t>
            </a:r>
          </a:p>
          <a:p>
            <a:pPr algn="just"/>
            <a:r>
              <a:rPr lang="ru-RU" dirty="0"/>
              <a:t>21) оптимизация и конкретизация полномочий государственных органов и их работников, которые должны быть отражены в административных и должностных регламентах.</a:t>
            </a:r>
          </a:p>
          <a:p>
            <a:pPr algn="just"/>
            <a:endParaRPr lang="ru-RU" dirty="0"/>
          </a:p>
        </p:txBody>
      </p:sp>
    </p:spTree>
    <p:extLst>
      <p:ext uri="{BB962C8B-B14F-4D97-AF65-F5344CB8AC3E}">
        <p14:creationId xmlns:p14="http://schemas.microsoft.com/office/powerpoint/2010/main" val="1623922027"/>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512749"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3" y="2160589"/>
            <a:ext cx="11065012" cy="4475601"/>
          </a:xfrm>
        </p:spPr>
        <p:txBody>
          <a:bodyPr>
            <a:normAutofit fontScale="77500" lnSpcReduction="20000"/>
          </a:bodyPr>
          <a:lstStyle/>
          <a:p>
            <a:pPr marL="0" indent="0" algn="just">
              <a:buNone/>
            </a:pPr>
            <a:r>
              <a:rPr lang="ru-RU" b="1" u="sng" dirty="0"/>
              <a:t>Статья 7.1. </a:t>
            </a:r>
            <a:r>
              <a:rPr lang="ru-RU" b="1" dirty="0"/>
              <a:t>Запрет отдельным категориям лиц открывать и иметь счета (вклады), хранить наличные денежные средства и ценности в иностранных банках, расположенных за пределами территории Российской Федерации, владеть и (или) пользоваться иностранными финансовыми </a:t>
            </a:r>
            <a:r>
              <a:rPr lang="ru-RU" b="1" dirty="0" smtClean="0"/>
              <a:t>инструментами</a:t>
            </a:r>
            <a:endParaRPr lang="ru-RU" dirty="0"/>
          </a:p>
          <a:p>
            <a:pPr algn="just"/>
            <a:r>
              <a:rPr lang="ru-RU" dirty="0" smtClean="0"/>
              <a:t>В </a:t>
            </a:r>
            <a:r>
              <a:rPr lang="ru-RU" dirty="0"/>
              <a:t>случаях, предусмотренных Федеральным законом от 7 мая 2013 года N 79-ФЗ "О запрете отдельным категориям лиц открывать и иметь счета (вклады), хранить наличные денежные средства и ценности в иностранных банках, расположенных за пределами территории Российской Федерации, владеть и (или) пользоваться иностранными финансовыми инструментами", запрещается открывать и иметь счета (вклады), хранить наличные денежные средства и ценности в иностранных банках, расположенных за пределами территории Российской Федерации, владеть и (или) пользоваться иностранными финансовыми инструментами:</a:t>
            </a:r>
          </a:p>
          <a:p>
            <a:pPr algn="just"/>
            <a:r>
              <a:rPr lang="ru-RU" dirty="0" smtClean="0"/>
              <a:t>1</a:t>
            </a:r>
            <a:r>
              <a:rPr lang="ru-RU" dirty="0"/>
              <a:t>) лицам, замещающим (занимающим</a:t>
            </a:r>
            <a:r>
              <a:rPr lang="ru-RU" dirty="0" smtClean="0"/>
              <a:t>):</a:t>
            </a:r>
          </a:p>
          <a:p>
            <a:pPr algn="just"/>
            <a:r>
              <a:rPr lang="ru-RU" dirty="0"/>
              <a:t>з) должности глав городских округов, глав муниципальных округов, глав муниципальных районов, глав иных муниципальных образований, исполняющих полномочия глав местных администраций, глав местных администраций</a:t>
            </a:r>
            <a:r>
              <a:rPr lang="ru-RU" dirty="0" smtClean="0"/>
              <a:t>;</a:t>
            </a:r>
          </a:p>
          <a:p>
            <a:pPr algn="just"/>
            <a:r>
              <a:rPr lang="ru-RU" dirty="0"/>
              <a:t>1.1) депутатам представительных органов муниципальных районов, муниципальных округов и городских округов, осуществляющим свои полномочия на постоянной основе, депутатам, замещающим должности в представительных органах муниципальных районов, муниципальных округов и городских округов;</a:t>
            </a:r>
          </a:p>
          <a:p>
            <a:pPr algn="just"/>
            <a:r>
              <a:rPr lang="ru-RU" dirty="0" smtClean="0"/>
              <a:t>2</a:t>
            </a:r>
            <a:r>
              <a:rPr lang="ru-RU" dirty="0"/>
              <a:t>) супругам и несовершеннолетним детям лиц, указанных </a:t>
            </a:r>
            <a:r>
              <a:rPr lang="ru-RU" dirty="0" smtClean="0"/>
              <a:t>выше</a:t>
            </a:r>
          </a:p>
          <a:p>
            <a:pPr marL="0" indent="0" algn="just">
              <a:buNone/>
            </a:pPr>
            <a:r>
              <a:rPr lang="ru-RU" b="1" dirty="0">
                <a:solidFill>
                  <a:srgbClr val="FFFF00"/>
                </a:solidFill>
              </a:rPr>
              <a:t>Несоблюдение запрета, установленного настоящей статьей, влечет досрочное прекращение полномочий, освобождение от замещаемой (занимаемой) должности или увольнение в связи с утратой доверия в соответствии с федеральными конституционными законами и федеральными законами, определяющими правовой статус соответствующего лица.</a:t>
            </a:r>
          </a:p>
          <a:p>
            <a:pPr algn="just"/>
            <a:endParaRPr lang="ru-RU" dirty="0"/>
          </a:p>
          <a:p>
            <a:endParaRPr lang="ru-RU" dirty="0"/>
          </a:p>
          <a:p>
            <a:endParaRPr lang="ru-RU" dirty="0"/>
          </a:p>
        </p:txBody>
      </p:sp>
    </p:spTree>
    <p:extLst>
      <p:ext uri="{BB962C8B-B14F-4D97-AF65-F5344CB8AC3E}">
        <p14:creationId xmlns:p14="http://schemas.microsoft.com/office/powerpoint/2010/main" val="3201488712"/>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9634563"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3" y="2160589"/>
            <a:ext cx="11128385" cy="3880773"/>
          </a:xfrm>
        </p:spPr>
        <p:txBody>
          <a:bodyPr>
            <a:normAutofit fontScale="92500" lnSpcReduction="20000"/>
          </a:bodyPr>
          <a:lstStyle/>
          <a:p>
            <a:pPr marL="0" indent="0">
              <a:buNone/>
            </a:pPr>
            <a:r>
              <a:rPr lang="ru-RU" b="1" dirty="0" smtClean="0"/>
              <a:t>Статья </a:t>
            </a:r>
            <a:r>
              <a:rPr lang="ru-RU" b="1" dirty="0"/>
              <a:t>8. Представление сведений о доходах, об имуществе и обязательствах имущественного характера</a:t>
            </a:r>
          </a:p>
          <a:p>
            <a:pPr marL="0" indent="0" algn="just">
              <a:buNone/>
            </a:pPr>
            <a:r>
              <a:rPr lang="ru-RU" dirty="0" smtClean="0"/>
              <a:t>Сведения </a:t>
            </a:r>
            <a:r>
              <a:rPr lang="ru-RU" dirty="0"/>
              <a:t>о своих доходах, об имуществе и обязательствах имущественного характера, а также о доходах, об имуществе и обязательствах имущественного характера своих супруги (супруга) и несовершеннолетних детей обязаны представлять представителю нанимателя (работодателю), иным уполномоченным лицам, определенным настоящим Федеральным законом и другими нормативными правовыми актами Российской Федерации:</a:t>
            </a:r>
          </a:p>
          <a:p>
            <a:pPr algn="just"/>
            <a:r>
              <a:rPr lang="ru-RU" dirty="0" smtClean="0"/>
              <a:t>граждане</a:t>
            </a:r>
            <a:r>
              <a:rPr lang="ru-RU" dirty="0"/>
              <a:t>, претендующие на замещение должностей муниципальной службы, включенных в перечни, установленные нормативными правовыми актами Российской Федерации;</a:t>
            </a:r>
          </a:p>
          <a:p>
            <a:pPr marL="0" indent="0" algn="just">
              <a:buNone/>
            </a:pPr>
            <a:r>
              <a:rPr lang="ru-RU" dirty="0" smtClean="0"/>
              <a:t>Граждане</a:t>
            </a:r>
            <a:r>
              <a:rPr lang="ru-RU" dirty="0"/>
              <a:t>, призываемые на военную службу, не представляют сведения о своих доходах, об имуществе и обязательствах имущественного характера, а также о доходах, об имуществе и обязательствах имущественного характера своих супруг (супругов) и несовершеннолетних детей.</a:t>
            </a:r>
          </a:p>
          <a:p>
            <a:pPr algn="just"/>
            <a:r>
              <a:rPr lang="ru-RU" dirty="0" smtClean="0"/>
              <a:t>2</a:t>
            </a:r>
            <a:r>
              <a:rPr lang="ru-RU" dirty="0"/>
              <a:t>. Порядок представления сведений о доходах, об имуществе и обязательствах имущественного </a:t>
            </a:r>
            <a:r>
              <a:rPr lang="ru-RU" dirty="0" smtClean="0"/>
              <a:t>характера </a:t>
            </a:r>
            <a:r>
              <a:rPr lang="ru-RU" dirty="0"/>
              <a:t>устанавливается федеральными законами, иными нормативными правовыми </a:t>
            </a:r>
            <a:r>
              <a:rPr lang="ru-RU" dirty="0" smtClean="0"/>
              <a:t>актами</a:t>
            </a:r>
            <a:r>
              <a:rPr lang="ru-RU" dirty="0"/>
              <a:t> </a:t>
            </a:r>
            <a:r>
              <a:rPr lang="ru-RU" dirty="0" smtClean="0"/>
              <a:t>Российской </a:t>
            </a:r>
            <a:r>
              <a:rPr lang="ru-RU" dirty="0"/>
              <a:t>Федерации и нормативными актами Центрального банка Российской Федерации.</a:t>
            </a:r>
          </a:p>
          <a:p>
            <a:pPr algn="just"/>
            <a:endParaRPr lang="ru-RU" dirty="0"/>
          </a:p>
        </p:txBody>
      </p:sp>
    </p:spTree>
    <p:extLst>
      <p:ext uri="{BB962C8B-B14F-4D97-AF65-F5344CB8AC3E}">
        <p14:creationId xmlns:p14="http://schemas.microsoft.com/office/powerpoint/2010/main" val="3331237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3944" y="173503"/>
            <a:ext cx="9606150" cy="1402080"/>
          </a:xfrm>
        </p:spPr>
        <p:txBody>
          <a:bodyPr>
            <a:noAutofit/>
          </a:bodyPr>
          <a:lstStyle/>
          <a:p>
            <a:pPr algn="ctr"/>
            <a:r>
              <a:rPr lang="ru-RU" sz="2500" b="1" dirty="0">
                <a:solidFill>
                  <a:srgbClr val="FFFF00"/>
                </a:solidFill>
              </a:rPr>
              <a:t>Применение трудового законодательства РФ с учетом требований нормативно-правовых документов в части прохождения муниципальной службы </a:t>
            </a:r>
            <a:endParaRPr lang="ru-RU" sz="2500" dirty="0"/>
          </a:p>
        </p:txBody>
      </p:sp>
      <p:sp>
        <p:nvSpPr>
          <p:cNvPr id="3" name="Объект 2"/>
          <p:cNvSpPr>
            <a:spLocks noGrp="1"/>
          </p:cNvSpPr>
          <p:nvPr>
            <p:ph idx="1"/>
          </p:nvPr>
        </p:nvSpPr>
        <p:spPr>
          <a:xfrm>
            <a:off x="677334" y="1575582"/>
            <a:ext cx="10731564" cy="4937759"/>
          </a:xfrm>
        </p:spPr>
        <p:txBody>
          <a:bodyPr/>
          <a:lstStyle/>
          <a:p>
            <a:pPr marL="0" indent="0" algn="just">
              <a:buNone/>
            </a:pPr>
            <a:r>
              <a:rPr lang="ru-RU" sz="2500" dirty="0"/>
              <a:t>Применение трудового законодательства РФ осуществляется с учетом требований законодательства о муниципальной службе в </a:t>
            </a:r>
            <a:r>
              <a:rPr lang="ru-RU" sz="2500" dirty="0" smtClean="0"/>
              <a:t>Российской Федерации. </a:t>
            </a:r>
          </a:p>
          <a:p>
            <a:pPr marL="0" indent="0" algn="just">
              <a:buNone/>
            </a:pPr>
            <a:r>
              <a:rPr lang="ru-RU" sz="2500" dirty="0" smtClean="0"/>
              <a:t>Основным </a:t>
            </a:r>
            <a:r>
              <a:rPr lang="ru-RU" sz="2500" dirty="0"/>
              <a:t>документом, регулирующим прохождение муниципальной службы, является Федеральный закон РФ от 02.03.2007 №25-ФЗ </a:t>
            </a:r>
            <a:r>
              <a:rPr lang="ru-RU" sz="2500" dirty="0" smtClean="0"/>
              <a:t>                         «</a:t>
            </a:r>
            <a:r>
              <a:rPr lang="ru-RU" sz="2500" dirty="0"/>
              <a:t>О муниципальной службе в Российской Федерации».</a:t>
            </a:r>
          </a:p>
          <a:p>
            <a:endParaRPr lang="ru-RU" dirty="0"/>
          </a:p>
        </p:txBody>
      </p:sp>
    </p:spTree>
    <p:extLst>
      <p:ext uri="{BB962C8B-B14F-4D97-AF65-F5344CB8AC3E}">
        <p14:creationId xmlns:p14="http://schemas.microsoft.com/office/powerpoint/2010/main" val="4169748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FFFF00"/>
                </a:solidFill>
              </a:rPr>
              <a:t>Оформление приема на работу</a:t>
            </a:r>
            <a:endParaRPr lang="ru-RU" dirty="0">
              <a:solidFill>
                <a:srgbClr val="FFFF00"/>
              </a:solidFill>
            </a:endParaRPr>
          </a:p>
        </p:txBody>
      </p:sp>
      <p:sp>
        <p:nvSpPr>
          <p:cNvPr id="3" name="Объект 2"/>
          <p:cNvSpPr>
            <a:spLocks noGrp="1"/>
          </p:cNvSpPr>
          <p:nvPr>
            <p:ph idx="1"/>
          </p:nvPr>
        </p:nvSpPr>
        <p:spPr>
          <a:xfrm>
            <a:off x="677333" y="1364567"/>
            <a:ext cx="10888854" cy="4676796"/>
          </a:xfrm>
        </p:spPr>
        <p:txBody>
          <a:bodyPr>
            <a:normAutofit lnSpcReduction="10000"/>
          </a:bodyPr>
          <a:lstStyle/>
          <a:p>
            <a:r>
              <a:rPr lang="ru-RU" dirty="0" smtClean="0"/>
              <a:t>Прием </a:t>
            </a:r>
            <a:r>
              <a:rPr lang="ru-RU" dirty="0"/>
              <a:t>на работу оформляется трудовым договором. Работодатель вправе издать на основании заключенного трудового договора приказ (распоряжение) о приеме на работу. Содержание приказа (распоряжения) работодателя должно соответствовать условиям заключенного трудового договора.</a:t>
            </a:r>
          </a:p>
          <a:p>
            <a:r>
              <a:rPr lang="ru-RU" dirty="0" smtClean="0"/>
              <a:t>Прием </a:t>
            </a:r>
            <a:r>
              <a:rPr lang="ru-RU" dirty="0"/>
              <a:t>на работу оформляется приказом (распоряжением) работодателя, изданным на основании заключенного трудового договора. Содержание приказа (распоряжения) работодателя должно соответствовать условиям заключенного трудового договора</a:t>
            </a:r>
            <a:r>
              <a:rPr lang="ru-RU" dirty="0" smtClean="0"/>
              <a:t>.</a:t>
            </a:r>
          </a:p>
          <a:p>
            <a:endParaRPr lang="ru-RU" dirty="0"/>
          </a:p>
          <a:p>
            <a:r>
              <a:rPr lang="ru-RU" dirty="0"/>
              <a:t>Приказ (распоряжение) работодателя о приеме на работу объявляется работнику под роспись </a:t>
            </a:r>
            <a:r>
              <a:rPr lang="ru-RU" b="1" u="sng" dirty="0"/>
              <a:t>в трехдневный срок </a:t>
            </a:r>
            <a:r>
              <a:rPr lang="ru-RU" dirty="0"/>
              <a:t>со дня фактического начала работы. По требованию работника работодатель обязан выдать ему надлежаще заверенную копию указанного приказа (распоряжения</a:t>
            </a:r>
            <a:r>
              <a:rPr lang="ru-RU" dirty="0" smtClean="0"/>
              <a:t>).</a:t>
            </a:r>
          </a:p>
          <a:p>
            <a:r>
              <a:rPr lang="ru-RU" dirty="0"/>
              <a:t>При приеме на работу (</a:t>
            </a:r>
            <a:r>
              <a:rPr lang="ru-RU" b="1" u="sng" dirty="0"/>
              <a:t>до подписания трудового договора</a:t>
            </a:r>
            <a:r>
              <a:rPr lang="ru-RU" dirty="0"/>
              <a:t>) работодатель обязан ознакомить работника под роспись с </a:t>
            </a:r>
            <a:r>
              <a:rPr lang="ru-RU" dirty="0" smtClean="0"/>
              <a:t>правилами </a:t>
            </a:r>
            <a:r>
              <a:rPr lang="ru-RU" dirty="0"/>
              <a:t>внутреннего трудового распорядка, иными локальными нормативными актами, непосредственно связанными с трудовой деятельностью работника, коллективным договором.</a:t>
            </a:r>
          </a:p>
          <a:p>
            <a:endParaRPr lang="ru-RU" dirty="0"/>
          </a:p>
          <a:p>
            <a:endParaRPr lang="ru-RU" dirty="0"/>
          </a:p>
        </p:txBody>
      </p:sp>
    </p:spTree>
    <p:extLst>
      <p:ext uri="{BB962C8B-B14F-4D97-AF65-F5344CB8AC3E}">
        <p14:creationId xmlns:p14="http://schemas.microsoft.com/office/powerpoint/2010/main" val="570481346"/>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820567"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3" y="2160589"/>
            <a:ext cx="11200813" cy="3880773"/>
          </a:xfrm>
        </p:spPr>
        <p:txBody>
          <a:bodyPr>
            <a:normAutofit/>
          </a:bodyPr>
          <a:lstStyle/>
          <a:p>
            <a:r>
              <a:rPr lang="ru-RU" dirty="0"/>
              <a:t>Лица, виновные в разглашении сведений о доходах, об имуществе и обязательствах имущественного характера, представляемых гражданином, служащим или </a:t>
            </a:r>
            <a:r>
              <a:rPr lang="ru-RU" dirty="0" smtClean="0"/>
              <a:t>работником, либо </a:t>
            </a:r>
            <a:r>
              <a:rPr lang="ru-RU" dirty="0"/>
              <a:t>в использовании этих сведений в целях, не предусмотренных федеральными законами, несут ответственность в соответствии с законодательством Российской Федерации</a:t>
            </a:r>
            <a:r>
              <a:rPr lang="ru-RU" dirty="0" smtClean="0"/>
              <a:t>.</a:t>
            </a:r>
          </a:p>
          <a:p>
            <a:r>
              <a:rPr lang="ru-RU" dirty="0"/>
              <a:t>Сведения о доходах, об имуществе и обязательствах имущественного характера, представляемые лицами, замещающими должности, </a:t>
            </a:r>
            <a:r>
              <a:rPr lang="ru-RU" dirty="0" smtClean="0"/>
              <a:t>размещаются </a:t>
            </a:r>
            <a:r>
              <a:rPr lang="ru-RU" dirty="0"/>
              <a:t>в информационно-телекоммуникационной сети Интернет на официальных сайтах федеральных государственных органов, государственных органов субъектов Российской Федерации, органов местного самоуправления, </a:t>
            </a:r>
            <a:r>
              <a:rPr lang="ru-RU" dirty="0" smtClean="0"/>
              <a:t>и </a:t>
            </a:r>
            <a:r>
              <a:rPr lang="ru-RU" dirty="0"/>
              <a:t>предоставляются для опубликования средствам массовой информации в порядке, определяемом нормативными правовыми актами Российской </a:t>
            </a:r>
            <a:r>
              <a:rPr lang="ru-RU" dirty="0" smtClean="0"/>
              <a:t>Федерации.</a:t>
            </a:r>
          </a:p>
          <a:p>
            <a:r>
              <a:rPr lang="ru-RU" dirty="0"/>
              <a:t>Невыполнение гражданином или лицом, </a:t>
            </a:r>
            <a:r>
              <a:rPr lang="ru-RU" dirty="0" smtClean="0"/>
              <a:t>обязанности</a:t>
            </a:r>
            <a:r>
              <a:rPr lang="ru-RU" dirty="0"/>
              <a:t>, предусмотренной </a:t>
            </a:r>
            <a:r>
              <a:rPr lang="ru-RU" dirty="0" smtClean="0"/>
              <a:t>вышеуказанным НПА, </a:t>
            </a:r>
            <a:r>
              <a:rPr lang="ru-RU" dirty="0"/>
              <a:t>является правонарушением, влекущим освобождение его от замещаемой </a:t>
            </a:r>
            <a:r>
              <a:rPr lang="ru-RU" dirty="0" smtClean="0"/>
              <a:t>должности</a:t>
            </a:r>
            <a:r>
              <a:rPr lang="ru-RU" dirty="0"/>
              <a:t>.</a:t>
            </a:r>
          </a:p>
          <a:p>
            <a:endParaRPr lang="ru-RU" dirty="0"/>
          </a:p>
          <a:p>
            <a:endParaRPr lang="ru-RU" dirty="0"/>
          </a:p>
        </p:txBody>
      </p:sp>
    </p:spTree>
    <p:extLst>
      <p:ext uri="{BB962C8B-B14F-4D97-AF65-F5344CB8AC3E}">
        <p14:creationId xmlns:p14="http://schemas.microsoft.com/office/powerpoint/2010/main" val="649692603"/>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748139"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253497" y="1249378"/>
            <a:ext cx="11624649" cy="5504507"/>
          </a:xfrm>
        </p:spPr>
        <p:txBody>
          <a:bodyPr>
            <a:normAutofit lnSpcReduction="10000"/>
          </a:bodyPr>
          <a:lstStyle/>
          <a:p>
            <a:pPr marL="0" indent="0">
              <a:buNone/>
            </a:pPr>
            <a:r>
              <a:rPr lang="ru-RU" b="1" dirty="0"/>
              <a:t>Статья 8.1. Представление сведений о </a:t>
            </a:r>
            <a:r>
              <a:rPr lang="ru-RU" b="1" dirty="0" smtClean="0"/>
              <a:t>расходах</a:t>
            </a:r>
            <a:endParaRPr lang="ru-RU" dirty="0"/>
          </a:p>
          <a:p>
            <a:pPr marL="0" indent="0">
              <a:buNone/>
            </a:pPr>
            <a:r>
              <a:rPr lang="ru-RU" dirty="0" smtClean="0"/>
              <a:t>Лица</a:t>
            </a:r>
            <a:r>
              <a:rPr lang="ru-RU" dirty="0"/>
              <a:t>, замещающие (занимающие) должности, включенные в перечни, установленные нормативными правовыми актами Российской </a:t>
            </a:r>
            <a:r>
              <a:rPr lang="ru-RU" dirty="0" smtClean="0"/>
              <a:t>Федерации, </a:t>
            </a:r>
            <a:r>
              <a:rPr lang="ru-RU" dirty="0"/>
              <a:t>обязаны представлять сведения о своих расходах, а также о расходах своих супруги (супруга) и несовершеннолетних детей в случаях и порядке, которые установлены Федеральным законом от 3 декабря 2012 года N 230-ФЗ "О контроле за соответствием расходов лиц, замещающих государственные должности, и иных лиц их доходам", иными нормативными правовыми актами Российской Федерации и нормативными актами Центрального банка Российской Федерации.</a:t>
            </a:r>
          </a:p>
          <a:p>
            <a:pPr marL="0" indent="0">
              <a:buNone/>
            </a:pPr>
            <a:r>
              <a:rPr lang="ru-RU" dirty="0" smtClean="0"/>
              <a:t>Контроль </a:t>
            </a:r>
            <a:r>
              <a:rPr lang="ru-RU" dirty="0"/>
              <a:t>за соответствием расходов лиц, </a:t>
            </a:r>
            <a:r>
              <a:rPr lang="ru-RU" dirty="0" smtClean="0"/>
              <a:t>а </a:t>
            </a:r>
            <a:r>
              <a:rPr lang="ru-RU" dirty="0"/>
              <a:t>также расходов их супруг (супругов) и несовершеннолетних детей общему доходу лиц, </a:t>
            </a:r>
            <a:r>
              <a:rPr lang="ru-RU" dirty="0" smtClean="0"/>
              <a:t>и </a:t>
            </a:r>
            <a:r>
              <a:rPr lang="ru-RU" dirty="0"/>
              <a:t>их супруг (супругов) за три последних года, предшествующих совершению сделки, осуществляется в порядке, предусмотренном настоящим Федеральным законом и Федеральным законом от 3 декабря 2012 года N 230-ФЗ "О контроле за соответствием расходов лиц, замещающих государственные должности, и иных лиц их доходам", нормативными правовыми актами Президента Российской Федерации, иными нормативными правовыми актами Российской Федерации, нормативными актами Центрального банка Российской Федерации.</a:t>
            </a:r>
          </a:p>
          <a:p>
            <a:pPr marL="0" indent="0">
              <a:buNone/>
            </a:pPr>
            <a:r>
              <a:rPr lang="ru-RU" dirty="0" smtClean="0"/>
              <a:t>Непредставление лицами или </a:t>
            </a:r>
            <a:r>
              <a:rPr lang="ru-RU" dirty="0"/>
              <a:t>представление ими неполных или недостоверных сведений о своих расходах либо непредставление или представление заведомо неполных или недостоверных сведений о расходах своих супруги (супруга) и несовершеннолетних детей в случае, если представление таких сведений обязательно, является правонарушением, влекущим освобождение </a:t>
            </a:r>
            <a:r>
              <a:rPr lang="ru-RU" dirty="0" smtClean="0"/>
              <a:t>лиц, </a:t>
            </a:r>
            <a:r>
              <a:rPr lang="ru-RU" dirty="0"/>
              <a:t>от замещаемой (занимаемой) </a:t>
            </a:r>
            <a:r>
              <a:rPr lang="ru-RU" dirty="0" smtClean="0"/>
              <a:t>должности.</a:t>
            </a:r>
            <a:endParaRPr lang="ru-RU" dirty="0"/>
          </a:p>
        </p:txBody>
      </p:sp>
    </p:spTree>
    <p:extLst>
      <p:ext uri="{BB962C8B-B14F-4D97-AF65-F5344CB8AC3E}">
        <p14:creationId xmlns:p14="http://schemas.microsoft.com/office/powerpoint/2010/main" val="3433831138"/>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20954" y="0"/>
            <a:ext cx="9824686"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4" y="1566250"/>
            <a:ext cx="10802460" cy="5060887"/>
          </a:xfrm>
        </p:spPr>
        <p:txBody>
          <a:bodyPr>
            <a:normAutofit fontScale="55000" lnSpcReduction="20000"/>
          </a:bodyPr>
          <a:lstStyle/>
          <a:p>
            <a:pPr marL="0" indent="0">
              <a:buNone/>
            </a:pPr>
            <a:r>
              <a:rPr lang="ru-RU" sz="2700" b="1" u="sng" dirty="0"/>
              <a:t>Статья 9.</a:t>
            </a:r>
            <a:r>
              <a:rPr lang="ru-RU" sz="2700" b="1" dirty="0"/>
              <a:t> Обязанность государственных и муниципальных служащих уведомлять об обращениях в целях склонения к совершению коррупционных </a:t>
            </a:r>
            <a:r>
              <a:rPr lang="ru-RU" sz="2700" b="1" dirty="0" smtClean="0"/>
              <a:t>правонарушений</a:t>
            </a:r>
            <a:r>
              <a:rPr lang="ru-RU" sz="2700" dirty="0"/>
              <a:t> </a:t>
            </a:r>
          </a:p>
          <a:p>
            <a:pPr algn="just"/>
            <a:r>
              <a:rPr lang="ru-RU" sz="2700" dirty="0"/>
              <a:t>1. Государственный или муниципальный служащий обязан уведомлять представителя нанимателя (работодателя), органы прокуратуры или другие государственные органы обо всех случаях обращения к нему каких-либо лиц в целях склонения его к совершению коррупционных правонарушений.</a:t>
            </a:r>
          </a:p>
          <a:p>
            <a:pPr algn="just"/>
            <a:r>
              <a:rPr lang="ru-RU" sz="2700" dirty="0"/>
              <a:t>2. Уведомление о фактах обращения в целях склонения к совершению коррупционных правонарушений, за исключением случаев, когда по данным фактам проведена или проводится проверка, является должностной (служебной) обязанностью государственного или муниципального служащего.</a:t>
            </a:r>
          </a:p>
          <a:p>
            <a:pPr algn="just"/>
            <a:r>
              <a:rPr lang="ru-RU" sz="2700" dirty="0"/>
              <a:t>3. Невыполнение государственным или муниципальным служащим должностной (служебной) обязанности, предусмотренной частью 1 настоящей статьи, является правонарушением, влекущим его увольнение с государственной или муниципальной службы либо привлечение его к иным видам ответственности в соответствии с законодательством Российской Федерации.</a:t>
            </a:r>
          </a:p>
          <a:p>
            <a:pPr algn="just"/>
            <a:r>
              <a:rPr lang="ru-RU" sz="2700" dirty="0"/>
              <a:t>4. Государственный или муниципальный служащий, уведомивший представителя нанимателя (работодателя), органы прокуратуры или другие государственные органы о фактах обращения в целях склонения его к совершению коррупционного правонарушения, о фактах совершения другими государственными или муниципальными служащими коррупционных правонарушений, непредставления сведений либо представления заведомо недостоверных или неполных сведений о доходах, об имуществе и обязательствах имущественного характера, находится под защитой государства в соответствии с законодательством Российской Федерации.</a:t>
            </a:r>
          </a:p>
          <a:p>
            <a:pPr algn="just"/>
            <a:r>
              <a:rPr lang="ru-RU" sz="2700" dirty="0"/>
              <a:t>5. Порядок уведомления представителя нанимателя (работодателя) о фактах обращения в целях склонения государственного или муниципального служащего к совершению коррупционных правонарушений, перечень сведений, содержащихся в уведомлениях, организация проверки этих сведений и порядок регистрации уведомлений определяются представителем нанимателя (работодателем).</a:t>
            </a:r>
          </a:p>
          <a:p>
            <a:r>
              <a:rPr lang="ru-RU" sz="2700" dirty="0"/>
              <a:t> </a:t>
            </a:r>
          </a:p>
          <a:p>
            <a:endParaRPr lang="ru-RU" dirty="0"/>
          </a:p>
        </p:txBody>
      </p:sp>
    </p:spTree>
    <p:extLst>
      <p:ext uri="{BB962C8B-B14F-4D97-AF65-F5344CB8AC3E}">
        <p14:creationId xmlns:p14="http://schemas.microsoft.com/office/powerpoint/2010/main" val="108957242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83503" y="0"/>
            <a:ext cx="9679831"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208231" y="1430448"/>
            <a:ext cx="11217242" cy="5115207"/>
          </a:xfrm>
        </p:spPr>
        <p:txBody>
          <a:bodyPr>
            <a:normAutofit fontScale="77500" lnSpcReduction="20000"/>
          </a:bodyPr>
          <a:lstStyle/>
          <a:p>
            <a:pPr marL="0" indent="0" algn="just">
              <a:buNone/>
            </a:pPr>
            <a:r>
              <a:rPr lang="ru-RU" b="1" u="sng" dirty="0"/>
              <a:t>Статья 10. </a:t>
            </a:r>
            <a:r>
              <a:rPr lang="ru-RU" b="1" dirty="0"/>
              <a:t>Конфликт </a:t>
            </a:r>
            <a:r>
              <a:rPr lang="ru-RU" b="1" dirty="0" smtClean="0"/>
              <a:t>интересов</a:t>
            </a:r>
            <a:endParaRPr lang="ru-RU" dirty="0"/>
          </a:p>
          <a:p>
            <a:pPr algn="just"/>
            <a:r>
              <a:rPr lang="ru-RU" dirty="0"/>
              <a:t>1. Под конфликтом интересов в настоящем Федеральном законе понимается ситуация, при которой личная заинтересованность (прямая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влияет или может повлиять на надлежащее, объективное и беспристрастное исполнение им должностных (служебных) обязанностей (осуществление полномочий).</a:t>
            </a:r>
          </a:p>
          <a:p>
            <a:pPr algn="just"/>
            <a:r>
              <a:rPr lang="ru-RU" dirty="0"/>
              <a:t>2. В части 1 настоящей статьи под личной заинтересованностью понимается возможность получения доходов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лицом, указанным в части 1 настоящей статьи, и (или) состоящими с ним в близком родстве или свойстве лицами (родителями, супругами, детьми, братьями, сестрами, а также братьями, сестрами, родителями, детьми супругов и супругами детей), гражданами или организациями, с которыми лицо, указанное в части </a:t>
            </a:r>
            <a:r>
              <a:rPr lang="ru-RU" dirty="0" smtClean="0"/>
              <a:t>1</a:t>
            </a:r>
            <a:r>
              <a:rPr lang="ru-RU" dirty="0"/>
              <a:t> </a:t>
            </a:r>
            <a:r>
              <a:rPr lang="ru-RU" dirty="0" smtClean="0"/>
              <a:t>настоящей </a:t>
            </a:r>
            <a:r>
              <a:rPr lang="ru-RU" dirty="0"/>
              <a:t>статьи, и (или) лица, состоящие с ним в близком родстве или свойстве, связаны имущественными, корпоративными или иными близкими отношениями.</a:t>
            </a:r>
          </a:p>
          <a:p>
            <a:pPr algn="just"/>
            <a:r>
              <a:rPr lang="ru-RU" dirty="0"/>
              <a:t>3. Обязанность принимать меры по предотвращению и урегулированию конфликта интересов возлагается:</a:t>
            </a:r>
          </a:p>
          <a:p>
            <a:pPr algn="just"/>
            <a:r>
              <a:rPr lang="ru-RU" dirty="0"/>
              <a:t>1) на государственных и муниципальных служащих;</a:t>
            </a:r>
          </a:p>
          <a:p>
            <a:pPr algn="just"/>
            <a:r>
              <a:rPr lang="ru-RU" dirty="0"/>
              <a:t>2) на служащих Центрального банка Российской Федерации, работников, замещающих должности в государственных корпорациях, публично-правовых компаниях, Фонде пенсионного и социального страхования Российской Федерации, Федеральном фонде обязательного медицинского страхования, иных организациях, создаваемых Российской Федерацией на основании федеральных законов, на лиц, замещающих должности финансового уполномоченного, руководителя службы обеспечения деятельности финансового уполномоченного;</a:t>
            </a:r>
          </a:p>
          <a:p>
            <a:pPr algn="just"/>
            <a:r>
              <a:rPr lang="ru-RU" dirty="0" smtClean="0"/>
              <a:t>3</a:t>
            </a:r>
            <a:r>
              <a:rPr lang="ru-RU" dirty="0"/>
              <a:t>) на работников, замещающих отдельные должности, включенные в перечни, установленные федеральными государственными органами, на основании трудового договора в организациях, создаваемых для выполнения задач, поставленных перед федеральными государственными органами;</a:t>
            </a:r>
          </a:p>
          <a:p>
            <a:pPr algn="just"/>
            <a:r>
              <a:rPr lang="ru-RU" dirty="0"/>
              <a:t>4) на иные категории лиц в случаях, предусмотренных федеральными </a:t>
            </a:r>
            <a:r>
              <a:rPr lang="ru-RU" dirty="0" smtClean="0"/>
              <a:t>законами</a:t>
            </a:r>
            <a:endParaRPr lang="ru-RU" dirty="0"/>
          </a:p>
        </p:txBody>
      </p:sp>
    </p:spTree>
    <p:extLst>
      <p:ext uri="{BB962C8B-B14F-4D97-AF65-F5344CB8AC3E}">
        <p14:creationId xmlns:p14="http://schemas.microsoft.com/office/powerpoint/2010/main" val="2691715090"/>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19717" y="0"/>
            <a:ext cx="10150611"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135803" y="1466661"/>
            <a:ext cx="11697076" cy="5205743"/>
          </a:xfrm>
        </p:spPr>
        <p:txBody>
          <a:bodyPr>
            <a:normAutofit fontScale="85000" lnSpcReduction="20000"/>
          </a:bodyPr>
          <a:lstStyle/>
          <a:p>
            <a:r>
              <a:rPr lang="ru-RU" b="1" u="sng" dirty="0"/>
              <a:t>Статья 11. </a:t>
            </a:r>
            <a:r>
              <a:rPr lang="ru-RU" b="1" dirty="0"/>
              <a:t>Порядок предотвращения и урегулирования конфликта интересов</a:t>
            </a:r>
          </a:p>
          <a:p>
            <a:pPr algn="just"/>
            <a:r>
              <a:rPr lang="ru-RU" dirty="0" smtClean="0"/>
              <a:t>1</a:t>
            </a:r>
            <a:r>
              <a:rPr lang="ru-RU" dirty="0"/>
              <a:t>. Лицо, указанное в части 1 статьи 10 настоящего Федерального закона, обязано принимать меры по недопущению любой возможности возникновения конфликта интересов.</a:t>
            </a:r>
          </a:p>
          <a:p>
            <a:pPr algn="just"/>
            <a:r>
              <a:rPr lang="ru-RU" dirty="0"/>
              <a:t>2. Лицо, указанное в части 1 статьи 10 настоящего Федерального закона, обязано уведомить в порядке, определенном представителем нанимателя (работодателем) в соответствии с нормативными правовыми актами Российской Федерации, о возникшем конфликте интересов или о возможности его возникновения, как только ему станет об этом известно.</a:t>
            </a:r>
          </a:p>
          <a:p>
            <a:pPr algn="just"/>
            <a:r>
              <a:rPr lang="ru-RU" dirty="0"/>
              <a:t>3. Представитель нанимателя (работодатель), если ему стало известно о возникновении у лица, указанного в части 1 статьи 10 настоящего Федерального закона, личной заинтересованности, которая приводит или может привести к конфликту интересов, обязан принять меры по предотвращению или урегулированию конфликта интересов.</a:t>
            </a:r>
          </a:p>
          <a:p>
            <a:pPr algn="just"/>
            <a:r>
              <a:rPr lang="ru-RU" dirty="0"/>
              <a:t>4. Предотвращение или урегулирование конфликта интересов может состоять в изменении должностного или служебного положения лица, указанного в части 1 статьи 10 настоящего Федерального закона, являющегося стороной конфликта интересов, вплоть до его отстранения от исполнения должностных (служебных) обязанностей в установленном порядке и (или) в отказе его от выгоды, явившейся причиной возникновения конфликта интересов.</a:t>
            </a:r>
          </a:p>
          <a:p>
            <a:pPr algn="just"/>
            <a:r>
              <a:rPr lang="ru-RU" dirty="0"/>
              <a:t>5. Предотвращение и урегулирование конфликта интересов, стороной которого является лицо, указанное в части 1 статьи 10 настоящего Федерального закона, осуществляются путем отвода или самоотвода указанного лица в случаях и порядке, предусмотренных законодательством Российской Федерации.</a:t>
            </a:r>
          </a:p>
          <a:p>
            <a:pPr algn="just"/>
            <a:r>
              <a:rPr lang="ru-RU" dirty="0"/>
              <a:t>6. Непринятие лицом, указанным в части 1 статьи 10 настоящего Федерального закона, являющимся стороной конфликта интересов, мер по предотвращению или урегулированию конфликта интересов является правонарушением, влекущим увольнение указанного лица в соответствии с законодательством Российской Федерации.</a:t>
            </a:r>
          </a:p>
          <a:p>
            <a:pPr algn="just"/>
            <a:r>
              <a:rPr lang="ru-RU" dirty="0"/>
              <a:t>7. В случае, если лицо, указанное в части 1 статьи 10 настоящего Федерального закона, владеет ценными бумагами (долями участия, паями в уставных (складочных) капиталах организаций), оно обязано в целях предотвращения конфликта интересов передать принадлежащие ему ценные бумаги (доли участия, паи в уставных (складочных) капиталах организаций) в доверительное управление в соответствии с гражданским законодательством.</a:t>
            </a:r>
          </a:p>
          <a:p>
            <a:endParaRPr lang="ru-RU" dirty="0"/>
          </a:p>
        </p:txBody>
      </p:sp>
    </p:spTree>
    <p:extLst>
      <p:ext uri="{BB962C8B-B14F-4D97-AF65-F5344CB8AC3E}">
        <p14:creationId xmlns:p14="http://schemas.microsoft.com/office/powerpoint/2010/main" val="4339154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20129" y="0"/>
            <a:ext cx="9598349"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126749" y="1320800"/>
            <a:ext cx="11923413" cy="5537199"/>
          </a:xfrm>
        </p:spPr>
        <p:txBody>
          <a:bodyPr>
            <a:noAutofit/>
          </a:bodyPr>
          <a:lstStyle/>
          <a:p>
            <a:pPr marL="0" indent="0">
              <a:spcBef>
                <a:spcPts val="0"/>
              </a:spcBef>
              <a:buNone/>
            </a:pPr>
            <a:r>
              <a:rPr lang="ru-RU" sz="1200" b="1" u="sng" dirty="0"/>
              <a:t>Статья 12. </a:t>
            </a:r>
            <a:r>
              <a:rPr lang="ru-RU" sz="1200" b="1" dirty="0"/>
              <a:t>Ограничения, налагаемые на гражданина, замещавшего должность государственной или муниципальной службы, при заключении им трудового или гражданско-правового </a:t>
            </a:r>
            <a:r>
              <a:rPr lang="ru-RU" sz="1200" b="1" dirty="0" smtClean="0"/>
              <a:t>договора</a:t>
            </a:r>
            <a:r>
              <a:rPr lang="ru-RU" sz="1200" dirty="0"/>
              <a:t> </a:t>
            </a:r>
          </a:p>
          <a:p>
            <a:pPr marL="0" indent="0">
              <a:spcBef>
                <a:spcPts val="0"/>
              </a:spcBef>
              <a:buNone/>
            </a:pPr>
            <a:r>
              <a:rPr lang="ru-RU" sz="1200" dirty="0"/>
              <a:t>1. Гражданин, замещавший должность государственной или муниципальной службы, включенную в </a:t>
            </a:r>
            <a:r>
              <a:rPr lang="ru-RU" sz="1200" dirty="0" smtClean="0"/>
              <a:t>перечень</a:t>
            </a:r>
            <a:r>
              <a:rPr lang="ru-RU" sz="1200" dirty="0"/>
              <a:t>, установленный нормативными правовыми актами Российской Федерации, в течение двух лет после увольнения с государственной или муниципальной службы имеет право замещать на условиях трудового договора должности в организации и (или) выполнять в данной организации работы (оказывать данной организации услуги) в течение месяца стоимостью более ста тысяч рублей на условиях гражданско-правового договора (гражданско-правовых договоров), если отдельные функции государственного, муниципального (административного) управления данной организацией входили в должностные (служебные) обязанности государственного или муниципального служащего, с согласия соответствующей комиссии по соблюдению требований к служебному поведению государственных или муниципальных служащих и урегулированию конфликта интересов.</a:t>
            </a:r>
          </a:p>
          <a:p>
            <a:pPr marL="0" indent="0">
              <a:spcBef>
                <a:spcPts val="0"/>
              </a:spcBef>
              <a:buNone/>
            </a:pPr>
            <a:r>
              <a:rPr lang="ru-RU" sz="1200" dirty="0" smtClean="0"/>
              <a:t>1.1</a:t>
            </a:r>
            <a:r>
              <a:rPr lang="ru-RU" sz="1200" dirty="0"/>
              <a:t>. Комиссия в порядке, установленном нормативными правовыми актами Российской Федерации, обязана рассмотреть письменное обращение гражданина о даче согласия на замещение на условиях трудового договора должности в организации и (или) на выполнение в данной организации работ (оказание данной организации услуг) на условиях гражданско-правового договора, если отдельные функции государственного, муниципального (административного) управления данной организацией входили в его должностные (служебные) обязанности, а также проинформировать гражданина о принятом решении.</a:t>
            </a:r>
          </a:p>
          <a:p>
            <a:pPr marL="0" indent="0">
              <a:spcBef>
                <a:spcPts val="0"/>
              </a:spcBef>
              <a:buNone/>
            </a:pPr>
            <a:r>
              <a:rPr lang="ru-RU" sz="1200" dirty="0" smtClean="0"/>
              <a:t>2</a:t>
            </a:r>
            <a:r>
              <a:rPr lang="ru-RU" sz="1200" dirty="0"/>
              <a:t>. Гражданин, замещавший должности государственной или муниципальной службы, перечень которых устанавливается нормативными правовыми актами Российской Федерации, в течение двух лет после увольнения с государственной или муниципальной службы обязан при заключении трудовых или гражданско-правовых договоров на выполнение работ (оказание услуг), указанных в части 1 настоящей статьи, сообщать работодателю сведения о последнем месте своей службы.</a:t>
            </a:r>
          </a:p>
          <a:p>
            <a:pPr marL="0" indent="0">
              <a:spcBef>
                <a:spcPts val="0"/>
              </a:spcBef>
              <a:buNone/>
            </a:pPr>
            <a:r>
              <a:rPr lang="ru-RU" sz="1200" dirty="0" smtClean="0"/>
              <a:t>3</a:t>
            </a:r>
            <a:r>
              <a:rPr lang="ru-RU" sz="1200" dirty="0"/>
              <a:t>. Несоблюдение гражданином, замещавшим должности государственной или муниципальной службы, перечень которых устанавливается нормативными правовыми актами Российской Федерации, после увольнения с государственной или муниципальной службы требования, предусмотренного частью 2 настоящей статьи, влечет прекращение трудового или гражданско-правового договора на выполнение работ (оказание услуг), указанного в части 1 настоящей статьи, заключенного с указанным гражданином.</a:t>
            </a:r>
          </a:p>
          <a:p>
            <a:pPr marL="0" indent="0">
              <a:spcBef>
                <a:spcPts val="0"/>
              </a:spcBef>
              <a:buNone/>
            </a:pPr>
            <a:r>
              <a:rPr lang="ru-RU" sz="1200" dirty="0" smtClean="0"/>
              <a:t>4</a:t>
            </a:r>
            <a:r>
              <a:rPr lang="ru-RU" sz="1200" dirty="0"/>
              <a:t>. Работодатель при заключении трудового или гражданско-правового договора на выполнение работ (оказание услуг), указанного в части 1 настоящей статьи, с гражданином, замещавшим должности государственной или муниципальной службы, перечень которых устанавливается нормативными правовыми актами Российской Федерации, в течение двух лет после его увольнения с государственной или муниципальной службы обязан в десятидневный срок сообщать о заключении такого договора представителю нанимателя (работодателю) государственного или муниципального служащего по последнему месту его службы в порядке, устанавливаемом нормативными правовыми актами Российской Федерации.</a:t>
            </a:r>
          </a:p>
          <a:p>
            <a:pPr marL="0" indent="0">
              <a:buNone/>
            </a:pPr>
            <a:r>
              <a:rPr lang="ru-RU" sz="1200" dirty="0" smtClean="0"/>
              <a:t>Неисполнение </a:t>
            </a:r>
            <a:r>
              <a:rPr lang="ru-RU" sz="1200" dirty="0"/>
              <a:t>работодателем обязанности, установленной частью 4 настоящей статьи, является правонарушением и влечет </a:t>
            </a:r>
            <a:r>
              <a:rPr lang="ru-RU" sz="1200" dirty="0" smtClean="0"/>
              <a:t>ответственность в </a:t>
            </a:r>
            <a:r>
              <a:rPr lang="ru-RU" sz="1200" dirty="0"/>
              <a:t>соответствии с законодательством Российской Федерации</a:t>
            </a:r>
            <a:r>
              <a:rPr lang="ru-RU" sz="1200" dirty="0" smtClean="0"/>
              <a:t>.</a:t>
            </a:r>
            <a:endParaRPr lang="ru-RU" sz="1200" dirty="0"/>
          </a:p>
        </p:txBody>
      </p:sp>
    </p:spTree>
    <p:extLst>
      <p:ext uri="{BB962C8B-B14F-4D97-AF65-F5344CB8AC3E}">
        <p14:creationId xmlns:p14="http://schemas.microsoft.com/office/powerpoint/2010/main" val="2213254195"/>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20541" y="0"/>
            <a:ext cx="9761311"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72429" y="1530036"/>
            <a:ext cx="11959626" cy="5151421"/>
          </a:xfrm>
        </p:spPr>
        <p:txBody>
          <a:bodyPr>
            <a:normAutofit fontScale="70000" lnSpcReduction="20000"/>
          </a:bodyPr>
          <a:lstStyle/>
          <a:p>
            <a:pPr marL="0" indent="0">
              <a:buNone/>
            </a:pPr>
            <a:r>
              <a:rPr lang="ru-RU" b="1" u="sng" dirty="0"/>
              <a:t>Статья 12.1</a:t>
            </a:r>
            <a:r>
              <a:rPr lang="ru-RU" b="1" dirty="0"/>
              <a:t>. Ограничения и обязанности, налагаемые на лиц, замещающих государственные должности Российской Федерации, государственные должности субъектов Российской Федерации, муниципальные </a:t>
            </a:r>
            <a:r>
              <a:rPr lang="ru-RU" b="1" dirty="0" smtClean="0"/>
              <a:t>должности</a:t>
            </a:r>
          </a:p>
          <a:p>
            <a:pPr marL="0" indent="0" algn="just">
              <a:buNone/>
            </a:pPr>
            <a:r>
              <a:rPr lang="ru-RU" dirty="0" smtClean="0"/>
              <a:t>1</a:t>
            </a:r>
            <a:r>
              <a:rPr lang="ru-RU" dirty="0"/>
              <a:t>. Лица, замещающие государственные должности Российской Федерации, государственные должности субъектов Российской Федерации, не вправе замещать иные государственные должности Российской Федерации, государственные должности субъектов Российской Федерации, если иное не установлено федеральными конституционными </a:t>
            </a:r>
            <a:r>
              <a:rPr lang="ru-RU" dirty="0" smtClean="0"/>
              <a:t>законами</a:t>
            </a:r>
            <a:r>
              <a:rPr lang="ru-RU" dirty="0"/>
              <a:t> </a:t>
            </a:r>
            <a:r>
              <a:rPr lang="ru-RU" dirty="0" smtClean="0"/>
              <a:t>или </a:t>
            </a:r>
            <a:r>
              <a:rPr lang="ru-RU" dirty="0"/>
              <a:t>федеральными законами, а также муниципальные должности, должности государственной или муниципальной службы.</a:t>
            </a:r>
          </a:p>
          <a:p>
            <a:pPr marL="0" indent="0" algn="just">
              <a:buNone/>
            </a:pPr>
            <a:r>
              <a:rPr lang="ru-RU" dirty="0"/>
              <a:t>2. Лица, замещающие муниципальные должности, не вправе замещать государственные должности Российской Федерации, государственные должности субъектов Российской Федерации, иные муниципальные должности, должности государственной или муниципальной службы, если иное не установлено федеральными законами.</a:t>
            </a:r>
          </a:p>
          <a:p>
            <a:pPr marL="0" indent="0" algn="just">
              <a:buNone/>
            </a:pPr>
            <a:r>
              <a:rPr lang="ru-RU" dirty="0" smtClean="0"/>
              <a:t>3</a:t>
            </a:r>
            <a:r>
              <a:rPr lang="ru-RU" dirty="0"/>
              <a:t>. Лица, замещающие государственные должности Российской Федерации, лица, замещающие государственные должности субъектов Российской Федерации, муниципальные должности и осуществляющие свои полномочия на постоянной основе, если федеральными конституционными законами или федеральными законами не установлено иное, не вправе:</a:t>
            </a:r>
          </a:p>
          <a:p>
            <a:pPr algn="just"/>
            <a:r>
              <a:rPr lang="ru-RU" dirty="0" smtClean="0"/>
              <a:t>1</a:t>
            </a:r>
            <a:r>
              <a:rPr lang="ru-RU" dirty="0"/>
              <a:t>) замещать другие должности в органах государственной власти и органах местного самоуправления;</a:t>
            </a:r>
          </a:p>
          <a:p>
            <a:pPr algn="just"/>
            <a:r>
              <a:rPr lang="ru-RU" dirty="0"/>
              <a:t>2) заниматься предпринимательской деятельностью лично или через доверенных лиц;</a:t>
            </a:r>
          </a:p>
          <a:p>
            <a:pPr algn="just"/>
            <a:r>
              <a:rPr lang="ru-RU" dirty="0"/>
              <a:t>3) заниматься другой оплачиваемой деятельностью, кроме преподавательской, научной и иной творческой деятельности. При этом преподавательская, научная и иная творческая деятельность не может финансироваться исключительно за счет средств иностранных государств, международных и иностранных организаций, иностранных граждан и лиц без гражданства, если иное не предусмотрено международными договорами Российской Федерации, законодательством Российской Федерации или договоренностями на взаимной основе федеральных органов государственной власти с государственными органами иностранных государств, международными или иностранными организациями;</a:t>
            </a:r>
          </a:p>
          <a:p>
            <a:pPr algn="just"/>
            <a:r>
              <a:rPr lang="ru-RU" dirty="0"/>
              <a:t>4) быть поверенными или иными представителями по делам третьих лиц в органах государственной власти и органах местного самоуправления, если иное не предусмотрено федеральными законами;</a:t>
            </a:r>
          </a:p>
          <a:p>
            <a:pPr algn="just"/>
            <a:r>
              <a:rPr lang="ru-RU" dirty="0"/>
              <a:t>5) использовать в неслужебных целях информацию, средства материально-технического, финансового и информационного обеспечения, предназначенные только для служебной деятельности;</a:t>
            </a:r>
          </a:p>
          <a:p>
            <a:endParaRPr lang="ru-RU" dirty="0"/>
          </a:p>
        </p:txBody>
      </p:sp>
    </p:spTree>
    <p:extLst>
      <p:ext uri="{BB962C8B-B14F-4D97-AF65-F5344CB8AC3E}">
        <p14:creationId xmlns:p14="http://schemas.microsoft.com/office/powerpoint/2010/main" val="193167569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2558" y="-7042"/>
            <a:ext cx="9616456"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190123" y="1412341"/>
            <a:ext cx="11353045" cy="5278170"/>
          </a:xfrm>
        </p:spPr>
        <p:txBody>
          <a:bodyPr>
            <a:noAutofit/>
          </a:bodyPr>
          <a:lstStyle/>
          <a:p>
            <a:pPr algn="just"/>
            <a:r>
              <a:rPr lang="ru-RU" sz="1200" dirty="0"/>
              <a:t>6) получать гонорары за публикации и выступления в качестве лица, замещающего государственную должность Российской Федерации, государственную должность субъекта Российской Федерации, должность главы муниципального образования, муниципальную должность, замещаемую на постоянной основе;</a:t>
            </a:r>
          </a:p>
          <a:p>
            <a:pPr algn="just"/>
            <a:r>
              <a:rPr lang="ru-RU" sz="1200" dirty="0"/>
              <a:t>7) получать в связи с выполнением служебных (должностных) обязанностей не предусмотренные законодательством Российской Федерации вознаграждения (ссуды, денежное и иное вознаграждение, услуги, оплату развлечений, отдыха, транспортных расходов) и подарки от физических и юридических лиц. Подарки, полученные в связи с протокольными мероприятиями, со служебными командировками и с другими официальными мероприятиями, признаются собственностью соответственно Российской Федерации, субъекта Российской Федерации или муниципального образования и передаются по акту в соответствующий государственный или муниципальный орган. Лицо, замещавшее государственную должность Российской Федерации, государственную должность субъекта Российской Федерации, должность главы муниципального образования, муниципальную должность, замещаемую на постоянной основе, сдавшее подарок, полученный им в связи с протокольным мероприятием, со служебной командировкой и с другим официальным мероприятием, может его выкупить в порядке, устанавливаемом нормативными правовыми актами Российской Федерации;</a:t>
            </a:r>
          </a:p>
          <a:p>
            <a:pPr algn="just"/>
            <a:r>
              <a:rPr lang="ru-RU" sz="1200" dirty="0"/>
              <a:t>8) принимать вопреки установленному порядку почетные и специальные звания, награды и иные знаки отличия (за исключением научных и спортивных) иностранных государств, международных организаций, политических партий, иных общественных объединений и других организаций;</a:t>
            </a:r>
          </a:p>
          <a:p>
            <a:pPr algn="just"/>
            <a:r>
              <a:rPr lang="ru-RU" sz="1200" dirty="0"/>
              <a:t>9) выезжать в служебные командировки за пределы Российской Федерации за счет средств физических и юридических лиц, за исключением служебных командировок, осуществляемых в соответствии с законодательством Российской Федерации, по договоренностям государственных органов Российской Федерации, государственных органов субъектов Российской Федерации или муниципальных органов с государственными или муниципальными органами иностранных государств, международными или иностранными организациями;</a:t>
            </a:r>
          </a:p>
          <a:p>
            <a:pPr algn="just"/>
            <a:r>
              <a:rPr lang="ru-RU" sz="1200" dirty="0"/>
              <a:t>10) входить в состав органов управления, попечительских или наблюдательных советов,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 если иное не предусмотрено международными договорами Российской Федерации, законодательством Российской Федерации или договоренностями на взаимной основе федеральных органов государственной власти с государственными органами иностранных государств, международными или иностранными организациями;</a:t>
            </a:r>
          </a:p>
          <a:p>
            <a:pPr algn="just"/>
            <a:r>
              <a:rPr lang="ru-RU" sz="1200" dirty="0"/>
              <a:t>11) разглашать или использовать в целях, не связанных с выполнением служебных обязанностей, сведения, отнесенные в соответствии с федеральным законом к информации ограниченного доступа, ставшие им известными в связи с выполнением служебных обязанностей.</a:t>
            </a:r>
          </a:p>
          <a:p>
            <a:endParaRPr lang="ru-RU" sz="1200" dirty="0"/>
          </a:p>
        </p:txBody>
      </p:sp>
    </p:spTree>
    <p:extLst>
      <p:ext uri="{BB962C8B-B14F-4D97-AF65-F5344CB8AC3E}">
        <p14:creationId xmlns:p14="http://schemas.microsoft.com/office/powerpoint/2010/main" val="181691076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66222" y="0"/>
            <a:ext cx="9607402"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117694" y="1403287"/>
            <a:ext cx="11561275" cy="5278170"/>
          </a:xfrm>
        </p:spPr>
        <p:txBody>
          <a:bodyPr>
            <a:normAutofit fontScale="85000" lnSpcReduction="20000"/>
          </a:bodyPr>
          <a:lstStyle/>
          <a:p>
            <a:pPr marL="0" indent="0" algn="just">
              <a:buNone/>
            </a:pPr>
            <a:r>
              <a:rPr lang="ru-RU" dirty="0"/>
              <a:t>3.5. Лица, замещающие муниципальные должности и осуществляющие свои полномочия на постоянной основе, если федеральными законами не установлено иное, не вправе участвовать в управлении коммерческой или некоммерческой организацией, за исключением следующих случаев:</a:t>
            </a:r>
          </a:p>
          <a:p>
            <a:pPr algn="just"/>
            <a:r>
              <a:rPr lang="ru-RU" dirty="0"/>
              <a:t>1) участие на безвозмездной основе в управлении политической партией, органом профессионального союза, в том числе выборным органом первичной профсоюзной организации, созданной в органе местного самоуправления, аппарате избирательной комиссии муниципального образования, участие в съезде (конференции) или общем собрании иной общественной организации, жилищного, жилищно-строительного, гаражного кооперативов, товарищества собственников недвижимости;</a:t>
            </a:r>
          </a:p>
          <a:p>
            <a:pPr algn="just"/>
            <a:r>
              <a:rPr lang="ru-RU" dirty="0"/>
              <a:t>2) участие на безвозмездной основе в управлении некоммерческой организацией (кроме участия в управлении политической партией, органом профессионального союза, в том числе выборным органом первичной профсоюзной организации, созданной в органе местного самоуправления, аппарате избирательной комиссии муниципального образования, участия в съезде (конференции) или общем собрании иной общественной организации, жилищного, жилищно-строительного, гаражного кооперативов, товарищества собственников недвижимости) с предварительным уведомлением высшего должностного лица субъекта Российской Федерации (руководителя высшего исполнительного органа государственной власти субъекта Российской Федерации) в порядке, установленном законом субъекта Российской Федерации;</a:t>
            </a:r>
          </a:p>
          <a:p>
            <a:pPr algn="just"/>
            <a:r>
              <a:rPr lang="ru-RU" dirty="0"/>
              <a:t>3) представление на безвозмездной основе интересов муниципального образования в совете муниципальных образований субъекта Российской Федерации, иных объединениях муниципальных образований, а также в их органах управления;</a:t>
            </a:r>
          </a:p>
          <a:p>
            <a:pPr algn="just"/>
            <a:r>
              <a:rPr lang="ru-RU" dirty="0"/>
              <a:t>4) представление на безвозмездной основе интересов муниципального образования в органах управления и ревизионной комиссии организации, учредителем (акционером, участником) которой является муниципальное образование, в соответствии с муниципальными правовыми актами, определяющими порядок осуществления от имени муниципального образования полномочий учредителя организации либо порядок управления находящимися в муниципальной собственности акциями (долями в уставном капитале);</a:t>
            </a:r>
          </a:p>
          <a:p>
            <a:pPr algn="just"/>
            <a:r>
              <a:rPr lang="ru-RU" dirty="0"/>
              <a:t>5) иные случаи, предусмотренные федеральными законами.</a:t>
            </a:r>
          </a:p>
          <a:p>
            <a:endParaRPr lang="ru-RU" dirty="0"/>
          </a:p>
        </p:txBody>
      </p:sp>
    </p:spTree>
    <p:extLst>
      <p:ext uri="{BB962C8B-B14F-4D97-AF65-F5344CB8AC3E}">
        <p14:creationId xmlns:p14="http://schemas.microsoft.com/office/powerpoint/2010/main" val="206245536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621391"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316871" y="2160589"/>
            <a:ext cx="11416419" cy="4430334"/>
          </a:xfrm>
        </p:spPr>
        <p:txBody>
          <a:bodyPr>
            <a:normAutofit fontScale="85000" lnSpcReduction="10000"/>
          </a:bodyPr>
          <a:lstStyle/>
          <a:p>
            <a:pPr algn="just"/>
            <a:r>
              <a:rPr lang="ru-RU" dirty="0"/>
              <a:t>Лица, замещающие государственные должности Российской Федерации, государственные должности субъектов Российской Федерации, муниципальные должности, обязаны сообщать в порядке, установленном нормативными правовыми актами Российской Федерации, о возникновении личной заинтересованности при исполнении должностных обязанностей, которая приводит или может привести к конфликту интересов, а также принимать меры по предотвращению или урегулированию такого конфликта.</a:t>
            </a:r>
          </a:p>
          <a:p>
            <a:pPr algn="just"/>
            <a:r>
              <a:rPr lang="ru-RU" dirty="0" smtClean="0"/>
              <a:t>Если </a:t>
            </a:r>
            <a:r>
              <a:rPr lang="ru-RU" dirty="0"/>
              <a:t>иное не установлено федеральным законом, граждане, претендующие на замещение муниципальной должности, и лица, замещающие муниципальные должности, представляют сведения о своих доходах, расходах, об имуществе и обязательствах имущественного характера, а также о доходах, расходах, об имуществе и обязательствах имущественного характера своих супруг (супругов) и несовершеннолетних детей высшему должностному лицу субъекта Российской Федерации (руководителю высшего исполнительного органа государственной власти субъекта Российской Федерации) в порядке, установленном законом субъекта Российской Федерации. Лицо, замещающее муниципальную должность депутата представительного органа сельского поселения и осуществляющее свои полномочия на непостоянной основе, представляет указанные сведения в течение четырех месяцев со дня избрания депутатом, передачи ему вакантного депутатского мандата или прекращения осуществления им полномочий на постоянной основе, а также за каждый год, предшествующий году представления сведений (отчетный период), в случае совершения в течение отчетного периода сделок, предусмотренных частью 1 статьи 3 Федерального закона от 3 декабря 2012 года N 230-ФЗ "О контроле за соответствием расходов лиц, замещающих государственные должности, и иных лиц их доходам". В случае, если в течение отчетного периода такие сделки не совершались, указанное лицо сообщает об этом высшему должностному лицу субъекта Российской Федерации (руководителю высшего исполнительного органа государственной власти субъекта Российской Федерации) в порядке, установленном законом субъекта Российской Федерации.</a:t>
            </a:r>
          </a:p>
          <a:p>
            <a:pPr marL="0" indent="0">
              <a:buNone/>
            </a:pPr>
            <a:endParaRPr lang="ru-RU" dirty="0"/>
          </a:p>
        </p:txBody>
      </p:sp>
    </p:spTree>
    <p:extLst>
      <p:ext uri="{BB962C8B-B14F-4D97-AF65-F5344CB8AC3E}">
        <p14:creationId xmlns:p14="http://schemas.microsoft.com/office/powerpoint/2010/main" val="3528619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8183" y="314178"/>
            <a:ext cx="8596668" cy="769034"/>
          </a:xfrm>
        </p:spPr>
        <p:txBody>
          <a:bodyPr/>
          <a:lstStyle/>
          <a:p>
            <a:pPr algn="ctr"/>
            <a:r>
              <a:rPr lang="ru-RU" dirty="0" smtClean="0">
                <a:solidFill>
                  <a:srgbClr val="FFFF00"/>
                </a:solidFill>
              </a:rPr>
              <a:t>Штатное расписание</a:t>
            </a:r>
            <a:endParaRPr lang="ru-RU" dirty="0">
              <a:solidFill>
                <a:srgbClr val="FFFF00"/>
              </a:solidFill>
            </a:endParaRPr>
          </a:p>
        </p:txBody>
      </p:sp>
      <p:sp>
        <p:nvSpPr>
          <p:cNvPr id="3" name="Объект 2"/>
          <p:cNvSpPr>
            <a:spLocks noGrp="1"/>
          </p:cNvSpPr>
          <p:nvPr>
            <p:ph idx="1"/>
          </p:nvPr>
        </p:nvSpPr>
        <p:spPr>
          <a:xfrm>
            <a:off x="677334" y="1378634"/>
            <a:ext cx="10587296" cy="5098365"/>
          </a:xfrm>
        </p:spPr>
        <p:txBody>
          <a:bodyPr>
            <a:normAutofit/>
          </a:bodyPr>
          <a:lstStyle/>
          <a:p>
            <a:pPr algn="just"/>
            <a:r>
              <a:rPr lang="ru-RU" sz="2200" dirty="0" smtClean="0"/>
              <a:t>В муниципальном образовании должно быть утвержденное штатное расписание, в котором отражены все должности с окладами и численностью штатных единиц.</a:t>
            </a:r>
          </a:p>
          <a:p>
            <a:pPr algn="just"/>
            <a:endParaRPr lang="ru-RU" sz="2200" dirty="0" smtClean="0"/>
          </a:p>
          <a:p>
            <a:pPr algn="just"/>
            <a:r>
              <a:rPr lang="ru-RU" sz="2200" dirty="0" smtClean="0"/>
              <a:t>При приеме на работу либо назначении на должность муниципальной службы в трудовом договоре и в приказе (распоряжении) должно отражаться наименование должности в полном соответствии со штатным расписанием.</a:t>
            </a:r>
            <a:endParaRPr lang="ru-RU" sz="2200" dirty="0"/>
          </a:p>
        </p:txBody>
      </p:sp>
    </p:spTree>
    <p:extLst>
      <p:ext uri="{BB962C8B-B14F-4D97-AF65-F5344CB8AC3E}">
        <p14:creationId xmlns:p14="http://schemas.microsoft.com/office/powerpoint/2010/main" val="348280420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9969541"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3" y="2160589"/>
            <a:ext cx="10720979" cy="3880773"/>
          </a:xfrm>
        </p:spPr>
        <p:txBody>
          <a:bodyPr>
            <a:normAutofit/>
          </a:bodyPr>
          <a:lstStyle/>
          <a:p>
            <a:r>
              <a:rPr lang="ru-RU" dirty="0"/>
              <a:t>В случае, если владение лицом, замещающим государственную должность Российской Федерации, государственную должность субъекта Российской Федерации, муниципальную должность, должность государственной службы, должность муниципальной службы, должность в государственной корпорации, публично-правовой компании, Фонде пенсионного и социального страхования Российской Федерации, Федеральном фонде обязательного медицинского страхования, иной организации, создаваемой Российской Федерацией на основании федерального закона, должность на основании трудового договора в организации, создаваемой для выполнения задач, поставленных перед федеральными государственными органами, ценными бумагами (долями участия, паями в уставных (складочных) капиталах организаций) приводит или может привести к конфликту интересов, указанное лицо обязано передать принадлежащие ему ценные бумаги (доли участия, паи в уставных (складочных) капиталах организаций) в доверительное управление в соответствии с гражданским законодательством Российской Федерации.</a:t>
            </a:r>
          </a:p>
          <a:p>
            <a:endParaRPr lang="ru-RU" dirty="0"/>
          </a:p>
        </p:txBody>
      </p:sp>
    </p:spTree>
    <p:extLst>
      <p:ext uri="{BB962C8B-B14F-4D97-AF65-F5344CB8AC3E}">
        <p14:creationId xmlns:p14="http://schemas.microsoft.com/office/powerpoint/2010/main" val="198042859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92146" y="0"/>
            <a:ext cx="9815632"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181069" y="1439501"/>
            <a:ext cx="12158804" cy="5251010"/>
          </a:xfrm>
        </p:spPr>
        <p:txBody>
          <a:bodyPr>
            <a:noAutofit/>
          </a:bodyPr>
          <a:lstStyle/>
          <a:p>
            <a:pPr marL="0" indent="0">
              <a:spcBef>
                <a:spcPts val="0"/>
              </a:spcBef>
              <a:buNone/>
            </a:pPr>
            <a:r>
              <a:rPr lang="ru-RU" sz="1300" b="1" dirty="0"/>
              <a:t>Статья 13.1. Увольнение (освобождение от должности) лиц, замещающих государственные должности Российской Федерации, государственные должности субъектов Российской Федерации, муниципальные должности, в связи с утратой </a:t>
            </a:r>
            <a:r>
              <a:rPr lang="ru-RU" sz="1300" b="1" dirty="0" smtClean="0"/>
              <a:t>доверия</a:t>
            </a:r>
            <a:r>
              <a:rPr lang="ru-RU" sz="1300" dirty="0"/>
              <a:t> </a:t>
            </a:r>
          </a:p>
          <a:p>
            <a:pPr algn="just">
              <a:spcBef>
                <a:spcPts val="0"/>
              </a:spcBef>
            </a:pPr>
            <a:r>
              <a:rPr lang="ru-RU" sz="1300" dirty="0"/>
              <a:t>1. Лицо, замещающее государственную должность Российской Федерации, государственную должность субъекта Российской Федерации, муниципальную должность, в порядке, предусмотренном федеральными конституционными законами, федеральными законами, законами субъектов Российской Федерации, муниципальными нормативными правовыми актами, подлежит увольнению (освобождению от должности) в связи с утратой доверия в случае:</a:t>
            </a:r>
          </a:p>
          <a:p>
            <a:pPr algn="just">
              <a:spcBef>
                <a:spcPts val="0"/>
              </a:spcBef>
            </a:pPr>
            <a:r>
              <a:rPr lang="ru-RU" sz="1300" dirty="0"/>
              <a:t>1) непринятия лицом мер по предотвращению и (или) урегулированию конфликта интересов, стороной которого оно является;</a:t>
            </a:r>
          </a:p>
          <a:p>
            <a:pPr algn="just">
              <a:spcBef>
                <a:spcPts val="0"/>
              </a:spcBef>
            </a:pPr>
            <a:r>
              <a:rPr lang="ru-RU" sz="1300" dirty="0"/>
              <a:t>2) непредставления лицом сведений о своих доходах, об имуществе и обязательствах имущественного характера, а также о доходах, об имуществе и обязательствах имущественного характера своих супруги (супруга) и несовершеннолетних детей либо представления заведомо недостоверных или неполных сведений, если иное не установлено федеральными законами;</a:t>
            </a:r>
          </a:p>
          <a:p>
            <a:pPr algn="just">
              <a:spcBef>
                <a:spcPts val="0"/>
              </a:spcBef>
            </a:pPr>
            <a:r>
              <a:rPr lang="ru-RU" sz="1300" dirty="0" smtClean="0"/>
              <a:t>3</a:t>
            </a:r>
            <a:r>
              <a:rPr lang="ru-RU" sz="1300" dirty="0"/>
              <a:t>) участия лица на платной основе в деятельности органа управления коммерческой организации, за исключением случаев, установленных федеральным законом;</a:t>
            </a:r>
          </a:p>
          <a:p>
            <a:pPr algn="just">
              <a:spcBef>
                <a:spcPts val="0"/>
              </a:spcBef>
            </a:pPr>
            <a:r>
              <a:rPr lang="ru-RU" sz="1300" dirty="0"/>
              <a:t>4) осуществления лицом предпринимательской деятельности;</a:t>
            </a:r>
          </a:p>
          <a:p>
            <a:pPr algn="just">
              <a:spcBef>
                <a:spcPts val="0"/>
              </a:spcBef>
            </a:pPr>
            <a:r>
              <a:rPr lang="ru-RU" sz="1300" dirty="0"/>
              <a:t>5) вхождения лица в состав органов управления, попечительских или наблюдательных советов,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 если иное не предусмотрено международным договором Российской Федерации или законодательством Российской Федерации.</a:t>
            </a:r>
          </a:p>
          <a:p>
            <a:pPr algn="just">
              <a:spcBef>
                <a:spcPts val="0"/>
              </a:spcBef>
            </a:pPr>
            <a:r>
              <a:rPr lang="ru-RU" sz="1300" dirty="0"/>
              <a:t>2. Лицо, замещающее государственную должность Российской Федерации, государственную должность субъекта Российской Федерации, муниципальную должность, которому стало известно о возникновении у подчиненного ему лица личной заинтересованности, которая приводит или может привести к конфликту интересов, подлежит увольнению (освобождению от должности) в связи с утратой доверия также в случае непринятия лицом, замещающим государственную должность Российской Федерации, государственную должность субъекта Российской Федерации, муниципальную должность, мер по предотвращению и (или) урегулированию конфликта интересов, стороной которого является подчиненное ему лицо.</a:t>
            </a:r>
          </a:p>
          <a:p>
            <a:pPr algn="just">
              <a:spcBef>
                <a:spcPts val="0"/>
              </a:spcBef>
            </a:pPr>
            <a:r>
              <a:rPr lang="ru-RU" sz="1300" dirty="0"/>
              <a:t>3. Сведения о применении к лицу, замещающему государственную должность Российской Федерации, государственную должность субъекта Российской Федерации, муниципальную должность, взыскания в виде увольнения (освобождения от должности) в связи с утратой доверия за совершение коррупционного правонарушения включаются государственным органом (органом местного самоуправления), в котором это лицо замещало соответствующую должность, в реестр лиц, уволенных в связи с утратой доверия, предусмотренный </a:t>
            </a:r>
            <a:r>
              <a:rPr lang="ru-RU" sz="1300" dirty="0">
                <a:hlinkClick r:id="rId2" action="ppaction://hlinkfile"/>
              </a:rPr>
              <a:t>статьей 15</a:t>
            </a:r>
            <a:r>
              <a:rPr lang="ru-RU" sz="1300" dirty="0"/>
              <a:t> настоящего Федерального закона.</a:t>
            </a:r>
          </a:p>
          <a:p>
            <a:pPr algn="just"/>
            <a:endParaRPr lang="ru-RU" sz="1200" dirty="0"/>
          </a:p>
        </p:txBody>
      </p:sp>
    </p:spTree>
    <p:extLst>
      <p:ext uri="{BB962C8B-B14F-4D97-AF65-F5344CB8AC3E}">
        <p14:creationId xmlns:p14="http://schemas.microsoft.com/office/powerpoint/2010/main" val="2603203271"/>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6755" y="184087"/>
            <a:ext cx="10204932"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3" y="1575303"/>
            <a:ext cx="10929209" cy="5282697"/>
          </a:xfrm>
        </p:spPr>
        <p:txBody>
          <a:bodyPr>
            <a:normAutofit fontScale="77500" lnSpcReduction="20000"/>
          </a:bodyPr>
          <a:lstStyle/>
          <a:p>
            <a:r>
              <a:rPr lang="ru-RU" b="1" dirty="0"/>
              <a:t>Статья 15. Реестр лиц, уволенных в связи с утратой </a:t>
            </a:r>
            <a:r>
              <a:rPr lang="ru-RU" b="1" dirty="0" smtClean="0"/>
              <a:t>доверия</a:t>
            </a:r>
            <a:r>
              <a:rPr lang="ru-RU" dirty="0"/>
              <a:t> </a:t>
            </a:r>
          </a:p>
          <a:p>
            <a:pPr algn="just"/>
            <a:r>
              <a:rPr lang="ru-RU" dirty="0"/>
              <a:t>1. Сведения о применении к лицу взыскания в виде увольнения (освобождения от должности) в связи с утратой доверия за совершение коррупционного правонарушения, за исключением сведений, составляющих государственную тайну, подлежат включению в реестр лиц, уволенных в связи с утратой доверия (далее - реестр), сроком на пять лет с момента принятия акта, явившегося основанием для включения в реестр.</a:t>
            </a:r>
          </a:p>
          <a:p>
            <a:pPr algn="just"/>
            <a:r>
              <a:rPr lang="ru-RU" dirty="0"/>
              <a:t>2. Реестр подлежит размещению на официальном сайте федеральной государственной информационной системы в области государственной службы в информационно-телекоммуникационной сети "Интернет".</a:t>
            </a:r>
          </a:p>
          <a:p>
            <a:pPr algn="just"/>
            <a:r>
              <a:rPr lang="ru-RU" dirty="0"/>
              <a:t>3. Сведения о лице, к которому было применено взыскание в виде увольнения (освобождения от должности) в связи с утратой доверия за совершение коррупционного правонарушения, исключаются из реестра в случаях:</a:t>
            </a:r>
          </a:p>
          <a:p>
            <a:pPr algn="just"/>
            <a:r>
              <a:rPr lang="ru-RU" dirty="0"/>
              <a:t>1) отмены акта, явившегося основанием для включения в реестр сведений о лице, уволенном в связи с утратой доверия за совершение коррупционного правонарушения;</a:t>
            </a:r>
          </a:p>
          <a:p>
            <a:pPr algn="just"/>
            <a:r>
              <a:rPr lang="ru-RU" dirty="0"/>
              <a:t>2) вступления в установленном порядке в законную силу решения суда об отмене акта, явившегося основанием для включения в реестр сведений о лице, уволенном в связи с утратой доверия за совершение коррупционного правонарушения;</a:t>
            </a:r>
          </a:p>
          <a:p>
            <a:pPr algn="just"/>
            <a:r>
              <a:rPr lang="ru-RU" dirty="0"/>
              <a:t>3) истечения пяти лет с момента принятия акта, явившегося основанием для включения в реестр сведений о лице, уволенном в связи с утратой доверия за совершение коррупционного правонарушения;</a:t>
            </a:r>
          </a:p>
          <a:p>
            <a:pPr algn="just"/>
            <a:r>
              <a:rPr lang="ru-RU" dirty="0"/>
              <a:t>4) смерти лица, к которому было применено взыскание в виде увольнения (освобождения от должности) в связи с утратой доверия за совершение коррупционного правонарушения.</a:t>
            </a:r>
          </a:p>
          <a:p>
            <a:pPr algn="just"/>
            <a:r>
              <a:rPr lang="ru-RU" dirty="0"/>
              <a:t>4. Включение в реестр сведений о лице, к которому было применено взыскание в виде увольнения (освобождения от должности) в связи с утратой доверия за совершение коррупционного правонарушения, исключение из реестра сведений о лице, к которому было применено взыскание в виде увольнения (освобождения от должности) в связи с утратой доверия за совершение коррупционного правонарушения, размещение реестра на официальном сайте федеральной государственной информационной системы в области государственной службы в информационно-телекоммуникационной сети "Интернет" осуществляются в порядке, определяемом Правительством Российской Федерации.</a:t>
            </a:r>
          </a:p>
          <a:p>
            <a:endParaRPr lang="ru-RU" dirty="0"/>
          </a:p>
        </p:txBody>
      </p:sp>
    </p:spTree>
    <p:extLst>
      <p:ext uri="{BB962C8B-B14F-4D97-AF65-F5344CB8AC3E}">
        <p14:creationId xmlns:p14="http://schemas.microsoft.com/office/powerpoint/2010/main" val="3218126841"/>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975" y="310836"/>
            <a:ext cx="9996702" cy="829901"/>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162962" y="1140737"/>
            <a:ext cx="11932467" cy="5522613"/>
          </a:xfrm>
        </p:spPr>
        <p:txBody>
          <a:bodyPr>
            <a:normAutofit fontScale="92500" lnSpcReduction="10000"/>
          </a:bodyPr>
          <a:lstStyle/>
          <a:p>
            <a:pPr marL="0" indent="0" algn="ctr">
              <a:buNone/>
            </a:pPr>
            <a:r>
              <a:rPr lang="ru-RU" b="1" dirty="0" smtClean="0">
                <a:solidFill>
                  <a:srgbClr val="FFFF00"/>
                </a:solidFill>
              </a:rPr>
              <a:t>Указ Президента РФ от 10.08.2021 №478 «О национальном плане  противодействия коррупции </a:t>
            </a:r>
          </a:p>
          <a:p>
            <a:pPr marL="0" indent="0" algn="ctr">
              <a:buNone/>
            </a:pPr>
            <a:r>
              <a:rPr lang="ru-RU" b="1" dirty="0" smtClean="0">
                <a:solidFill>
                  <a:srgbClr val="FFFF00"/>
                </a:solidFill>
              </a:rPr>
              <a:t>на 2021-2024 годы»</a:t>
            </a:r>
          </a:p>
          <a:p>
            <a:r>
              <a:rPr lang="ru-RU" dirty="0" smtClean="0"/>
              <a:t>Правительству </a:t>
            </a:r>
            <a:r>
              <a:rPr lang="ru-RU" dirty="0"/>
              <a:t>Российской Федерации:</a:t>
            </a:r>
          </a:p>
          <a:p>
            <a:r>
              <a:rPr lang="ru-RU" dirty="0"/>
              <a:t>а) рассмотреть вопрос о внесении в законодательство о противодействии коррупции изменений, предусматривающих возложение на непосредственного руководителя обязанности принимать меры по предотвращению и урегулированию конфликта интересов у подчиненных;</a:t>
            </a:r>
          </a:p>
          <a:p>
            <a:r>
              <a:rPr lang="ru-RU" dirty="0"/>
              <a:t>б) провести с участием представителей научного и экспертного сообщества анализ правоприменительной практики и зарубежного опыта использования в целях противодействия коррупции правового института конфликта интересов, при необходимости по итогам проведенного анализа представить предложения:</a:t>
            </a:r>
          </a:p>
          <a:p>
            <a:r>
              <a:rPr lang="ru-RU" dirty="0"/>
              <a:t>по уточнению понятий "конфликт интересов", "личная заинтересованность", "лица, находящиеся в близком родстве или свойстве", "иные близкие отношения", содержащихся в Федеральном законе "О противодействии коррупции";</a:t>
            </a:r>
          </a:p>
          <a:p>
            <a:r>
              <a:rPr lang="ru-RU" dirty="0"/>
              <a:t>по включению в перечень граждан и юридических лиц, с которыми может быть связана личная заинтересованность лица, на которое возложена обязанность принимать меры по предотвращению и урегулированию конфликта интересов, бывшего супруга (бывшей супруги) этого лица, юридических лиц, в которых это лицо занимало руководящие должности, учредителем или контролирующим лицом которых это лицо являлось, в интересах которых это лицо выполняло работы (которым оказывало услуги) на условиях гражданско-правовых договоров в течение определенного периода до занятия должности, замещение которой связано с обязанностью принимать меры по предотвращению и урегулированию конфликта интересов.</a:t>
            </a:r>
          </a:p>
          <a:p>
            <a:endParaRPr lang="ru-RU" dirty="0"/>
          </a:p>
        </p:txBody>
      </p:sp>
    </p:spTree>
    <p:extLst>
      <p:ext uri="{BB962C8B-B14F-4D97-AF65-F5344CB8AC3E}">
        <p14:creationId xmlns:p14="http://schemas.microsoft.com/office/powerpoint/2010/main" val="188628583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241145"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4" y="1394234"/>
            <a:ext cx="11182706" cy="5124261"/>
          </a:xfrm>
        </p:spPr>
        <p:txBody>
          <a:bodyPr>
            <a:normAutofit/>
          </a:bodyPr>
          <a:lstStyle/>
          <a:p>
            <a:r>
              <a:rPr lang="ru-RU" b="1" dirty="0"/>
              <a:t>VI. Обеспечение защиты информации </a:t>
            </a:r>
            <a:r>
              <a:rPr lang="ru-RU" b="1" dirty="0" smtClean="0"/>
              <a:t>ограниченного доступа</a:t>
            </a:r>
            <a:r>
              <a:rPr lang="ru-RU" b="1" dirty="0"/>
              <a:t>, полученной при осуществлении </a:t>
            </a:r>
            <a:r>
              <a:rPr lang="ru-RU" b="1" dirty="0" smtClean="0"/>
              <a:t>деятельности в </a:t>
            </a:r>
            <a:r>
              <a:rPr lang="ru-RU" b="1" dirty="0"/>
              <a:t>области противодействия </a:t>
            </a:r>
            <a:r>
              <a:rPr lang="ru-RU" b="1" dirty="0" smtClean="0"/>
              <a:t>коррупции</a:t>
            </a:r>
            <a:endParaRPr lang="ru-RU" dirty="0"/>
          </a:p>
          <a:p>
            <a:r>
              <a:rPr lang="ru-RU" dirty="0" smtClean="0"/>
              <a:t>Правительству </a:t>
            </a:r>
            <a:r>
              <a:rPr lang="ru-RU" dirty="0"/>
              <a:t>Российской Федерации:</a:t>
            </a:r>
          </a:p>
          <a:p>
            <a:r>
              <a:rPr lang="ru-RU" dirty="0"/>
              <a:t>а) до 10 ноября 2023 г. представить предложения об обеспечении согласованности норм законодательства, регулирующего вопросы защиты информации ограниченного доступа, и норм законодательства о противодействии коррупции в целях повышения эффективности реализации мер по противодействию коррупции;</a:t>
            </a:r>
          </a:p>
          <a:p>
            <a:r>
              <a:rPr lang="ru-RU" dirty="0"/>
              <a:t>б) до 20 мая 2024 г. представить предложения:</a:t>
            </a:r>
          </a:p>
          <a:p>
            <a:r>
              <a:rPr lang="ru-RU" dirty="0"/>
              <a:t>о порядке и сроках хранения полученных или созданных при осуществлении деятельности в области противодействия коррупции сведений о доходах, расходах, об имуществе и обязательствах имущественного характера и документов, содержащих информацию ограниченного доступа;</a:t>
            </a:r>
          </a:p>
          <a:p>
            <a:r>
              <a:rPr lang="ru-RU" dirty="0"/>
              <a:t>о порядке предоставления государственными органами, органами местного самоуправления и организациями копий справок о доходах, расходах, об имуществе и обязательствах имущественного характера иным государственным органам при проведении </a:t>
            </a:r>
            <a:r>
              <a:rPr lang="ru-RU" dirty="0" err="1"/>
              <a:t>доследственной</a:t>
            </a:r>
            <a:r>
              <a:rPr lang="ru-RU" dirty="0"/>
              <a:t> проверки, расследовании уголовного дела, а также в иных случаях.</a:t>
            </a:r>
          </a:p>
          <a:p>
            <a:endParaRPr lang="ru-RU" dirty="0"/>
          </a:p>
        </p:txBody>
      </p:sp>
    </p:spTree>
    <p:extLst>
      <p:ext uri="{BB962C8B-B14F-4D97-AF65-F5344CB8AC3E}">
        <p14:creationId xmlns:p14="http://schemas.microsoft.com/office/powerpoint/2010/main" val="2690068977"/>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657605"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3" y="1385181"/>
            <a:ext cx="11083117" cy="5133314"/>
          </a:xfrm>
        </p:spPr>
        <p:txBody>
          <a:bodyPr>
            <a:normAutofit/>
          </a:bodyPr>
          <a:lstStyle/>
          <a:p>
            <a:r>
              <a:rPr lang="ru-RU" b="1" dirty="0"/>
              <a:t>VII. Совершенствование правового регулирования в </a:t>
            </a:r>
            <a:r>
              <a:rPr lang="ru-RU" b="1" dirty="0" smtClean="0"/>
              <a:t>части, касающейся </a:t>
            </a:r>
            <a:r>
              <a:rPr lang="ru-RU" b="1" dirty="0"/>
              <a:t>ограничений, налагаемых на граждан </a:t>
            </a:r>
            <a:r>
              <a:rPr lang="ru-RU" b="1" dirty="0" err="1" smtClean="0"/>
              <a:t>послеих</a:t>
            </a:r>
            <a:r>
              <a:rPr lang="ru-RU" b="1" dirty="0" smtClean="0"/>
              <a:t> </a:t>
            </a:r>
            <a:r>
              <a:rPr lang="ru-RU" b="1" dirty="0"/>
              <a:t>увольнения с государственной (муниципальной) </a:t>
            </a:r>
            <a:r>
              <a:rPr lang="ru-RU" b="1" dirty="0" smtClean="0"/>
              <a:t>службы</a:t>
            </a:r>
            <a:endParaRPr lang="ru-RU" dirty="0"/>
          </a:p>
          <a:p>
            <a:pPr algn="just"/>
            <a:r>
              <a:rPr lang="ru-RU" dirty="0"/>
              <a:t>22. Правительству Российской Федерации:</a:t>
            </a:r>
          </a:p>
          <a:p>
            <a:pPr algn="just"/>
            <a:r>
              <a:rPr lang="ru-RU" dirty="0"/>
              <a:t>а) проанализировать практику применения статьи 12 Федерального закона "О противодействии коррупции" и до 20 июня 2024 г. представить предложения по совершенствованию правового регулирования в этой сфере, рассмотрев вопрос о возможности распространения ограничения, предусмотренного пунктом 1 указанной статьи:</a:t>
            </a:r>
          </a:p>
          <a:p>
            <a:pPr algn="just"/>
            <a:r>
              <a:rPr lang="ru-RU" dirty="0"/>
              <a:t>на лиц, замещавших государственные должности;</a:t>
            </a:r>
          </a:p>
          <a:p>
            <a:pPr algn="just"/>
            <a:r>
              <a:rPr lang="ru-RU" dirty="0"/>
              <a:t>на лиц, являвшихся руководителями (заместителями руководителей) государственных органов или органов местного самоуправления и намеревающихся заключить трудовые или гражданско-правовые договоры с организациями, в отношении которых эти государственные органы или органы местного самоуправления осуществляли полномочия учредителя (участника, акционера), собственника имущества таких организаций;</a:t>
            </a:r>
          </a:p>
          <a:p>
            <a:pPr algn="just"/>
            <a:r>
              <a:rPr lang="ru-RU" dirty="0"/>
              <a:t>б) до 20 июня 2024 г. представить предложения о порядке проведения проверки соблюдения гражданами ограничения, предусмотренного пунктом 1 статьи 12 Федерального закона "О противодействии коррупции".</a:t>
            </a:r>
          </a:p>
          <a:p>
            <a:pPr marL="0" indent="0">
              <a:buNone/>
            </a:pPr>
            <a:endParaRPr lang="ru-RU" dirty="0"/>
          </a:p>
          <a:p>
            <a:endParaRPr lang="ru-RU" dirty="0"/>
          </a:p>
        </p:txBody>
      </p:sp>
    </p:spTree>
    <p:extLst>
      <p:ext uri="{BB962C8B-B14F-4D97-AF65-F5344CB8AC3E}">
        <p14:creationId xmlns:p14="http://schemas.microsoft.com/office/powerpoint/2010/main" val="925804212"/>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114397"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3" y="1511929"/>
            <a:ext cx="10784353" cy="5097101"/>
          </a:xfrm>
        </p:spPr>
        <p:txBody>
          <a:bodyPr>
            <a:normAutofit lnSpcReduction="10000"/>
          </a:bodyPr>
          <a:lstStyle/>
          <a:p>
            <a:r>
              <a:rPr lang="ru-RU" b="1" dirty="0"/>
              <a:t>X. Совершенствование мер по </a:t>
            </a:r>
            <a:r>
              <a:rPr lang="ru-RU" b="1" dirty="0" smtClean="0"/>
              <a:t>противодействию коррупции </a:t>
            </a:r>
            <a:r>
              <a:rPr lang="ru-RU" b="1" dirty="0"/>
              <a:t>при осуществлении закупок товаров, </a:t>
            </a:r>
            <a:r>
              <a:rPr lang="ru-RU" b="1" dirty="0" smtClean="0"/>
              <a:t>работ, услуг </a:t>
            </a:r>
            <a:r>
              <a:rPr lang="ru-RU" b="1" dirty="0"/>
              <a:t>для обеспечения государственных и муниципальных </a:t>
            </a:r>
            <a:r>
              <a:rPr lang="ru-RU" b="1" dirty="0" smtClean="0"/>
              <a:t>нужд, закупок</a:t>
            </a:r>
            <a:r>
              <a:rPr lang="ru-RU" b="1" dirty="0"/>
              <a:t>, осуществляемых отдельными видами юридических </a:t>
            </a:r>
            <a:r>
              <a:rPr lang="ru-RU" b="1" dirty="0" smtClean="0"/>
              <a:t>лиц, а </a:t>
            </a:r>
            <a:r>
              <a:rPr lang="ru-RU" b="1" dirty="0"/>
              <a:t>также при распоряжении </a:t>
            </a:r>
            <a:r>
              <a:rPr lang="ru-RU" b="1" dirty="0" smtClean="0"/>
              <a:t>государственным и </a:t>
            </a:r>
            <a:r>
              <a:rPr lang="ru-RU" b="1" dirty="0"/>
              <a:t>муниципальным </a:t>
            </a:r>
            <a:r>
              <a:rPr lang="ru-RU" b="1" dirty="0" smtClean="0"/>
              <a:t>имуществом</a:t>
            </a:r>
            <a:endParaRPr lang="ru-RU" dirty="0"/>
          </a:p>
          <a:p>
            <a:r>
              <a:rPr lang="ru-RU" dirty="0"/>
              <a:t>28. Правительству Российской Федерации:</a:t>
            </a:r>
          </a:p>
          <a:p>
            <a:r>
              <a:rPr lang="ru-RU" dirty="0"/>
              <a:t>а) до 30 января 2024 г. представить предложения о внесении в законодательство Российской Федерации о контрактной системе в сфере закупок товаров, работ, услуг для обеспечения государственных и муниципальных нужд и в законодательство Российской Федерации о закупках товаров, работ, услуг отдельными видами юридических лиц изменений, предусматривающих установление в качестве условия контракта (договора) обязательства его сторон не допускать действий, которые могут привести к нарушению требований законодательства о противодействии коррупции;</a:t>
            </a:r>
          </a:p>
          <a:p>
            <a:r>
              <a:rPr lang="ru-RU" dirty="0"/>
              <a:t>б) до 30 ноября 2023 г. представить предложения о порядке предоставления и последующей актуализации руководителями заказчиков и лицами, непосредственно участвующими в осуществлении закупок товаров, работ, услуг, сведений о гражданах и юридических лицах, в отношении которых у них может возникнуть личная заинтересованность при исполнении должностных обязанностей;</a:t>
            </a:r>
          </a:p>
          <a:p>
            <a:endParaRPr lang="ru-RU" dirty="0"/>
          </a:p>
        </p:txBody>
      </p:sp>
    </p:spTree>
    <p:extLst>
      <p:ext uri="{BB962C8B-B14F-4D97-AF65-F5344CB8AC3E}">
        <p14:creationId xmlns:p14="http://schemas.microsoft.com/office/powerpoint/2010/main" val="1132156908"/>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141557"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3" y="1421394"/>
            <a:ext cx="10548963" cy="5269117"/>
          </a:xfrm>
        </p:spPr>
        <p:txBody>
          <a:bodyPr>
            <a:normAutofit/>
          </a:bodyPr>
          <a:lstStyle/>
          <a:p>
            <a:pPr algn="just"/>
            <a:r>
              <a:rPr lang="ru-RU" b="1" dirty="0"/>
              <a:t>XI. Реализация мер по повышению </a:t>
            </a:r>
            <a:r>
              <a:rPr lang="ru-RU" b="1" dirty="0" smtClean="0"/>
              <a:t>эффективности антикоррупционной </a:t>
            </a:r>
            <a:r>
              <a:rPr lang="ru-RU" b="1" dirty="0"/>
              <a:t>экспертизы нормативных правовых </a:t>
            </a:r>
            <a:r>
              <a:rPr lang="ru-RU" b="1" dirty="0" smtClean="0"/>
              <a:t>актов и </a:t>
            </a:r>
            <a:r>
              <a:rPr lang="ru-RU" b="1" dirty="0"/>
              <a:t>проектов нормативных правовых </a:t>
            </a:r>
            <a:r>
              <a:rPr lang="ru-RU" b="1" dirty="0" smtClean="0"/>
              <a:t>актов</a:t>
            </a:r>
            <a:endParaRPr lang="ru-RU" dirty="0"/>
          </a:p>
          <a:p>
            <a:pPr algn="just"/>
            <a:r>
              <a:rPr lang="ru-RU" dirty="0"/>
              <a:t>30. Генеральной прокуратуре Российской Федерации осуществлять:</a:t>
            </a:r>
          </a:p>
          <a:p>
            <a:pPr algn="just"/>
            <a:r>
              <a:rPr lang="ru-RU" dirty="0"/>
              <a:t>а) мониторинг деятельности федеральных государственных органов и организаций по проведению антикоррупционной экспертизы нормативных правовых актов;</a:t>
            </a:r>
          </a:p>
          <a:p>
            <a:pPr algn="just"/>
            <a:r>
              <a:rPr lang="ru-RU" dirty="0"/>
              <a:t>б) обобщение результатов работы органов прокуратуры по проведению антикоррупционной экспертизы нормативных правовых актов органов государственной власти субъектов Российской Федерации и органов местного самоуправления, в том числе по рассмотрению заключений, выданных по результатам проведения независимой антикоррупционной экспертизы нормативных правовых актов и проектов нормативных правовых актов.</a:t>
            </a:r>
          </a:p>
          <a:p>
            <a:pPr algn="just"/>
            <a:r>
              <a:rPr lang="ru-RU" dirty="0"/>
              <a:t>Доклад о результатах исполнения настоящего пункта представлять в президиум Совета при Президенте Российской Федерации по противодействию коррупции ежегодно, до 1 августа.</a:t>
            </a:r>
          </a:p>
          <a:p>
            <a:endParaRPr lang="ru-RU" dirty="0"/>
          </a:p>
        </p:txBody>
      </p:sp>
    </p:spTree>
    <p:extLst>
      <p:ext uri="{BB962C8B-B14F-4D97-AF65-F5344CB8AC3E}">
        <p14:creationId xmlns:p14="http://schemas.microsoft.com/office/powerpoint/2010/main" val="1828598087"/>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612337"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488887" y="1484768"/>
            <a:ext cx="11452633" cy="5088047"/>
          </a:xfrm>
        </p:spPr>
        <p:txBody>
          <a:bodyPr/>
          <a:lstStyle/>
          <a:p>
            <a:pPr algn="just"/>
            <a:r>
              <a:rPr lang="ru-RU" b="1" dirty="0"/>
              <a:t>XII. Повышение эффективности </a:t>
            </a:r>
            <a:r>
              <a:rPr lang="ru-RU" b="1" dirty="0" smtClean="0"/>
              <a:t>образовательных и </a:t>
            </a:r>
            <a:r>
              <a:rPr lang="ru-RU" b="1" dirty="0"/>
              <a:t>иных мероприятий, направленных на </a:t>
            </a:r>
            <a:r>
              <a:rPr lang="ru-RU" b="1" dirty="0" smtClean="0"/>
              <a:t>антикоррупционное просвещение </a:t>
            </a:r>
            <a:r>
              <a:rPr lang="ru-RU" b="1" dirty="0"/>
              <a:t>и популяризацию в </a:t>
            </a:r>
            <a:r>
              <a:rPr lang="ru-RU" b="1" dirty="0" smtClean="0"/>
              <a:t>обществе антикоррупционных стандартов</a:t>
            </a:r>
          </a:p>
          <a:p>
            <a:r>
              <a:rPr lang="ru-RU" dirty="0"/>
              <a:t>34. Министерству труда и социальной защиты Российской Федерации с участием заинтересованных государственных органов:</a:t>
            </a:r>
          </a:p>
          <a:p>
            <a:r>
              <a:rPr lang="ru-RU" dirty="0"/>
              <a:t>а) обеспечить разработку и утверждение типовых дополнительных профессиональных программ в области противодействия коррупции. Доклад о результатах исполнения настоящего подпункта представить до 1 июня 2022 г.;</a:t>
            </a:r>
          </a:p>
          <a:p>
            <a:r>
              <a:rPr lang="ru-RU" dirty="0"/>
              <a:t>б) подготовить методические рекомендации по вопросам организации и проведения работы по антикоррупционному просвещению и популяризации в обществе антикоррупционных стандартов. Доклад о результатах исполнения настоящего подпункта представить до 10 февраля 2024 г.</a:t>
            </a:r>
          </a:p>
          <a:p>
            <a:pPr algn="just"/>
            <a:endParaRPr lang="ru-RU" b="1" dirty="0"/>
          </a:p>
          <a:p>
            <a:endParaRPr lang="ru-RU" dirty="0"/>
          </a:p>
        </p:txBody>
      </p:sp>
    </p:spTree>
    <p:extLst>
      <p:ext uri="{BB962C8B-B14F-4D97-AF65-F5344CB8AC3E}">
        <p14:creationId xmlns:p14="http://schemas.microsoft.com/office/powerpoint/2010/main" val="406719062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883941"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4" y="1548143"/>
            <a:ext cx="10431268" cy="4934138"/>
          </a:xfrm>
        </p:spPr>
        <p:txBody>
          <a:bodyPr>
            <a:normAutofit/>
          </a:bodyPr>
          <a:lstStyle/>
          <a:p>
            <a:pPr algn="just"/>
            <a:r>
              <a:rPr lang="ru-RU" b="1" dirty="0"/>
              <a:t>XV. Реализация мер по </a:t>
            </a:r>
            <a:r>
              <a:rPr lang="ru-RU" b="1" dirty="0" smtClean="0"/>
              <a:t>систематизации и </a:t>
            </a:r>
            <a:r>
              <a:rPr lang="ru-RU" b="1" dirty="0"/>
              <a:t>актуализации нормативно-правовой базы в </a:t>
            </a:r>
            <a:r>
              <a:rPr lang="ru-RU" b="1" dirty="0" smtClean="0"/>
              <a:t>области противодействия </a:t>
            </a:r>
            <a:r>
              <a:rPr lang="ru-RU" b="1" dirty="0"/>
              <a:t>коррупции</a:t>
            </a:r>
          </a:p>
          <a:p>
            <a:pPr algn="just"/>
            <a:r>
              <a:rPr lang="ru-RU" dirty="0"/>
              <a:t> </a:t>
            </a:r>
          </a:p>
          <a:p>
            <a:pPr algn="just"/>
            <a:r>
              <a:rPr lang="ru-RU" dirty="0"/>
              <a:t>49. Министерству юстиции Российской Федерации с участием Министерства труда и социальной защиты Российской Федерации осуществлять на постоянной основе работу по систематизации и актуализации нормативно-правовой базы в области противодействия коррупции, учитывая необходимость своевременного приведения норм законодательства о противодействии коррупции в соответствие с нормами иного законодательства Российской Федерации, устранения пробелов и противоречий в правовом регулировании в области противодействия коррупции, а также неэффективных и устаревших норм, содержащихся в нормативных правовых актах Российской Федерации о противодействии коррупции.</a:t>
            </a:r>
          </a:p>
          <a:p>
            <a:pPr algn="just"/>
            <a:r>
              <a:rPr lang="ru-RU" dirty="0"/>
              <a:t>Доклад о результатах исполнения настоящего пункта представлять ежегодно, до 1 апреля. Итоговый доклад представить до 20 декабря 2024 г.</a:t>
            </a:r>
          </a:p>
          <a:p>
            <a:endParaRPr lang="ru-RU" dirty="0"/>
          </a:p>
        </p:txBody>
      </p:sp>
    </p:spTree>
    <p:extLst>
      <p:ext uri="{BB962C8B-B14F-4D97-AF65-F5344CB8AC3E}">
        <p14:creationId xmlns:p14="http://schemas.microsoft.com/office/powerpoint/2010/main" val="508763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FFFF00"/>
                </a:solidFill>
              </a:rPr>
              <a:t>Установление испытания работнику</a:t>
            </a:r>
            <a:endParaRPr lang="ru-RU" dirty="0">
              <a:solidFill>
                <a:srgbClr val="FFFF00"/>
              </a:solidFill>
            </a:endParaRPr>
          </a:p>
        </p:txBody>
      </p:sp>
      <p:sp>
        <p:nvSpPr>
          <p:cNvPr id="3" name="Объект 2"/>
          <p:cNvSpPr>
            <a:spLocks noGrp="1"/>
          </p:cNvSpPr>
          <p:nvPr>
            <p:ph idx="1"/>
          </p:nvPr>
        </p:nvSpPr>
        <p:spPr>
          <a:xfrm>
            <a:off x="677334" y="2070101"/>
            <a:ext cx="9954998" cy="3721100"/>
          </a:xfrm>
        </p:spPr>
        <p:txBody>
          <a:bodyPr>
            <a:normAutofit/>
          </a:bodyPr>
          <a:lstStyle/>
          <a:p>
            <a:pPr algn="just"/>
            <a:r>
              <a:rPr lang="ru-RU" dirty="0"/>
              <a:t>При заключении трудового договора в нем по соглашению сторон может быть предусмотрено условие об испытании работника в целях проверки его соответствия поручаемой работе.</a:t>
            </a:r>
          </a:p>
          <a:p>
            <a:pPr algn="just"/>
            <a:r>
              <a:rPr lang="ru-RU" dirty="0"/>
              <a:t>Отсутствие в трудовом договоре условия об испытании означает, что работник принят на работу без испытания. В случае когда работник фактически допущен к работе без оформления трудового </a:t>
            </a:r>
            <a:r>
              <a:rPr lang="ru-RU" dirty="0" smtClean="0"/>
              <a:t>договора, условие </a:t>
            </a:r>
            <a:r>
              <a:rPr lang="ru-RU" dirty="0"/>
              <a:t>об испытании может быть включено в трудовой договор, только если стороны оформили его в виде отдельного соглашения до начала работы</a:t>
            </a:r>
            <a:r>
              <a:rPr lang="ru-RU" dirty="0" smtClean="0"/>
              <a:t>.</a:t>
            </a:r>
          </a:p>
          <a:p>
            <a:pPr algn="just"/>
            <a:r>
              <a:rPr lang="ru-RU" dirty="0"/>
              <a:t>Срок испытания не может превышать трех месяцев</a:t>
            </a:r>
          </a:p>
          <a:p>
            <a:pPr algn="just"/>
            <a:endParaRPr lang="ru-RU" dirty="0"/>
          </a:p>
          <a:p>
            <a:endParaRPr lang="ru-RU" dirty="0"/>
          </a:p>
        </p:txBody>
      </p:sp>
    </p:spTree>
    <p:extLst>
      <p:ext uri="{BB962C8B-B14F-4D97-AF65-F5344CB8AC3E}">
        <p14:creationId xmlns:p14="http://schemas.microsoft.com/office/powerpoint/2010/main" val="3845711039"/>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467482"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4" y="2160589"/>
            <a:ext cx="10530856" cy="4294532"/>
          </a:xfrm>
        </p:spPr>
        <p:txBody>
          <a:bodyPr>
            <a:normAutofit fontScale="92500" lnSpcReduction="10000"/>
          </a:bodyPr>
          <a:lstStyle/>
          <a:p>
            <a:pPr marL="0" indent="0">
              <a:buNone/>
            </a:pPr>
            <a:r>
              <a:rPr lang="ru-RU" b="1" dirty="0"/>
              <a:t>XVI. Применение цифровых технологий в целях </a:t>
            </a:r>
            <a:r>
              <a:rPr lang="ru-RU" b="1" dirty="0" smtClean="0"/>
              <a:t>противодействия коррупции </a:t>
            </a:r>
            <a:r>
              <a:rPr lang="ru-RU" b="1" dirty="0"/>
              <a:t>и разработка мер по противодействию новым </a:t>
            </a:r>
            <a:r>
              <a:rPr lang="ru-RU" b="1" dirty="0" smtClean="0"/>
              <a:t>формам проявления </a:t>
            </a:r>
            <a:r>
              <a:rPr lang="ru-RU" b="1" dirty="0"/>
              <a:t>коррупции, связанным с </a:t>
            </a:r>
            <a:r>
              <a:rPr lang="ru-RU" b="1" dirty="0" smtClean="0"/>
              <a:t>использованием цифровых </a:t>
            </a:r>
            <a:r>
              <a:rPr lang="ru-RU" b="1" dirty="0"/>
              <a:t>технологий</a:t>
            </a:r>
          </a:p>
          <a:p>
            <a:r>
              <a:rPr lang="ru-RU" dirty="0"/>
              <a:t> </a:t>
            </a:r>
          </a:p>
          <a:p>
            <a:pPr algn="just"/>
            <a:r>
              <a:rPr lang="ru-RU" dirty="0"/>
              <a:t>50. Генеральной прокуратуре Российской Федерации до 15 июля 2024 г. представить предложения по совершенствованию правового регулирования вопросов, связанных с выявлением и пресечением преступлений коррупционной направленности, предметом которых являются цифровые финансовые активы, иные цифровые права, цифровая валюта, а также с обнаружением, арестом и последующим возвращением потерпевшим и (или) обращением в доход государства цифровых активов, иных цифровых прав, цифровой валюты, полученных (преобразованных в таковые) в результате совершения этих преступлений.</a:t>
            </a:r>
          </a:p>
          <a:p>
            <a:pPr algn="just"/>
            <a:r>
              <a:rPr lang="ru-RU" dirty="0"/>
              <a:t>51. Следственному комитету Российской Федерации, Министерству внутренних дел Российской Федерации и Федеральной службе безопасности Российской Федерации ежегодно, до 1 марта, представлять в Администрацию Президента Российской Федерации сводный аналитический отчет о новых формах проявления коррупции, связанных с использованием цифровых технологий.</a:t>
            </a:r>
          </a:p>
          <a:p>
            <a:endParaRPr lang="ru-RU" dirty="0"/>
          </a:p>
        </p:txBody>
      </p:sp>
    </p:spTree>
    <p:extLst>
      <p:ext uri="{BB962C8B-B14F-4D97-AF65-F5344CB8AC3E}">
        <p14:creationId xmlns:p14="http://schemas.microsoft.com/office/powerpoint/2010/main" val="662556214"/>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358840"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4" y="1285592"/>
            <a:ext cx="10902048" cy="5078993"/>
          </a:xfrm>
        </p:spPr>
        <p:txBody>
          <a:bodyPr>
            <a:normAutofit fontScale="92500" lnSpcReduction="10000"/>
          </a:bodyPr>
          <a:lstStyle/>
          <a:p>
            <a:pPr marL="0" indent="0" algn="ctr">
              <a:buNone/>
            </a:pPr>
            <a:r>
              <a:rPr lang="ru-RU" b="1" dirty="0" smtClean="0">
                <a:solidFill>
                  <a:srgbClr val="FFFF00"/>
                </a:solidFill>
              </a:rPr>
              <a:t>Федеральный закон от 06.02.2023 №12-ФЗ «О внесении изменений в Федеральный закон «Об общих принципах организации публичной власти в субъектах Российской Федерации» и отдельные законодательные акты Российской Федерации»</a:t>
            </a:r>
            <a:endParaRPr lang="ru-RU" b="1" dirty="0">
              <a:solidFill>
                <a:srgbClr val="FFFF00"/>
              </a:solidFill>
            </a:endParaRPr>
          </a:p>
          <a:p>
            <a:pPr marL="0" indent="0" algn="ctr">
              <a:buNone/>
            </a:pPr>
            <a:r>
              <a:rPr lang="ru-RU" dirty="0" smtClean="0"/>
              <a:t> статья </a:t>
            </a:r>
            <a:r>
              <a:rPr lang="ru-RU" dirty="0"/>
              <a:t>19:</a:t>
            </a:r>
          </a:p>
          <a:p>
            <a:pPr algn="just"/>
            <a:r>
              <a:rPr lang="ru-RU" dirty="0"/>
              <a:t>а) часть 7 дополнить предложениями следующего содержания: "Депутат, осуществляющий свои полномочия без отрыва от основной деятельности, представляет указанные сведения о доходах, об имуществе и обязательствах имущественного характера в течение четырех месяцев со дня избрания депутатом, передачи ему вакантного депутатского мандата. Депутат, осуществляющий свои полномочия без отрыва от основной деятельности, в случаях, предусмотренных частью 1 статьи 3 Федерального закона от 3 декабря 2012 года N 230-ФЗ "О контроле за соответствием расходов лиц, замещающих государственные должности, и иных лиц их доходам", представляет сведения о доходах, расходах, об имуществе и обязательствах имущественного характера в соответствии с законодательством Российской Федерации. В случае, если в течение отчетного периода сделки, предусмотренные частью 1 статьи </a:t>
            </a:r>
            <a:r>
              <a:rPr lang="ru-RU" dirty="0" smtClean="0"/>
              <a:t>3</a:t>
            </a:r>
            <a:r>
              <a:rPr lang="ru-RU" dirty="0"/>
              <a:t> </a:t>
            </a:r>
            <a:r>
              <a:rPr lang="ru-RU" dirty="0" smtClean="0"/>
              <a:t>Федерального </a:t>
            </a:r>
            <a:r>
              <a:rPr lang="ru-RU" dirty="0"/>
              <a:t>закона от 3 декабря 2012 года N 230-ФЗ "О контроле за соответствием расходов лиц, замещающих государственные должности, и иных лиц их доходам", общая сумма которых превышает общий доход данного лица и его супруги (супруга) за три последних года, предшествующих отчетному периоду, не совершались, депутат сообщает об этом в комиссию в порядке, установленном законом субъекта Российской Федерации</a:t>
            </a:r>
            <a:r>
              <a:rPr lang="ru-RU" dirty="0" smtClean="0"/>
              <a:t>.«</a:t>
            </a:r>
          </a:p>
          <a:p>
            <a:pPr algn="just"/>
            <a:r>
              <a:rPr lang="ru-RU" dirty="0" smtClean="0"/>
              <a:t>Изменения вступают в силу с 01 марта 2023 года</a:t>
            </a:r>
            <a:endParaRPr lang="ru-RU" dirty="0"/>
          </a:p>
          <a:p>
            <a:endParaRPr lang="ru-RU" b="1" dirty="0"/>
          </a:p>
          <a:p>
            <a:pPr marL="0" indent="0">
              <a:buNone/>
            </a:pPr>
            <a:endParaRPr lang="ru-RU" dirty="0"/>
          </a:p>
          <a:p>
            <a:endParaRPr lang="ru-RU" dirty="0"/>
          </a:p>
        </p:txBody>
      </p:sp>
    </p:spTree>
    <p:extLst>
      <p:ext uri="{BB962C8B-B14F-4D97-AF65-F5344CB8AC3E}">
        <p14:creationId xmlns:p14="http://schemas.microsoft.com/office/powerpoint/2010/main" val="822706856"/>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358840"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4" y="2160589"/>
            <a:ext cx="10775300" cy="4575189"/>
          </a:xfrm>
        </p:spPr>
        <p:txBody>
          <a:bodyPr>
            <a:normAutofit fontScale="92500" lnSpcReduction="20000"/>
          </a:bodyPr>
          <a:lstStyle/>
          <a:p>
            <a:pPr marL="0" indent="0" algn="ctr">
              <a:buNone/>
            </a:pPr>
            <a:r>
              <a:rPr lang="ru-RU" b="1" dirty="0" smtClean="0">
                <a:solidFill>
                  <a:srgbClr val="FFFF00"/>
                </a:solidFill>
              </a:rPr>
              <a:t>Федеральный закон от 17.07.2009 </a:t>
            </a:r>
            <a:r>
              <a:rPr lang="ru-RU" b="1" dirty="0" smtClean="0">
                <a:solidFill>
                  <a:srgbClr val="FFFF00"/>
                </a:solidFill>
              </a:rPr>
              <a:t>№172-ФЗ «Об </a:t>
            </a:r>
            <a:r>
              <a:rPr lang="ru-RU" b="1" dirty="0" smtClean="0">
                <a:solidFill>
                  <a:srgbClr val="FFFF00"/>
                </a:solidFill>
              </a:rPr>
              <a:t>антикоррупционной экспертизе нормативных правовых актов и проектов нормативных правовых актов»</a:t>
            </a:r>
            <a:endParaRPr lang="ru-RU" b="1" dirty="0">
              <a:solidFill>
                <a:srgbClr val="FFFF00"/>
              </a:solidFill>
            </a:endParaRPr>
          </a:p>
          <a:p>
            <a:r>
              <a:rPr lang="ru-RU" b="1" dirty="0"/>
              <a:t> </a:t>
            </a:r>
            <a:r>
              <a:rPr lang="ru-RU" dirty="0"/>
              <a:t>Основными принципами организации антикоррупционной экспертизы нормативных правовых актов (проектов нормативных правовых актов) являются:</a:t>
            </a:r>
          </a:p>
          <a:p>
            <a:r>
              <a:rPr lang="ru-RU" dirty="0"/>
              <a:t>1) обязательность проведения антикоррупционной экспертизы проектов нормативных правовых актов;</a:t>
            </a:r>
          </a:p>
          <a:p>
            <a:r>
              <a:rPr lang="ru-RU" dirty="0"/>
              <a:t>2) оценка нормативного правового акта (проекта нормативного правового акта) во взаимосвязи с другими нормативными правовыми актами;</a:t>
            </a:r>
          </a:p>
          <a:p>
            <a:r>
              <a:rPr lang="ru-RU" dirty="0" smtClean="0"/>
              <a:t>3</a:t>
            </a:r>
            <a:r>
              <a:rPr lang="ru-RU" dirty="0"/>
              <a:t>) обоснованность, объективность и </a:t>
            </a:r>
            <a:r>
              <a:rPr lang="ru-RU" dirty="0" err="1"/>
              <a:t>проверяемость</a:t>
            </a:r>
            <a:r>
              <a:rPr lang="ru-RU" dirty="0"/>
              <a:t> результатов антикоррупционной экспертизы нормативных правовых актов (проектов нормативных правовых актов);</a:t>
            </a:r>
          </a:p>
          <a:p>
            <a:r>
              <a:rPr lang="ru-RU" dirty="0"/>
              <a:t>4) компетентность лиц, проводящих антикоррупционную экспертизу нормативных правовых актов (проектов нормативных правовых актов);</a:t>
            </a:r>
          </a:p>
          <a:p>
            <a:r>
              <a:rPr lang="ru-RU" dirty="0"/>
              <a:t>5) сотрудничество федеральных органов исполнительной власти, иных государственных органов и организаций, органов государственной власти субъектов Российской Федерации, органов местного самоуправления, а также их должностных лиц (далее - органы, организации, их должностные лица) с институтами гражданского общества при проведении антикоррупционной экспертизы нормативных правовых актов (проектов нормативных правовых актов).</a:t>
            </a:r>
          </a:p>
          <a:p>
            <a:endParaRPr lang="ru-RU" b="1" dirty="0"/>
          </a:p>
          <a:p>
            <a:endParaRPr lang="ru-RU" dirty="0"/>
          </a:p>
        </p:txBody>
      </p:sp>
    </p:spTree>
    <p:extLst>
      <p:ext uri="{BB962C8B-B14F-4D97-AF65-F5344CB8AC3E}">
        <p14:creationId xmlns:p14="http://schemas.microsoft.com/office/powerpoint/2010/main" val="2653054104"/>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014809"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3" y="2160589"/>
            <a:ext cx="10983529" cy="4294532"/>
          </a:xfrm>
        </p:spPr>
        <p:txBody>
          <a:bodyPr>
            <a:normAutofit lnSpcReduction="10000"/>
          </a:bodyPr>
          <a:lstStyle/>
          <a:p>
            <a:pPr algn="just"/>
            <a:r>
              <a:rPr lang="ru-RU" dirty="0"/>
              <a:t>Антикоррупционная экспертиза нормативных правовых актов (проектов нормативных правовых актов) проводится:</a:t>
            </a:r>
          </a:p>
          <a:p>
            <a:pPr algn="just"/>
            <a:r>
              <a:rPr lang="ru-RU" dirty="0"/>
              <a:t>1) прокуратурой Российской Федерации - в соответствии с настоящим Федеральным законом и Федеральным законом "О прокуратуре Российской Федерации", в установленном Генеральной прокуратурой Российской Федерации порядке и согласно методике, определенной Правительством Российской Федерации;</a:t>
            </a:r>
          </a:p>
          <a:p>
            <a:pPr algn="just"/>
            <a:r>
              <a:rPr lang="ru-RU" dirty="0"/>
              <a:t>2) федеральным органом исполнительной власти в области юстиции - в соответствии с настоящим Федеральным законом, в порядке и согласно методике, определенным Правительством Российской Федерации;</a:t>
            </a:r>
          </a:p>
          <a:p>
            <a:pPr algn="just"/>
            <a:r>
              <a:rPr lang="ru-RU" dirty="0"/>
              <a:t>3) органами, организациями, их должностными лицами - в соответствии с настоящим Федеральным законом, в </a:t>
            </a:r>
            <a:r>
              <a:rPr lang="ru-RU" dirty="0" smtClean="0"/>
              <a:t>порядке</a:t>
            </a:r>
            <a:r>
              <a:rPr lang="ru-RU" dirty="0"/>
              <a:t>,</a:t>
            </a:r>
            <a:r>
              <a:rPr lang="ru-RU" dirty="0" smtClean="0"/>
              <a:t> </a:t>
            </a:r>
            <a:r>
              <a:rPr lang="ru-RU" dirty="0"/>
              <a:t>установленном нормативными правовыми актами соответствующих федеральных органов исполнительной власти, иных государственных органов и организаций, органов государственной власти субъектов Российской Федерации, органов местного самоуправления, и согласно методике, определенной Правительством Российской Федерации.</a:t>
            </a:r>
          </a:p>
          <a:p>
            <a:endParaRPr lang="ru-RU" dirty="0"/>
          </a:p>
        </p:txBody>
      </p:sp>
    </p:spTree>
    <p:extLst>
      <p:ext uri="{BB962C8B-B14F-4D97-AF65-F5344CB8AC3E}">
        <p14:creationId xmlns:p14="http://schemas.microsoft.com/office/powerpoint/2010/main" val="2386783460"/>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603284"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4" y="2160589"/>
            <a:ext cx="10431268" cy="4493708"/>
          </a:xfrm>
        </p:spPr>
        <p:txBody>
          <a:bodyPr>
            <a:normAutofit fontScale="92500" lnSpcReduction="20000"/>
          </a:bodyPr>
          <a:lstStyle/>
          <a:p>
            <a:pPr algn="just"/>
            <a:r>
              <a:rPr lang="ru-RU" dirty="0"/>
              <a:t>Федеральный орган исполнительной власти в области юстиции проводит антикоррупционную экспертизу:</a:t>
            </a:r>
          </a:p>
          <a:p>
            <a:pPr algn="just"/>
            <a:r>
              <a:rPr lang="ru-RU" dirty="0"/>
              <a:t>1) проектов федеральных законов, проектов указов Президента Российской Федерации и проектов постановлений Правительства Российской Федерации, разрабатываемых федеральными органами исполнительной власти, иными государственными органами и организациями, - при проведении их правовой экспертизы;</a:t>
            </a:r>
          </a:p>
          <a:p>
            <a:pPr algn="just"/>
            <a:r>
              <a:rPr lang="ru-RU" dirty="0"/>
              <a:t>2) проектов поправок Правительства Российской Федерации к проектам федеральных законов, подготовленным федеральными органами исполнительной власти, иными государственными органами и организациями, - при проведении их правовой экспертизы;</a:t>
            </a:r>
          </a:p>
          <a:p>
            <a:pPr algn="just"/>
            <a:r>
              <a:rPr lang="ru-RU" dirty="0" smtClean="0"/>
              <a:t>3</a:t>
            </a:r>
            <a:r>
              <a:rPr lang="ru-RU" dirty="0"/>
              <a:t>) нормативных правовых актов федеральных органов исполнительной власти, иных государственных органов и организаций, затрагивающих права, свободы и обязанности человека и гражданина, устанавливающих правовой статус организаций или имеющих межведомственный характер, а также уставов муниципальных образований и муниципальных правовых актов о внесении изменений в уставы муниципальных образований - при их государственной регистрации;</a:t>
            </a:r>
          </a:p>
          <a:p>
            <a:pPr algn="just"/>
            <a:r>
              <a:rPr lang="ru-RU" dirty="0"/>
              <a:t>4) нормативных правовых актов субъектов Российской Федерации - при мониторинге их применения и при внесении сведений в федеральный регистр нормативных правовых актов субъектов Российской Федерации.</a:t>
            </a:r>
          </a:p>
          <a:p>
            <a:endParaRPr lang="ru-RU" dirty="0"/>
          </a:p>
        </p:txBody>
      </p:sp>
    </p:spTree>
    <p:extLst>
      <p:ext uri="{BB962C8B-B14F-4D97-AF65-F5344CB8AC3E}">
        <p14:creationId xmlns:p14="http://schemas.microsoft.com/office/powerpoint/2010/main" val="203513533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195878"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371193" y="2160589"/>
            <a:ext cx="11588436" cy="4357906"/>
          </a:xfrm>
        </p:spPr>
        <p:txBody>
          <a:bodyPr>
            <a:normAutofit fontScale="85000" lnSpcReduction="20000"/>
          </a:bodyPr>
          <a:lstStyle/>
          <a:p>
            <a:r>
              <a:rPr lang="ru-RU" dirty="0"/>
              <a:t>Выявленные в нормативных правовых актах (проектах нормативных правовых актов) </a:t>
            </a:r>
            <a:r>
              <a:rPr lang="ru-RU" dirty="0" err="1"/>
              <a:t>коррупциогенные</a:t>
            </a:r>
            <a:r>
              <a:rPr lang="ru-RU" dirty="0"/>
              <a:t> факторы отражаются:</a:t>
            </a:r>
          </a:p>
          <a:p>
            <a:r>
              <a:rPr lang="ru-RU" dirty="0"/>
              <a:t>1) в требовании прокурора об изменении нормативного правового акта или в обращении прокурора в суд в порядке, предусмотренном процессуальным законодательством Российской Федерации;</a:t>
            </a:r>
          </a:p>
          <a:p>
            <a:r>
              <a:rPr lang="ru-RU" dirty="0"/>
              <a:t>2) в заключении, составляемом при проведении антикоррупционной экспертизы в случаях, предусмотренных частями 3 и 4 статьи 3 </a:t>
            </a:r>
            <a:r>
              <a:rPr lang="ru-RU" dirty="0" smtClean="0"/>
              <a:t>Федерального </a:t>
            </a:r>
            <a:r>
              <a:rPr lang="ru-RU" dirty="0"/>
              <a:t>закона (далее - заключение</a:t>
            </a:r>
            <a:r>
              <a:rPr lang="ru-RU" dirty="0" smtClean="0"/>
              <a:t>).</a:t>
            </a:r>
          </a:p>
          <a:p>
            <a:r>
              <a:rPr lang="ru-RU" dirty="0"/>
              <a:t>В требовании прокурора об изменении нормативного правового акта и в заключении должны быть указаны выявленные в нормативном правовом акте (проекте нормативного правового акта) </a:t>
            </a:r>
            <a:r>
              <a:rPr lang="ru-RU" dirty="0" err="1"/>
              <a:t>коррупциогенные</a:t>
            </a:r>
            <a:r>
              <a:rPr lang="ru-RU" dirty="0"/>
              <a:t> факторы и предложены способы их устранения.</a:t>
            </a:r>
          </a:p>
          <a:p>
            <a:r>
              <a:rPr lang="ru-RU" dirty="0"/>
              <a:t>3. Требование прокурора об изменении нормативного правового акта подлежит обязательному рассмотрению соответствующими органом, организацией или должностным лицом не позднее чем в десятидневный срок со дня поступления требования и учитывается в установленном порядке органом, организацией или должностным лицом, которые издали этот акт, в соответствии с их компетенцией. Требование прокурора об изменении нормативного правового акта, направленное в законодательный (представительный) орган государственной власти субъекта Российской Федерации или в представительный орган местного самоуправления, подлежит обязательному рассмотрению на ближайшем заседании соответствующего органа и учитывается в установленном порядке органом, который издал этот акт, в соответствии с его компетенцией.</a:t>
            </a:r>
          </a:p>
          <a:p>
            <a:r>
              <a:rPr lang="ru-RU" dirty="0"/>
              <a:t>4. Требование прокурора об изменении нормативного правового акта может быть обжаловано в установленном порядке.</a:t>
            </a:r>
          </a:p>
          <a:p>
            <a:endParaRPr lang="ru-RU" dirty="0"/>
          </a:p>
          <a:p>
            <a:endParaRPr lang="ru-RU" dirty="0"/>
          </a:p>
        </p:txBody>
      </p:sp>
    </p:spTree>
    <p:extLst>
      <p:ext uri="{BB962C8B-B14F-4D97-AF65-F5344CB8AC3E}">
        <p14:creationId xmlns:p14="http://schemas.microsoft.com/office/powerpoint/2010/main" val="2052391706"/>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730032"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4" y="2160589"/>
            <a:ext cx="10730032" cy="3880773"/>
          </a:xfrm>
        </p:spPr>
        <p:txBody>
          <a:bodyPr>
            <a:normAutofit/>
          </a:bodyPr>
          <a:lstStyle/>
          <a:p>
            <a:pPr algn="just"/>
            <a:r>
              <a:rPr lang="ru-RU" dirty="0"/>
              <a:t>Заключения, составляемые при проведении антикоррупционной экспертизы в случаях, предусмотренных пунктом 3 части 3 статьи 3 настоящего Федерального закона, носят обязательный характер. При выявлении </a:t>
            </a:r>
            <a:r>
              <a:rPr lang="ru-RU" dirty="0" err="1"/>
              <a:t>коррупциогенных</a:t>
            </a:r>
            <a:r>
              <a:rPr lang="ru-RU" dirty="0"/>
              <a:t> факторов в нормативных правовых актах федеральных органов исполнительной власти, иных государственных органов и организаций, затрагивающих права, свободы и обязанности человека и гражданина, устанавливающих правовой статус организаций или имеющих межведомственный характер, а также в уставах муниципальных образований и муниципальных правовых актах о внесении изменений в уставы муниципальных образований указанные акты не подлежат государственной регистрации.</a:t>
            </a:r>
          </a:p>
          <a:p>
            <a:pPr algn="just"/>
            <a:r>
              <a:rPr lang="ru-RU" dirty="0" smtClean="0"/>
              <a:t>Заключения</a:t>
            </a:r>
            <a:r>
              <a:rPr lang="ru-RU" dirty="0"/>
              <a:t>, составляемые при проведении антикоррупционной экспертизы в случаях, предусмотренных пунктами 1, 2 и 4 части 3 статьи 3 настоящего Федерального закона, носят рекомендательный характер и подлежат обязательному рассмотрению соответствующими органом, организацией или должностным лицом.</a:t>
            </a:r>
          </a:p>
          <a:p>
            <a:endParaRPr lang="ru-RU" dirty="0"/>
          </a:p>
        </p:txBody>
      </p:sp>
    </p:spTree>
    <p:extLst>
      <p:ext uri="{BB962C8B-B14F-4D97-AF65-F5344CB8AC3E}">
        <p14:creationId xmlns:p14="http://schemas.microsoft.com/office/powerpoint/2010/main" val="2544721747"/>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666658" cy="1320800"/>
          </a:xfrm>
        </p:spPr>
        <p:txBody>
          <a:bodyPr/>
          <a:lstStyle/>
          <a:p>
            <a:pPr algn="ctr"/>
            <a:r>
              <a:rPr lang="ru-RU" dirty="0">
                <a:solidFill>
                  <a:srgbClr val="92D050"/>
                </a:solidFill>
              </a:rPr>
              <a:t>Противодействие коррупции</a:t>
            </a:r>
            <a:endParaRPr lang="ru-RU" dirty="0"/>
          </a:p>
        </p:txBody>
      </p:sp>
      <p:sp>
        <p:nvSpPr>
          <p:cNvPr id="3" name="Объект 2"/>
          <p:cNvSpPr>
            <a:spLocks noGrp="1"/>
          </p:cNvSpPr>
          <p:nvPr>
            <p:ph idx="1"/>
          </p:nvPr>
        </p:nvSpPr>
        <p:spPr>
          <a:xfrm>
            <a:off x="677333" y="2160589"/>
            <a:ext cx="10386001" cy="3880773"/>
          </a:xfrm>
        </p:spPr>
        <p:txBody>
          <a:bodyPr>
            <a:normAutofit/>
          </a:bodyPr>
          <a:lstStyle/>
          <a:p>
            <a:pPr marL="0" indent="0" algn="ctr">
              <a:buNone/>
            </a:pPr>
            <a:r>
              <a:rPr lang="ru-RU" sz="1300" b="1" dirty="0" smtClean="0">
                <a:solidFill>
                  <a:srgbClr val="FFFF00"/>
                </a:solidFill>
              </a:rPr>
              <a:t>РАСПОРЯЖЕНИЕ ПРЕЗИДЕНТА </a:t>
            </a:r>
            <a:r>
              <a:rPr lang="ru-RU" sz="1300" b="1" dirty="0">
                <a:solidFill>
                  <a:srgbClr val="FFFF00"/>
                </a:solidFill>
              </a:rPr>
              <a:t>РОССИЙСКОЙ </a:t>
            </a:r>
            <a:r>
              <a:rPr lang="ru-RU" sz="1300" b="1" dirty="0" smtClean="0">
                <a:solidFill>
                  <a:srgbClr val="FFFF00"/>
                </a:solidFill>
              </a:rPr>
              <a:t>ФЕДЕРАЦИИ ОТ 29.05.2015 №159-РП «О ПОРЯДКЕ УВЕДОМЛЕНИЯ </a:t>
            </a:r>
            <a:r>
              <a:rPr lang="ru-RU" sz="1300" b="1" dirty="0">
                <a:solidFill>
                  <a:srgbClr val="FFFF00"/>
                </a:solidFill>
              </a:rPr>
              <a:t>ЛИЦАМИ, ЗАМЕЩАЮЩИМИ </a:t>
            </a:r>
            <a:r>
              <a:rPr lang="ru-RU" sz="1300" b="1" dirty="0" smtClean="0">
                <a:solidFill>
                  <a:srgbClr val="FFFF00"/>
                </a:solidFill>
              </a:rPr>
              <a:t>ОТДЕЛЬНЫЕ ГОСУДАРСТВЕННЫЕ </a:t>
            </a:r>
            <a:r>
              <a:rPr lang="ru-RU" sz="1300" b="1" dirty="0">
                <a:solidFill>
                  <a:srgbClr val="FFFF00"/>
                </a:solidFill>
              </a:rPr>
              <a:t>ДОЛЖНОСТИ РОССИЙСКОЙ ФЕДЕРАЦИИ, </a:t>
            </a:r>
            <a:r>
              <a:rPr lang="ru-RU" sz="1300" b="1" dirty="0" smtClean="0">
                <a:solidFill>
                  <a:srgbClr val="FFFF00"/>
                </a:solidFill>
              </a:rPr>
              <a:t>ОТДЕЛЬНЫЕ ДОЛЖНОСТИ </a:t>
            </a:r>
            <a:r>
              <a:rPr lang="ru-RU" sz="1300" b="1" dirty="0">
                <a:solidFill>
                  <a:srgbClr val="FFFF00"/>
                </a:solidFill>
              </a:rPr>
              <a:t>ФЕДЕРАЛЬНОЙ ГОСУДАРСТВЕННОЙ СЛУЖБЫ, </a:t>
            </a:r>
            <a:r>
              <a:rPr lang="ru-RU" sz="1300" b="1" dirty="0" smtClean="0">
                <a:solidFill>
                  <a:srgbClr val="FFFF00"/>
                </a:solidFill>
              </a:rPr>
              <a:t>ВЫСШИМИ ДОЛЖНОСТНЫМИ </a:t>
            </a:r>
            <a:r>
              <a:rPr lang="ru-RU" sz="1300" b="1" dirty="0">
                <a:solidFill>
                  <a:srgbClr val="FFFF00"/>
                </a:solidFill>
              </a:rPr>
              <a:t>ЛИЦАМИ (РУКОВОДИТЕЛЯМИ ВЫСШИХ </a:t>
            </a:r>
            <a:r>
              <a:rPr lang="ru-RU" sz="1300" b="1" dirty="0" smtClean="0">
                <a:solidFill>
                  <a:srgbClr val="FFFF00"/>
                </a:solidFill>
              </a:rPr>
              <a:t>ИСПОЛНИТЕЛЬНЫХ ОРГАНОВ </a:t>
            </a:r>
            <a:r>
              <a:rPr lang="ru-RU" sz="1300" b="1" dirty="0">
                <a:solidFill>
                  <a:srgbClr val="FFFF00"/>
                </a:solidFill>
              </a:rPr>
              <a:t>ГОСУДАРСТВЕННОЙ ВЛАСТИ) СУБЪЕКТОВ </a:t>
            </a:r>
            <a:r>
              <a:rPr lang="ru-RU" sz="1300" b="1" dirty="0" smtClean="0">
                <a:solidFill>
                  <a:srgbClr val="FFFF00"/>
                </a:solidFill>
              </a:rPr>
              <a:t>РОССИЙСКОЙ ФЕДЕРАЦИИ </a:t>
            </a:r>
            <a:r>
              <a:rPr lang="ru-RU" sz="1300" b="1" dirty="0">
                <a:solidFill>
                  <a:srgbClr val="FFFF00"/>
                </a:solidFill>
              </a:rPr>
              <a:t>О ПОЛУЧЕНИИ ПОДАРКА В СВЯЗИ С </a:t>
            </a:r>
            <a:r>
              <a:rPr lang="ru-RU" sz="1300" b="1" dirty="0" smtClean="0">
                <a:solidFill>
                  <a:srgbClr val="FFFF00"/>
                </a:solidFill>
              </a:rPr>
              <a:t>ПРОТОКОЛЬНЫМИ МЕРОПРИЯТИЯМИ</a:t>
            </a:r>
            <a:r>
              <a:rPr lang="ru-RU" sz="1300" b="1" dirty="0">
                <a:solidFill>
                  <a:srgbClr val="FFFF00"/>
                </a:solidFill>
              </a:rPr>
              <a:t>, СЛУЖЕБНЫМИ КОМАНДИРОВКАМИ И </a:t>
            </a:r>
            <a:r>
              <a:rPr lang="ru-RU" sz="1300" b="1" dirty="0" smtClean="0">
                <a:solidFill>
                  <a:srgbClr val="FFFF00"/>
                </a:solidFill>
              </a:rPr>
              <a:t>ДРУГИМИ ОФИЦИАЛЬНЫМИ </a:t>
            </a:r>
            <a:r>
              <a:rPr lang="ru-RU" sz="1300" b="1" dirty="0">
                <a:solidFill>
                  <a:srgbClr val="FFFF00"/>
                </a:solidFill>
              </a:rPr>
              <a:t>МЕРОПРИЯТИЯМИ, УЧАСТИЕ В КОТОРЫХ </a:t>
            </a:r>
            <a:r>
              <a:rPr lang="ru-RU" sz="1300" b="1" dirty="0" smtClean="0">
                <a:solidFill>
                  <a:srgbClr val="FFFF00"/>
                </a:solidFill>
              </a:rPr>
              <a:t>СВЯЗАНО С </a:t>
            </a:r>
            <a:r>
              <a:rPr lang="ru-RU" sz="1300" b="1" dirty="0">
                <a:solidFill>
                  <a:srgbClr val="FFFF00"/>
                </a:solidFill>
              </a:rPr>
              <a:t>ИСПОЛНЕНИЕМ СЛУЖЕБНЫХ (ДОЛЖНОСТНЫХ) </a:t>
            </a:r>
            <a:r>
              <a:rPr lang="ru-RU" sz="1300" b="1" dirty="0" smtClean="0">
                <a:solidFill>
                  <a:srgbClr val="FFFF00"/>
                </a:solidFill>
              </a:rPr>
              <a:t>ОБЯЗАННОСТЕЙ, СДАЧИ</a:t>
            </a:r>
            <a:r>
              <a:rPr lang="ru-RU" sz="1300" b="1" dirty="0">
                <a:solidFill>
                  <a:srgbClr val="FFFF00"/>
                </a:solidFill>
              </a:rPr>
              <a:t>, ОПРЕДЕЛЕНИЯ СТОИМОСТИ </a:t>
            </a:r>
            <a:r>
              <a:rPr lang="ru-RU" sz="1300" b="1" dirty="0" smtClean="0">
                <a:solidFill>
                  <a:srgbClr val="FFFF00"/>
                </a:solidFill>
              </a:rPr>
              <a:t>ПОДАРКА И </a:t>
            </a:r>
            <a:r>
              <a:rPr lang="ru-RU" sz="1300" b="1" dirty="0">
                <a:solidFill>
                  <a:srgbClr val="FFFF00"/>
                </a:solidFill>
              </a:rPr>
              <a:t>ЕГО РЕАЛИЗАЦИИ (ВЫКУПА</a:t>
            </a:r>
            <a:r>
              <a:rPr lang="ru-RU" sz="1300" b="1" dirty="0" smtClean="0">
                <a:solidFill>
                  <a:srgbClr val="FFFF00"/>
                </a:solidFill>
              </a:rPr>
              <a:t>)»</a:t>
            </a:r>
          </a:p>
          <a:p>
            <a:pPr marL="0" indent="0" algn="ctr">
              <a:buNone/>
            </a:pPr>
            <a:endParaRPr lang="ru-RU" sz="1400" b="1" dirty="0" smtClean="0">
              <a:solidFill>
                <a:srgbClr val="FFFF00"/>
              </a:solidFill>
            </a:endParaRPr>
          </a:p>
          <a:p>
            <a:pPr marL="0" indent="0" algn="ctr">
              <a:buNone/>
            </a:pPr>
            <a:r>
              <a:rPr lang="ru-RU" sz="1400" b="1" dirty="0" smtClean="0">
                <a:solidFill>
                  <a:srgbClr val="FFFF00"/>
                </a:solidFill>
              </a:rPr>
              <a:t>УКАЗ ПРЕЗИДЕНТА </a:t>
            </a:r>
            <a:r>
              <a:rPr lang="ru-RU" sz="1400" b="1" dirty="0">
                <a:solidFill>
                  <a:srgbClr val="FFFF00"/>
                </a:solidFill>
              </a:rPr>
              <a:t>РОССИЙСКОЙ </a:t>
            </a:r>
            <a:r>
              <a:rPr lang="ru-RU" sz="1400" b="1" dirty="0" smtClean="0">
                <a:solidFill>
                  <a:srgbClr val="FFFF00"/>
                </a:solidFill>
              </a:rPr>
              <a:t>ФЕДЕРАЦИИ  ОТ 12.08.2002 №885 «ОБ </a:t>
            </a:r>
            <a:r>
              <a:rPr lang="ru-RU" sz="1400" b="1" dirty="0">
                <a:solidFill>
                  <a:srgbClr val="FFFF00"/>
                </a:solidFill>
              </a:rPr>
              <a:t>УТВЕРЖДЕНИИ ОБЩИХ ПРИНЦИПОВ </a:t>
            </a:r>
            <a:r>
              <a:rPr lang="ru-RU" sz="1400" b="1" dirty="0" smtClean="0">
                <a:solidFill>
                  <a:srgbClr val="FFFF00"/>
                </a:solidFill>
              </a:rPr>
              <a:t>СЛУЖЕБНОГО ПОВЕДЕНИЯ </a:t>
            </a:r>
            <a:r>
              <a:rPr lang="ru-RU" sz="1400" b="1" dirty="0">
                <a:solidFill>
                  <a:srgbClr val="FFFF00"/>
                </a:solidFill>
              </a:rPr>
              <a:t>ГОСУДАРСТВЕННЫХ </a:t>
            </a:r>
            <a:r>
              <a:rPr lang="ru-RU" sz="1400" b="1" dirty="0" smtClean="0">
                <a:solidFill>
                  <a:srgbClr val="FFFF00"/>
                </a:solidFill>
              </a:rPr>
              <a:t>СЛУЖАЩИХ»</a:t>
            </a:r>
          </a:p>
          <a:p>
            <a:pPr marL="0" indent="0" algn="ctr">
              <a:buNone/>
            </a:pPr>
            <a:endParaRPr lang="ru-RU" sz="1400" b="1" dirty="0">
              <a:solidFill>
                <a:srgbClr val="FFFF00"/>
              </a:solidFill>
            </a:endParaRPr>
          </a:p>
          <a:p>
            <a:pPr marL="0" indent="0" algn="ctr">
              <a:buNone/>
            </a:pPr>
            <a:r>
              <a:rPr lang="ru-RU" sz="1400" b="1" dirty="0" smtClean="0">
                <a:solidFill>
                  <a:srgbClr val="FFFF00"/>
                </a:solidFill>
              </a:rPr>
              <a:t>УКАЗ ПРЕЗИДЕНТА </a:t>
            </a:r>
            <a:r>
              <a:rPr lang="ru-RU" sz="1400" b="1" dirty="0">
                <a:solidFill>
                  <a:srgbClr val="FFFF00"/>
                </a:solidFill>
              </a:rPr>
              <a:t>РОССИЙСКОЙ </a:t>
            </a:r>
            <a:r>
              <a:rPr lang="ru-RU" sz="1400" b="1" dirty="0" smtClean="0">
                <a:solidFill>
                  <a:srgbClr val="FFFF00"/>
                </a:solidFill>
              </a:rPr>
              <a:t>ФЕДЕРАЦИИ  ОТ 29.12.2022 №968 «ОБ ОСОБЕННОСТЯХ ИСПОЛНЕНИЯ </a:t>
            </a:r>
            <a:r>
              <a:rPr lang="ru-RU" sz="1400" b="1" dirty="0">
                <a:solidFill>
                  <a:srgbClr val="FFFF00"/>
                </a:solidFill>
              </a:rPr>
              <a:t>ОБЯЗАННОСТЕЙ, СОБЛЮДЕНИЯ ОГРАНИЧЕНИЙ И </a:t>
            </a:r>
            <a:r>
              <a:rPr lang="ru-RU" sz="1400" b="1" dirty="0" smtClean="0">
                <a:solidFill>
                  <a:srgbClr val="FFFF00"/>
                </a:solidFill>
              </a:rPr>
              <a:t>ЗАПРЕТОВ В </a:t>
            </a:r>
            <a:r>
              <a:rPr lang="ru-RU" sz="1400" b="1" dirty="0">
                <a:solidFill>
                  <a:srgbClr val="FFFF00"/>
                </a:solidFill>
              </a:rPr>
              <a:t>ОБЛАСТИ ПРОТИВОДЕЙСТВИЯ КОРРУПЦИИ НЕКОТОРЫМИ </a:t>
            </a:r>
            <a:r>
              <a:rPr lang="ru-RU" sz="1400" b="1" dirty="0" smtClean="0">
                <a:solidFill>
                  <a:srgbClr val="FFFF00"/>
                </a:solidFill>
              </a:rPr>
              <a:t>КАТЕГОРИЯМИ ГРАЖДАН </a:t>
            </a:r>
            <a:r>
              <a:rPr lang="ru-RU" sz="1400" b="1" dirty="0">
                <a:solidFill>
                  <a:srgbClr val="FFFF00"/>
                </a:solidFill>
              </a:rPr>
              <a:t>В ПЕРИОД ПРОВЕДЕНИЯ СПЕЦИАЛЬНОЙ ВОЕННОЙ </a:t>
            </a:r>
            <a:r>
              <a:rPr lang="ru-RU" sz="1400" b="1" dirty="0" smtClean="0">
                <a:solidFill>
                  <a:srgbClr val="FFFF00"/>
                </a:solidFill>
              </a:rPr>
              <a:t>ОПЕРАЦИИ»</a:t>
            </a:r>
            <a:endParaRPr lang="ru-RU" sz="1400" b="1" dirty="0">
              <a:solidFill>
                <a:srgbClr val="FFFF00"/>
              </a:solidFill>
            </a:endParaRPr>
          </a:p>
          <a:p>
            <a:pPr marL="0" indent="0" algn="ctr">
              <a:buNone/>
            </a:pPr>
            <a:endParaRPr lang="ru-RU" sz="1400" b="1" dirty="0">
              <a:solidFill>
                <a:srgbClr val="FFFF00"/>
              </a:solidFill>
            </a:endParaRPr>
          </a:p>
          <a:p>
            <a:pPr marL="0" indent="0" algn="ctr">
              <a:buNone/>
            </a:pPr>
            <a:endParaRPr lang="ru-RU" sz="1300" b="1" dirty="0">
              <a:solidFill>
                <a:srgbClr val="FFFF00"/>
              </a:solidFill>
            </a:endParaRPr>
          </a:p>
          <a:p>
            <a:endParaRPr lang="ru-RU" dirty="0"/>
          </a:p>
        </p:txBody>
      </p:sp>
    </p:spTree>
    <p:extLst>
      <p:ext uri="{BB962C8B-B14F-4D97-AF65-F5344CB8AC3E}">
        <p14:creationId xmlns:p14="http://schemas.microsoft.com/office/powerpoint/2010/main" val="82791232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115852" cy="1320800"/>
          </a:xfrm>
        </p:spPr>
        <p:txBody>
          <a:bodyPr/>
          <a:lstStyle/>
          <a:p>
            <a:pPr algn="ctr"/>
            <a:r>
              <a:rPr lang="ru-RU" dirty="0" smtClean="0"/>
              <a:t>Нормативно-правовая база темя «Противодействие коррупции»</a:t>
            </a:r>
            <a:endParaRPr lang="ru-RU" dirty="0"/>
          </a:p>
        </p:txBody>
      </p:sp>
      <p:sp>
        <p:nvSpPr>
          <p:cNvPr id="3" name="Объект 2"/>
          <p:cNvSpPr>
            <a:spLocks noGrp="1"/>
          </p:cNvSpPr>
          <p:nvPr>
            <p:ph idx="1"/>
          </p:nvPr>
        </p:nvSpPr>
        <p:spPr>
          <a:xfrm>
            <a:off x="677333" y="2160589"/>
            <a:ext cx="10540395" cy="4370840"/>
          </a:xfrm>
        </p:spPr>
        <p:txBody>
          <a:bodyPr>
            <a:normAutofit lnSpcReduction="10000"/>
          </a:bodyPr>
          <a:lstStyle/>
          <a:p>
            <a:pPr lvl="0"/>
            <a:r>
              <a:rPr lang="ru-RU" dirty="0">
                <a:hlinkClick r:id="rId2"/>
              </a:rPr>
              <a:t>Федеральный закон от 25 декабря 2008 г. № 273-ФЗ</a:t>
            </a:r>
            <a:r>
              <a:rPr lang="ru-RU" dirty="0"/>
              <a:t> «О противодействии коррупции»</a:t>
            </a:r>
          </a:p>
          <a:p>
            <a:pPr lvl="0"/>
            <a:r>
              <a:rPr lang="ru-RU" dirty="0">
                <a:hlinkClick r:id="rId3"/>
              </a:rPr>
              <a:t>Федеральный закон от 17 июля 2009 г. № 172-ФЗ</a:t>
            </a:r>
            <a:r>
              <a:rPr lang="ru-RU" dirty="0"/>
              <a:t> «Об антикоррупционной экспертизе нормативных правовых актов и проектов нормативных правовых актов»</a:t>
            </a:r>
          </a:p>
          <a:p>
            <a:pPr lvl="0"/>
            <a:r>
              <a:rPr lang="ru-RU" dirty="0">
                <a:hlinkClick r:id="rId4"/>
              </a:rPr>
              <a:t>Федеральный закон от 3 декабря 2012 г. № 230-ФЗ</a:t>
            </a:r>
            <a:r>
              <a:rPr lang="ru-RU" dirty="0"/>
              <a:t> «О контроле  за соответствием расходов лиц, замещающих государственные должности, и иных лиц их доходам»</a:t>
            </a:r>
          </a:p>
          <a:p>
            <a:pPr lvl="0"/>
            <a:r>
              <a:rPr lang="ru-RU" dirty="0">
                <a:hlinkClick r:id="rId5"/>
              </a:rPr>
              <a:t>Федеральный закон от 7 мая 2013 № 79-ФЗ</a:t>
            </a:r>
            <a:r>
              <a:rPr lang="ru-RU" dirty="0"/>
              <a:t> «О запрете отдельным категориям лиц открывать и иметь счета (вклады), хранить наличные денежные средства и ценности в иностранных банках, расположенных за пределами территории Российской Федерации, владеть и (или) пользоваться иностранными финансовыми инструментами»</a:t>
            </a:r>
          </a:p>
          <a:p>
            <a:pPr lvl="0"/>
            <a:r>
              <a:rPr lang="ru-RU" dirty="0">
                <a:hlinkClick r:id="rId6"/>
              </a:rPr>
              <a:t>Федеральный закон от 27.07.2004 № 79-ФЗ</a:t>
            </a:r>
            <a:r>
              <a:rPr lang="ru-RU" dirty="0"/>
              <a:t> «О государственной гражданской службе Российской Федерации</a:t>
            </a:r>
            <a:r>
              <a:rPr lang="ru-RU" dirty="0" smtClean="0"/>
              <a:t>»</a:t>
            </a:r>
          </a:p>
          <a:p>
            <a:pPr lvl="0"/>
            <a:r>
              <a:rPr lang="ru-RU" b="1" u="sng" dirty="0">
                <a:solidFill>
                  <a:srgbClr val="92D050"/>
                </a:solidFill>
              </a:rPr>
              <a:t>Федеральный закон от 06.02.2023 №12-ФЗ </a:t>
            </a:r>
            <a:r>
              <a:rPr lang="ru-RU" b="1" dirty="0">
                <a:solidFill>
                  <a:schemeClr val="tx1"/>
                </a:solidFill>
              </a:rPr>
              <a:t>«О внесении изменений в Федеральный закон «Об общих принципах организации публичной власти в субъектах Российской Федерации» и отдельные законодательные акты Российской Федерации»</a:t>
            </a:r>
            <a:endParaRPr lang="ru-RU" dirty="0">
              <a:solidFill>
                <a:schemeClr val="tx1"/>
              </a:solidFill>
            </a:endParaRPr>
          </a:p>
          <a:p>
            <a:endParaRPr lang="ru-RU" dirty="0"/>
          </a:p>
        </p:txBody>
      </p:sp>
    </p:spTree>
    <p:extLst>
      <p:ext uri="{BB962C8B-B14F-4D97-AF65-F5344CB8AC3E}">
        <p14:creationId xmlns:p14="http://schemas.microsoft.com/office/powerpoint/2010/main" val="164654555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540395" cy="1320800"/>
          </a:xfrm>
        </p:spPr>
        <p:txBody>
          <a:bodyPr/>
          <a:lstStyle/>
          <a:p>
            <a:pPr algn="ctr"/>
            <a:r>
              <a:rPr lang="ru-RU" dirty="0"/>
              <a:t>Нормативно-правовая база темя «Противодействие коррупции»</a:t>
            </a:r>
          </a:p>
        </p:txBody>
      </p:sp>
      <p:sp>
        <p:nvSpPr>
          <p:cNvPr id="3" name="Объект 2"/>
          <p:cNvSpPr>
            <a:spLocks noGrp="1"/>
          </p:cNvSpPr>
          <p:nvPr>
            <p:ph idx="1"/>
          </p:nvPr>
        </p:nvSpPr>
        <p:spPr>
          <a:xfrm>
            <a:off x="677334" y="2160589"/>
            <a:ext cx="10866966" cy="3880773"/>
          </a:xfrm>
        </p:spPr>
        <p:txBody>
          <a:bodyPr>
            <a:normAutofit lnSpcReduction="10000"/>
          </a:bodyPr>
          <a:lstStyle/>
          <a:p>
            <a:pPr lvl="0"/>
            <a:r>
              <a:rPr lang="ru-RU" dirty="0">
                <a:hlinkClick r:id="rId2"/>
              </a:rPr>
              <a:t>Указ Президента Российской Федерации от 10 декабря 2020 г. № 778</a:t>
            </a:r>
            <a:r>
              <a:rPr lang="ru-RU" dirty="0"/>
              <a:t> «О мерах по реализации отдельных положений Федерального закона «О цифровых финансовых активах, цифровой валюте и о внесении изменений в отдельные законодательные акты Российской Федерации»</a:t>
            </a:r>
          </a:p>
          <a:p>
            <a:pPr lvl="0"/>
            <a:r>
              <a:rPr lang="ru-RU" dirty="0">
                <a:hlinkClick r:id="rId3"/>
              </a:rPr>
              <a:t>Указ Президента Российской Федерации от 12 августа 2002 г. № 885</a:t>
            </a:r>
            <a:r>
              <a:rPr lang="ru-RU" dirty="0"/>
              <a:t> «Об утверждении общих принципов служебного поведения государственных служащих»</a:t>
            </a:r>
          </a:p>
          <a:p>
            <a:pPr lvl="0"/>
            <a:r>
              <a:rPr lang="ru-RU" dirty="0">
                <a:hlinkClick r:id="rId4"/>
              </a:rPr>
              <a:t>Указ Президента Российской Федерации от 19 мая 2008 г. № 815</a:t>
            </a:r>
            <a:r>
              <a:rPr lang="ru-RU" dirty="0"/>
              <a:t> «О мерах по противодействию коррупции»</a:t>
            </a:r>
          </a:p>
          <a:p>
            <a:pPr lvl="0"/>
            <a:r>
              <a:rPr lang="ru-RU" dirty="0">
                <a:hlinkClick r:id="rId5"/>
              </a:rPr>
              <a:t>Указ Президента Российской Федерации от 18 мая 2009 г. № 557</a:t>
            </a:r>
            <a:r>
              <a:rPr lang="ru-RU" dirty="0"/>
              <a:t> «Об утверждении перечня должностей федеральной государственной службы, при назначении на которые граждане и при замещении которых федеральные государственные служащие обязаны представлять сведения о своих доходах, об имуществе и обязательствах имущественного характера, а также сведения о доходах, об имуществе и обязательствах имущественного характера своих супруги (супруга) и несовершеннолетних детей»</a:t>
            </a:r>
          </a:p>
          <a:p>
            <a:endParaRPr lang="ru-RU" dirty="0"/>
          </a:p>
        </p:txBody>
      </p:sp>
    </p:spTree>
    <p:extLst>
      <p:ext uri="{BB962C8B-B14F-4D97-AF65-F5344CB8AC3E}">
        <p14:creationId xmlns:p14="http://schemas.microsoft.com/office/powerpoint/2010/main" val="1064189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09600"/>
          </a:xfrm>
        </p:spPr>
        <p:txBody>
          <a:bodyPr>
            <a:normAutofit fontScale="90000"/>
          </a:bodyPr>
          <a:lstStyle/>
          <a:p>
            <a:pPr algn="ctr"/>
            <a:r>
              <a:rPr lang="ru-RU" dirty="0" smtClean="0">
                <a:solidFill>
                  <a:srgbClr val="FFFF00"/>
                </a:solidFill>
              </a:rPr>
              <a:t>Запрет на установление испытания</a:t>
            </a:r>
            <a:endParaRPr lang="ru-RU" dirty="0">
              <a:solidFill>
                <a:srgbClr val="FFFF00"/>
              </a:solidFill>
            </a:endParaRPr>
          </a:p>
        </p:txBody>
      </p:sp>
      <p:sp>
        <p:nvSpPr>
          <p:cNvPr id="3" name="Объект 2"/>
          <p:cNvSpPr>
            <a:spLocks noGrp="1"/>
          </p:cNvSpPr>
          <p:nvPr>
            <p:ph idx="1"/>
          </p:nvPr>
        </p:nvSpPr>
        <p:spPr>
          <a:xfrm>
            <a:off x="677333" y="1219200"/>
            <a:ext cx="10091185" cy="5460999"/>
          </a:xfrm>
        </p:spPr>
        <p:txBody>
          <a:bodyPr>
            <a:normAutofit/>
          </a:bodyPr>
          <a:lstStyle/>
          <a:p>
            <a:pPr marL="0" indent="0">
              <a:buNone/>
            </a:pPr>
            <a:r>
              <a:rPr lang="ru-RU" dirty="0"/>
              <a:t>Испытание при приеме на работу не устанавливается для:</a:t>
            </a:r>
          </a:p>
          <a:p>
            <a:r>
              <a:rPr lang="ru-RU" dirty="0"/>
              <a:t>лиц, избранных по конкурсу на замещение соответствующей должности, проведенному в порядке, установленном трудовым законодательством и иными нормативными правовыми актами, содержащими нормы трудового права;</a:t>
            </a:r>
          </a:p>
          <a:p>
            <a:r>
              <a:rPr lang="ru-RU" dirty="0"/>
              <a:t>беременных женщин и женщин, имеющих детей в возрасте до полутора лет;</a:t>
            </a:r>
          </a:p>
          <a:p>
            <a:r>
              <a:rPr lang="ru-RU" dirty="0"/>
              <a:t>лиц, не достигших возраста восемнадцати лет;</a:t>
            </a:r>
          </a:p>
          <a:p>
            <a:r>
              <a:rPr lang="ru-RU" dirty="0"/>
              <a:t>лиц, получивших среднее профессиональное образование или высшее образование по имеющим государственную аккредитацию образовательным программам и впервые поступающих на работу по полученной специальности в течение одного года со дня получения профессионального образования соответствующего уровня</a:t>
            </a:r>
            <a:r>
              <a:rPr lang="ru-RU" dirty="0" smtClean="0"/>
              <a:t>;</a:t>
            </a:r>
            <a:endParaRPr lang="ru-RU" dirty="0"/>
          </a:p>
          <a:p>
            <a:r>
              <a:rPr lang="ru-RU" dirty="0"/>
              <a:t>лиц, избранных на выборную должность на оплачиваемую работу;</a:t>
            </a:r>
          </a:p>
          <a:p>
            <a:r>
              <a:rPr lang="ru-RU" dirty="0"/>
              <a:t>лиц, приглашенных на работу в порядке перевода от другого работодателя по согласованию между работодателями;</a:t>
            </a:r>
          </a:p>
          <a:p>
            <a:r>
              <a:rPr lang="ru-RU" dirty="0"/>
              <a:t>лиц, заключающих трудовой договор на срок до двух </a:t>
            </a:r>
            <a:r>
              <a:rPr lang="ru-RU" dirty="0" smtClean="0"/>
              <a:t>месяцев</a:t>
            </a:r>
            <a:r>
              <a:rPr lang="ru-RU" dirty="0"/>
              <a:t>.</a:t>
            </a:r>
          </a:p>
        </p:txBody>
      </p:sp>
    </p:spTree>
    <p:extLst>
      <p:ext uri="{BB962C8B-B14F-4D97-AF65-F5344CB8AC3E}">
        <p14:creationId xmlns:p14="http://schemas.microsoft.com/office/powerpoint/2010/main" val="1146386841"/>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393437" cy="1320800"/>
          </a:xfrm>
        </p:spPr>
        <p:txBody>
          <a:bodyPr/>
          <a:lstStyle/>
          <a:p>
            <a:pPr algn="ctr"/>
            <a:r>
              <a:rPr lang="ru-RU" dirty="0"/>
              <a:t>Нормативно-правовая база темя «Противодействие коррупции»</a:t>
            </a:r>
          </a:p>
        </p:txBody>
      </p:sp>
      <p:sp>
        <p:nvSpPr>
          <p:cNvPr id="3" name="Объект 2"/>
          <p:cNvSpPr>
            <a:spLocks noGrp="1"/>
          </p:cNvSpPr>
          <p:nvPr>
            <p:ph idx="1"/>
          </p:nvPr>
        </p:nvSpPr>
        <p:spPr>
          <a:xfrm>
            <a:off x="677333" y="2160589"/>
            <a:ext cx="10785323" cy="4501468"/>
          </a:xfrm>
        </p:spPr>
        <p:txBody>
          <a:bodyPr>
            <a:normAutofit fontScale="92500" lnSpcReduction="20000"/>
          </a:bodyPr>
          <a:lstStyle/>
          <a:p>
            <a:pPr lvl="0"/>
            <a:r>
              <a:rPr lang="ru-RU" dirty="0">
                <a:hlinkClick r:id="rId2"/>
              </a:rPr>
              <a:t>Указ Президента Российской Федерации от 21 сентября 2009 г. № 1065</a:t>
            </a:r>
            <a:r>
              <a:rPr lang="ru-RU" dirty="0"/>
              <a:t> «О проверке достоверности и полноты сведений, представляемых гражданами, претендующими на замещение должностей федеральной государственной службы, и федеральными государственными служащими, и соблюдения федеральными государственными служащими требований к служебному поведению»</a:t>
            </a:r>
          </a:p>
          <a:p>
            <a:pPr lvl="0"/>
            <a:r>
              <a:rPr lang="ru-RU" dirty="0" smtClean="0">
                <a:hlinkClick r:id="rId3"/>
              </a:rPr>
              <a:t>Указ </a:t>
            </a:r>
            <a:r>
              <a:rPr lang="ru-RU" dirty="0">
                <a:hlinkClick r:id="rId3"/>
              </a:rPr>
              <a:t>Президента Российской Федерации от 21 июля 2010 г. № 925</a:t>
            </a:r>
            <a:r>
              <a:rPr lang="ru-RU" dirty="0"/>
              <a:t> «О мерах по реализации отдельных положений Федерального закона «О противодействии коррупции»</a:t>
            </a:r>
          </a:p>
          <a:p>
            <a:pPr lvl="0"/>
            <a:r>
              <a:rPr lang="ru-RU" dirty="0">
                <a:hlinkClick r:id="rId4"/>
              </a:rPr>
              <a:t>Указ Президента Российской Федерации от 2 апреля 2013 г. № 309</a:t>
            </a:r>
            <a:r>
              <a:rPr lang="ru-RU" dirty="0"/>
              <a:t> «О мерах по реализации отдельных положений Федерального закона «О противодействии коррупции»</a:t>
            </a:r>
          </a:p>
          <a:p>
            <a:pPr lvl="0"/>
            <a:r>
              <a:rPr lang="ru-RU" dirty="0">
                <a:hlinkClick r:id="rId5"/>
              </a:rPr>
              <a:t>Указ Президента Российской Федерации от 2 апреля 2013 г. № 310</a:t>
            </a:r>
            <a:r>
              <a:rPr lang="ru-RU" dirty="0"/>
              <a:t> «О мерах по реализации отдельных положений Федерального закона «О контроле за соответствием расходов лиц, замещающих государственные должности, и иных лиц их доходам»</a:t>
            </a:r>
          </a:p>
          <a:p>
            <a:pPr lvl="0"/>
            <a:r>
              <a:rPr lang="ru-RU" dirty="0">
                <a:hlinkClick r:id="rId6"/>
              </a:rPr>
              <a:t>Указ Президента Российской Федерации от 8 июля 2013 № 613</a:t>
            </a:r>
            <a:r>
              <a:rPr lang="ru-RU" dirty="0"/>
              <a:t> «Вопросы противодействия коррупции» (вместе с «Порядком размещения сведений о доходах, расходах, об имуществе и обязательствах имущественного характера отдельных категорий лиц и членов их семей на официальных сайтах федеральных государственных органов, органов государственной власти субъектов Российской Федерации и организаций и предоставления этих сведений общероссийским средствам массовой информации для опубликования»)</a:t>
            </a:r>
          </a:p>
          <a:p>
            <a:endParaRPr lang="ru-RU" dirty="0"/>
          </a:p>
        </p:txBody>
      </p:sp>
    </p:spTree>
    <p:extLst>
      <p:ext uri="{BB962C8B-B14F-4D97-AF65-F5344CB8AC3E}">
        <p14:creationId xmlns:p14="http://schemas.microsoft.com/office/powerpoint/2010/main" val="358202655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801652" cy="1320800"/>
          </a:xfrm>
        </p:spPr>
        <p:txBody>
          <a:bodyPr/>
          <a:lstStyle/>
          <a:p>
            <a:pPr algn="ctr"/>
            <a:r>
              <a:rPr lang="ru-RU" dirty="0"/>
              <a:t>Нормативно-правовая база темя «Противодействие коррупции»</a:t>
            </a:r>
          </a:p>
        </p:txBody>
      </p:sp>
      <p:sp>
        <p:nvSpPr>
          <p:cNvPr id="3" name="Объект 2"/>
          <p:cNvSpPr>
            <a:spLocks noGrp="1"/>
          </p:cNvSpPr>
          <p:nvPr>
            <p:ph idx="1"/>
          </p:nvPr>
        </p:nvSpPr>
        <p:spPr>
          <a:xfrm>
            <a:off x="677334" y="2160589"/>
            <a:ext cx="10915952" cy="3880773"/>
          </a:xfrm>
        </p:spPr>
        <p:txBody>
          <a:bodyPr>
            <a:normAutofit fontScale="92500" lnSpcReduction="10000"/>
          </a:bodyPr>
          <a:lstStyle/>
          <a:p>
            <a:pPr lvl="0"/>
            <a:r>
              <a:rPr lang="ru-RU" dirty="0">
                <a:hlinkClick r:id="rId2"/>
              </a:rPr>
              <a:t>Указ Президента Российской Федерации от 23.06.2014 № 453</a:t>
            </a:r>
            <a:r>
              <a:rPr lang="ru-RU" dirty="0"/>
              <a:t> «О внесении изменений в некоторые акты Президента Российской Федерации по вопросам противодействия коррупции»</a:t>
            </a:r>
          </a:p>
          <a:p>
            <a:pPr lvl="0"/>
            <a:r>
              <a:rPr lang="ru-RU" dirty="0">
                <a:hlinkClick r:id="rId3"/>
              </a:rPr>
              <a:t>Указ Президента Российской Федерации от 08.03.2015 № 120</a:t>
            </a:r>
            <a:r>
              <a:rPr lang="ru-RU" dirty="0"/>
              <a:t> «О некоторых вопросах противодействия коррупции»</a:t>
            </a:r>
          </a:p>
          <a:p>
            <a:pPr lvl="0"/>
            <a:r>
              <a:rPr lang="ru-RU" dirty="0">
                <a:hlinkClick r:id="rId4"/>
              </a:rPr>
              <a:t>Указ Президента Российской Федерации от 15 июля 2015 г. № 364</a:t>
            </a:r>
            <a:r>
              <a:rPr lang="ru-RU" dirty="0"/>
              <a:t> «О мерах по совершенствованию организации деятельности в области противодействия коррупции»</a:t>
            </a:r>
          </a:p>
          <a:p>
            <a:pPr lvl="0"/>
            <a:r>
              <a:rPr lang="ru-RU" dirty="0">
                <a:hlinkClick r:id="rId5"/>
              </a:rPr>
              <a:t>Указ Президента Российской Федерации от 22 декабря 2015 г. № 650</a:t>
            </a:r>
            <a:r>
              <a:rPr lang="ru-RU" dirty="0"/>
              <a:t> «О порядке сообщения лицами, замещающими отдельные государственные должности Российской Федерации, должности федеральной государственной службы, и иными лицами о возникновении личной заинтересованности при исполнении должностных обязанностей, которая приводит или может привести к конфликту интересов, и о внесении изменений в некоторые акты Президента Российской Федерации»</a:t>
            </a:r>
          </a:p>
          <a:p>
            <a:pPr lvl="0"/>
            <a:r>
              <a:rPr lang="ru-RU" dirty="0">
                <a:hlinkClick r:id="rId6"/>
              </a:rPr>
              <a:t>Указ Президента Российской Федерации от 16 августа 2021 г. № 478</a:t>
            </a:r>
            <a:r>
              <a:rPr lang="ru-RU" dirty="0"/>
              <a:t> «О Национальном плане противодействия коррупции на 2021 - 2024 годы»</a:t>
            </a:r>
          </a:p>
          <a:p>
            <a:endParaRPr lang="ru-RU" dirty="0"/>
          </a:p>
        </p:txBody>
      </p:sp>
    </p:spTree>
    <p:extLst>
      <p:ext uri="{BB962C8B-B14F-4D97-AF65-F5344CB8AC3E}">
        <p14:creationId xmlns:p14="http://schemas.microsoft.com/office/powerpoint/2010/main" val="186334159"/>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540395" cy="1320800"/>
          </a:xfrm>
        </p:spPr>
        <p:txBody>
          <a:bodyPr/>
          <a:lstStyle/>
          <a:p>
            <a:pPr algn="ctr"/>
            <a:r>
              <a:rPr lang="ru-RU" dirty="0"/>
              <a:t>Нормативно-правовая база темя «Противодействие коррупции»</a:t>
            </a:r>
          </a:p>
        </p:txBody>
      </p:sp>
      <p:sp>
        <p:nvSpPr>
          <p:cNvPr id="3" name="Объект 2"/>
          <p:cNvSpPr>
            <a:spLocks noGrp="1"/>
          </p:cNvSpPr>
          <p:nvPr>
            <p:ph idx="1"/>
          </p:nvPr>
        </p:nvSpPr>
        <p:spPr>
          <a:xfrm>
            <a:off x="677334" y="2160589"/>
            <a:ext cx="10295466" cy="4485140"/>
          </a:xfrm>
        </p:spPr>
        <p:txBody>
          <a:bodyPr>
            <a:normAutofit fontScale="85000" lnSpcReduction="10000"/>
          </a:bodyPr>
          <a:lstStyle/>
          <a:p>
            <a:pPr lvl="0"/>
            <a:r>
              <a:rPr lang="ru-RU" dirty="0">
                <a:hlinkClick r:id="rId2"/>
              </a:rPr>
              <a:t>Постановление Правительства Российской Федерации от 13 марта 2013 г. № 207</a:t>
            </a:r>
            <a:r>
              <a:rPr lang="ru-RU" dirty="0"/>
              <a:t> «Об утверждении Правил проверки достоверности и полноты сведений о доходах, об имуществе и обязательствах имущественного характера, представляемых гражданами, претендующими на замещение должностей руководителей федеральных государственных учреждений, и лицами, замещающими эти должности»</a:t>
            </a:r>
          </a:p>
          <a:p>
            <a:pPr lvl="0"/>
            <a:r>
              <a:rPr lang="ru-RU" dirty="0">
                <a:hlinkClick r:id="rId3"/>
              </a:rPr>
              <a:t>Постановление Правительства Российской Федерации от 9 февраля 2021 г. № 142</a:t>
            </a:r>
            <a:r>
              <a:rPr lang="ru-RU" dirty="0"/>
              <a:t> «Об особенностях представления отдельными категориями лиц сведений о цифровых финансовых активах, цифровых правах, утилитарных цифровых прав и цифровой валюте в 2021 году»</a:t>
            </a:r>
          </a:p>
          <a:p>
            <a:pPr lvl="0"/>
            <a:r>
              <a:rPr lang="ru-RU" dirty="0">
                <a:hlinkClick r:id="rId4"/>
              </a:rPr>
              <a:t>Постановление Правительства Российской Федерации от 13 марта 2013 г. № 208</a:t>
            </a:r>
            <a:r>
              <a:rPr lang="ru-RU" dirty="0"/>
              <a:t> «Об утверждении Правил представления лицом, поступающим на работу на должность руководителя федерального государственного учреждения, а также руководителем федерального государственного  учреждения сведений о своих доходах, об имуществе и обязательствах имущественного характера и о доходах, об имуществе и обязательствах имущественного характера и о доходах, об имуществе и обязательствах имущественного характера своих супруга (супруги) и несовершеннолетних детей»</a:t>
            </a:r>
          </a:p>
          <a:p>
            <a:pPr lvl="0"/>
            <a:r>
              <a:rPr lang="ru-RU" dirty="0">
                <a:hlinkClick r:id="rId5"/>
              </a:rPr>
              <a:t>Постановление Правительства Российской Федерации от 5 июля 2013 г. № 568</a:t>
            </a:r>
            <a:r>
              <a:rPr lang="ru-RU" dirty="0"/>
              <a:t> «О распространении на отдельные категории граждан ограничений, запретов и обязанностей, установленных Федеральным законом «О противодействии коррупции» и другими федеральными законами в целях противодействия коррупционного характера своих супруга (супруги) и несовершеннолетних детей»</a:t>
            </a:r>
          </a:p>
          <a:p>
            <a:endParaRPr lang="ru-RU" dirty="0"/>
          </a:p>
        </p:txBody>
      </p:sp>
    </p:spTree>
    <p:extLst>
      <p:ext uri="{BB962C8B-B14F-4D97-AF65-F5344CB8AC3E}">
        <p14:creationId xmlns:p14="http://schemas.microsoft.com/office/powerpoint/2010/main" val="3410798774"/>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622037" cy="1320800"/>
          </a:xfrm>
        </p:spPr>
        <p:txBody>
          <a:bodyPr/>
          <a:lstStyle/>
          <a:p>
            <a:pPr algn="ctr"/>
            <a:r>
              <a:rPr lang="ru-RU" dirty="0"/>
              <a:t>Нормативно-правовая база темя «Противодействие коррупции»</a:t>
            </a:r>
          </a:p>
        </p:txBody>
      </p:sp>
      <p:sp>
        <p:nvSpPr>
          <p:cNvPr id="3" name="Объект 2"/>
          <p:cNvSpPr>
            <a:spLocks noGrp="1"/>
          </p:cNvSpPr>
          <p:nvPr>
            <p:ph idx="1"/>
          </p:nvPr>
        </p:nvSpPr>
        <p:spPr>
          <a:xfrm>
            <a:off x="677334" y="2160589"/>
            <a:ext cx="10524066" cy="4354511"/>
          </a:xfrm>
        </p:spPr>
        <p:txBody>
          <a:bodyPr>
            <a:normAutofit fontScale="92500" lnSpcReduction="20000"/>
          </a:bodyPr>
          <a:lstStyle/>
          <a:p>
            <a:pPr lvl="0"/>
            <a:r>
              <a:rPr lang="ru-RU" dirty="0">
                <a:hlinkClick r:id="rId2"/>
              </a:rPr>
              <a:t>Постановление Правительства Российской Федерации от 9 января 2014 г. № 10</a:t>
            </a:r>
            <a:r>
              <a:rPr lang="ru-RU" dirty="0"/>
              <a:t> «О порядке сообщения отдельными категориями лиц о получении подарка в связи с их должностным положением или исполнением ими служебных (должностных) обязанностей, сдачи и оценки подарка, реализации (выкупа) и зачисления средств, вырученных от его реализации» (вместе с «Типовым положением о сообщении отдельными категориями лиц о получении подарка в связи с их должностным положением или исполнением ими служебных (должностных) обязанностей, сдаче и оценке подарка, реализации (выкупе) и зачислении средств, вырученных от его реализации»)»</a:t>
            </a:r>
          </a:p>
          <a:p>
            <a:pPr lvl="0"/>
            <a:r>
              <a:rPr lang="ru-RU" dirty="0">
                <a:hlinkClick r:id="rId3"/>
              </a:rPr>
              <a:t>Постановление Правительства Российской Федерации от 06.11.2014 № 1164</a:t>
            </a:r>
            <a:r>
              <a:rPr lang="ru-RU" dirty="0"/>
              <a:t> «О внесении изменений в некоторые акты Правительства Российской Федерации»</a:t>
            </a:r>
          </a:p>
          <a:p>
            <a:pPr lvl="0"/>
            <a:r>
              <a:rPr lang="ru-RU" dirty="0">
                <a:hlinkClick r:id="rId4"/>
              </a:rPr>
              <a:t>Постановление Правительства Российской Федерации от 21 января 2015 г. № 29</a:t>
            </a:r>
            <a:r>
              <a:rPr lang="ru-RU" dirty="0"/>
              <a:t> «Об утверждении Правил сообщения работодателем о заключении трудового или гражданско-правового договора на выполнение работ (оказание услуг) с гражданином, замещавшим должности государственной или муниципальной службы, перечень которых устанавливается нормативными правовыми актами Российской Федерации</a:t>
            </a:r>
            <a:r>
              <a:rPr lang="ru-RU" dirty="0" smtClean="0"/>
              <a:t>»</a:t>
            </a:r>
          </a:p>
          <a:p>
            <a:r>
              <a:rPr lang="ru-RU" dirty="0">
                <a:hlinkClick r:id="rId5"/>
              </a:rPr>
              <a:t>Постановление Правительства Российской Федерации от 5 марта 2018 г. № 228</a:t>
            </a:r>
            <a:r>
              <a:rPr lang="ru-RU" dirty="0"/>
              <a:t> «О реестре лиц, уволенных в связи с утратой доверия»</a:t>
            </a:r>
          </a:p>
          <a:p>
            <a:pPr lvl="0"/>
            <a:endParaRPr lang="ru-RU" dirty="0"/>
          </a:p>
          <a:p>
            <a:endParaRPr lang="ru-RU" dirty="0"/>
          </a:p>
        </p:txBody>
      </p:sp>
    </p:spTree>
    <p:extLst>
      <p:ext uri="{BB962C8B-B14F-4D97-AF65-F5344CB8AC3E}">
        <p14:creationId xmlns:p14="http://schemas.microsoft.com/office/powerpoint/2010/main" val="15855075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5734" y="0"/>
            <a:ext cx="8596668" cy="1320800"/>
          </a:xfrm>
        </p:spPr>
        <p:txBody>
          <a:bodyPr/>
          <a:lstStyle/>
          <a:p>
            <a:pPr algn="ctr"/>
            <a:r>
              <a:rPr lang="ru-RU" dirty="0" smtClean="0">
                <a:solidFill>
                  <a:srgbClr val="FFFF00"/>
                </a:solidFill>
              </a:rPr>
              <a:t>Установление испытания муниципальным служащим</a:t>
            </a:r>
            <a:endParaRPr lang="ru-RU" dirty="0">
              <a:solidFill>
                <a:srgbClr val="FFFF00"/>
              </a:solidFill>
            </a:endParaRPr>
          </a:p>
        </p:txBody>
      </p:sp>
      <p:sp>
        <p:nvSpPr>
          <p:cNvPr id="3" name="Объект 2"/>
          <p:cNvSpPr>
            <a:spLocks noGrp="1"/>
          </p:cNvSpPr>
          <p:nvPr>
            <p:ph idx="1"/>
          </p:nvPr>
        </p:nvSpPr>
        <p:spPr>
          <a:xfrm>
            <a:off x="677333" y="1651000"/>
            <a:ext cx="10324649" cy="4710889"/>
          </a:xfrm>
        </p:spPr>
        <p:txBody>
          <a:bodyPr>
            <a:normAutofit/>
          </a:bodyPr>
          <a:lstStyle/>
          <a:p>
            <a:pPr algn="just"/>
            <a:r>
              <a:rPr lang="ru-RU" dirty="0" smtClean="0"/>
              <a:t>В </a:t>
            </a:r>
            <a:r>
              <a:rPr lang="ru-RU" dirty="0"/>
              <a:t>срок испытания не засчитываются период временной нетрудоспособности и другие периоды, когда муниципальный служащий отсутствовал на службе по уважительным причинам</a:t>
            </a:r>
            <a:r>
              <a:rPr lang="ru-RU" dirty="0" smtClean="0"/>
              <a:t>.</a:t>
            </a:r>
          </a:p>
          <a:p>
            <a:pPr algn="just"/>
            <a:r>
              <a:rPr lang="ru-RU" dirty="0"/>
              <a:t>При неудовлетворительном результате испытания муниципальный служащий по решению представителя нанимателя (работодателя) может быть переведен с его согласия на прежнюю или другую должность муниципальной службы, а при отказе от перевода муниципальный служащий может быть уволен.</a:t>
            </a:r>
          </a:p>
          <a:p>
            <a:pPr algn="just"/>
            <a:r>
              <a:rPr lang="ru-RU" dirty="0" smtClean="0"/>
              <a:t>В </a:t>
            </a:r>
            <a:r>
              <a:rPr lang="ru-RU" dirty="0"/>
              <a:t>случае если срок испытания истек, а муниципальный служащий продолжает муниципальную службу, он считается выдержавшим испытание, и его последующее увольнение допускается по основаниям, предусмотренным федеральным законодательством. </a:t>
            </a:r>
            <a:r>
              <a:rPr lang="ru-RU" dirty="0" smtClean="0"/>
              <a:t>Срок испытания засчитывается </a:t>
            </a:r>
            <a:r>
              <a:rPr lang="ru-RU" dirty="0"/>
              <a:t>в стаж муниципальной службы.</a:t>
            </a:r>
          </a:p>
          <a:p>
            <a:pPr algn="just"/>
            <a:endParaRPr lang="ru-RU" dirty="0"/>
          </a:p>
          <a:p>
            <a:pPr algn="just"/>
            <a:endParaRPr lang="ru-RU" dirty="0"/>
          </a:p>
        </p:txBody>
      </p:sp>
    </p:spTree>
    <p:extLst>
      <p:ext uri="{BB962C8B-B14F-4D97-AF65-F5344CB8AC3E}">
        <p14:creationId xmlns:p14="http://schemas.microsoft.com/office/powerpoint/2010/main" val="14474103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90500"/>
            <a:ext cx="8596668" cy="1498600"/>
          </a:xfrm>
        </p:spPr>
        <p:txBody>
          <a:bodyPr>
            <a:normAutofit fontScale="90000"/>
          </a:bodyPr>
          <a:lstStyle/>
          <a:p>
            <a:pPr algn="ctr"/>
            <a:r>
              <a:rPr lang="ru-RU" b="1" dirty="0">
                <a:solidFill>
                  <a:srgbClr val="FFFF00"/>
                </a:solidFill>
              </a:rPr>
              <a:t>Условия заключения трудового договора с бывшими государственными и муниципальными служащими</a:t>
            </a:r>
            <a:br>
              <a:rPr lang="ru-RU" b="1" dirty="0">
                <a:solidFill>
                  <a:srgbClr val="FFFF00"/>
                </a:solidFill>
              </a:rPr>
            </a:br>
            <a:endParaRPr lang="ru-RU" dirty="0">
              <a:solidFill>
                <a:srgbClr val="FFFF00"/>
              </a:solidFill>
            </a:endParaRPr>
          </a:p>
        </p:txBody>
      </p:sp>
      <p:sp>
        <p:nvSpPr>
          <p:cNvPr id="3" name="Объект 2"/>
          <p:cNvSpPr>
            <a:spLocks noGrp="1"/>
          </p:cNvSpPr>
          <p:nvPr>
            <p:ph idx="1"/>
          </p:nvPr>
        </p:nvSpPr>
        <p:spPr>
          <a:xfrm>
            <a:off x="-154745" y="2019300"/>
            <a:ext cx="11661699" cy="4978400"/>
          </a:xfrm>
        </p:spPr>
        <p:txBody>
          <a:bodyPr>
            <a:normAutofit/>
          </a:bodyPr>
          <a:lstStyle/>
          <a:p>
            <a:pPr algn="just"/>
            <a:r>
              <a:rPr lang="ru-RU" dirty="0"/>
              <a:t>Работодатель при заключении трудового договора с гражданами, замещавшими должности государственной или муниципальной службы, </a:t>
            </a:r>
            <a:r>
              <a:rPr lang="ru-RU" dirty="0" smtClean="0"/>
              <a:t>перечень которых </a:t>
            </a:r>
            <a:r>
              <a:rPr lang="ru-RU" dirty="0"/>
              <a:t>устанавливается нормативными правовыми актами Российской Федерации, в течение двух лет после их увольнения с государственной или муниципальной службы обязан в десятидневный срок сообщать о заключении такого договора представителю нанимателя (работодателю) государственного или муниципального служащего по последнему месту его службы в </a:t>
            </a:r>
            <a:r>
              <a:rPr lang="ru-RU" dirty="0" smtClean="0"/>
              <a:t>порядке, </a:t>
            </a:r>
            <a:r>
              <a:rPr lang="ru-RU" dirty="0"/>
              <a:t>устанавливаемом нормативными правовыми актами Российской Федерации.</a:t>
            </a:r>
          </a:p>
          <a:p>
            <a:pPr algn="just"/>
            <a:r>
              <a:rPr lang="ru-RU" dirty="0" smtClean="0"/>
              <a:t>Постановлением Правительства Российской Федерации от </a:t>
            </a:r>
            <a:r>
              <a:rPr lang="ru-RU" dirty="0"/>
              <a:t>21 января 2015 г. N </a:t>
            </a:r>
            <a:r>
              <a:rPr lang="ru-RU" dirty="0" smtClean="0"/>
              <a:t>29 утверждены «</a:t>
            </a:r>
            <a:r>
              <a:rPr lang="ru-RU" b="1" dirty="0" smtClean="0"/>
              <a:t>Правила сообщения работодателем о заключении трудового или гражданско-правового договора на выполнение работ (оказание услуг) с гражданином, замещавшим должности государственной или муниципальной службы, перечень которых устанавливается нормативными правовыми актами Российской Федерации»</a:t>
            </a:r>
            <a:endParaRPr lang="ru-RU" b="1" dirty="0"/>
          </a:p>
          <a:p>
            <a:endParaRPr lang="ru-RU" dirty="0"/>
          </a:p>
        </p:txBody>
      </p:sp>
    </p:spTree>
    <p:extLst>
      <p:ext uri="{BB962C8B-B14F-4D97-AF65-F5344CB8AC3E}">
        <p14:creationId xmlns:p14="http://schemas.microsoft.com/office/powerpoint/2010/main" val="3234819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456" y="145561"/>
            <a:ext cx="8596668" cy="546100"/>
          </a:xfrm>
        </p:spPr>
        <p:txBody>
          <a:bodyPr>
            <a:normAutofit fontScale="90000"/>
          </a:bodyPr>
          <a:lstStyle/>
          <a:p>
            <a:pPr algn="ctr"/>
            <a:r>
              <a:rPr lang="ru-RU" b="1" dirty="0" smtClean="0">
                <a:solidFill>
                  <a:srgbClr val="FFFF00"/>
                </a:solidFill>
              </a:rPr>
              <a:t>Оформление </a:t>
            </a:r>
            <a:r>
              <a:rPr lang="ru-RU" dirty="0" smtClean="0">
                <a:solidFill>
                  <a:srgbClr val="FFFF00"/>
                </a:solidFill>
              </a:rPr>
              <a:t>уведомления</a:t>
            </a:r>
            <a:endParaRPr lang="ru-RU" dirty="0">
              <a:solidFill>
                <a:srgbClr val="FFFF00"/>
              </a:solidFill>
            </a:endParaRPr>
          </a:p>
        </p:txBody>
      </p:sp>
      <p:sp>
        <p:nvSpPr>
          <p:cNvPr id="3" name="Объект 2"/>
          <p:cNvSpPr>
            <a:spLocks noGrp="1"/>
          </p:cNvSpPr>
          <p:nvPr>
            <p:ph idx="1"/>
          </p:nvPr>
        </p:nvSpPr>
        <p:spPr>
          <a:xfrm>
            <a:off x="677334" y="901700"/>
            <a:ext cx="10412198" cy="5867400"/>
          </a:xfrm>
        </p:spPr>
        <p:txBody>
          <a:bodyPr>
            <a:normAutofit fontScale="92500" lnSpcReduction="10000"/>
          </a:bodyPr>
          <a:lstStyle/>
          <a:p>
            <a:pPr algn="just">
              <a:lnSpc>
                <a:spcPct val="120000"/>
              </a:lnSpc>
              <a:spcBef>
                <a:spcPts val="0"/>
              </a:spcBef>
            </a:pPr>
            <a:r>
              <a:rPr lang="ru-RU" sz="2900" dirty="0"/>
              <a:t>Сообщение </a:t>
            </a:r>
            <a:r>
              <a:rPr lang="ru-RU" sz="2900" b="1" dirty="0"/>
              <a:t>оформляется на бланке организации </a:t>
            </a:r>
            <a:r>
              <a:rPr lang="ru-RU" sz="2900" dirty="0"/>
              <a:t>и подписывается ее руководителем или уполномоченным лицом, подписавшим трудовой договор со стороны работодателя, либо уполномоченным лицом, подписавшим гражданско-правовой договор. Подпись работодателя заверяется печатью организации или печатью кадровой службы (при наличии печатей).</a:t>
            </a:r>
          </a:p>
          <a:p>
            <a:pPr algn="just">
              <a:lnSpc>
                <a:spcPct val="120000"/>
              </a:lnSpc>
              <a:spcBef>
                <a:spcPts val="0"/>
              </a:spcBef>
            </a:pPr>
            <a:r>
              <a:rPr lang="ru-RU" sz="2900" dirty="0" smtClean="0"/>
              <a:t>Сообщение </a:t>
            </a:r>
            <a:r>
              <a:rPr lang="ru-RU" sz="2900" dirty="0"/>
              <a:t>направляется представителю нанимателя (работодателю) гражданина по последнему месту его службы </a:t>
            </a:r>
            <a:r>
              <a:rPr lang="ru-RU" sz="3500" b="1" dirty="0"/>
              <a:t>в 10-дневный срок со дня заключения трудового договора </a:t>
            </a:r>
            <a:r>
              <a:rPr lang="ru-RU" sz="2900" dirty="0"/>
              <a:t>или гражданско-правового договора</a:t>
            </a:r>
            <a:r>
              <a:rPr lang="ru-RU" sz="2900" dirty="0" smtClean="0"/>
              <a:t>.</a:t>
            </a:r>
          </a:p>
          <a:p>
            <a:endParaRPr lang="ru-RU" dirty="0"/>
          </a:p>
          <a:p>
            <a:endParaRPr lang="ru-RU" dirty="0"/>
          </a:p>
        </p:txBody>
      </p:sp>
    </p:spTree>
    <p:extLst>
      <p:ext uri="{BB962C8B-B14F-4D97-AF65-F5344CB8AC3E}">
        <p14:creationId xmlns:p14="http://schemas.microsoft.com/office/powerpoint/2010/main" val="35240884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8134" y="317500"/>
            <a:ext cx="8596668" cy="863600"/>
          </a:xfrm>
        </p:spPr>
        <p:txBody>
          <a:bodyPr>
            <a:normAutofit fontScale="90000"/>
          </a:bodyPr>
          <a:lstStyle/>
          <a:p>
            <a:pPr algn="ctr"/>
            <a:r>
              <a:rPr lang="ru-RU" dirty="0" smtClean="0">
                <a:solidFill>
                  <a:srgbClr val="FFFF00"/>
                </a:solidFill>
              </a:rPr>
              <a:t>Содержание уведомления при заключении трудового договора</a:t>
            </a:r>
            <a:endParaRPr lang="ru-RU" dirty="0">
              <a:solidFill>
                <a:srgbClr val="FFFF00"/>
              </a:solidFill>
            </a:endParaRPr>
          </a:p>
        </p:txBody>
      </p:sp>
      <p:sp>
        <p:nvSpPr>
          <p:cNvPr id="3" name="Объект 2"/>
          <p:cNvSpPr>
            <a:spLocks noGrp="1"/>
          </p:cNvSpPr>
          <p:nvPr>
            <p:ph idx="1"/>
          </p:nvPr>
        </p:nvSpPr>
        <p:spPr>
          <a:xfrm>
            <a:off x="342900" y="1473200"/>
            <a:ext cx="11271926" cy="5181600"/>
          </a:xfrm>
        </p:spPr>
        <p:txBody>
          <a:bodyPr>
            <a:noAutofit/>
          </a:bodyPr>
          <a:lstStyle/>
          <a:p>
            <a:pPr marL="0" indent="0">
              <a:lnSpc>
                <a:spcPct val="120000"/>
              </a:lnSpc>
              <a:spcBef>
                <a:spcPts val="0"/>
              </a:spcBef>
              <a:buNone/>
            </a:pPr>
            <a:r>
              <a:rPr lang="ru-RU" sz="1600" dirty="0"/>
              <a:t>В сообщении, направляемом работодателем представителю нанимателя (работодателю) гражданина по последнему месту его службы, должны содержаться следующие сведения:</a:t>
            </a:r>
          </a:p>
          <a:p>
            <a:pPr>
              <a:lnSpc>
                <a:spcPct val="120000"/>
              </a:lnSpc>
              <a:spcBef>
                <a:spcPts val="0"/>
              </a:spcBef>
            </a:pPr>
            <a:r>
              <a:rPr lang="ru-RU" sz="1600" dirty="0"/>
              <a:t>а) фамилия, имя, отчество (при наличии) гражданина (в случае, если фамилия, имя или отчество изменялись, указываются прежние);</a:t>
            </a:r>
          </a:p>
          <a:p>
            <a:pPr>
              <a:lnSpc>
                <a:spcPct val="120000"/>
              </a:lnSpc>
              <a:spcBef>
                <a:spcPts val="0"/>
              </a:spcBef>
            </a:pPr>
            <a:r>
              <a:rPr lang="ru-RU" sz="1600" dirty="0"/>
              <a:t>б) число, месяц, год и место рождения гражданина;</a:t>
            </a:r>
          </a:p>
          <a:p>
            <a:pPr>
              <a:lnSpc>
                <a:spcPct val="120000"/>
              </a:lnSpc>
              <a:spcBef>
                <a:spcPts val="0"/>
              </a:spcBef>
            </a:pPr>
            <a:r>
              <a:rPr lang="ru-RU" sz="1600" dirty="0"/>
              <a:t>в) должность государственной или муниципальной службы, замещаемая гражданином непосредственно перед увольнением с государственной или муниципальной службы (по сведениям, содержащимся в трудовой книжке);</a:t>
            </a:r>
          </a:p>
          <a:p>
            <a:pPr>
              <a:lnSpc>
                <a:spcPct val="120000"/>
              </a:lnSpc>
              <a:spcBef>
                <a:spcPts val="0"/>
              </a:spcBef>
            </a:pPr>
            <a:r>
              <a:rPr lang="ru-RU" sz="1600" dirty="0"/>
              <a:t>г) наименование организации (полное, а также сокращенное (при наличии).</a:t>
            </a:r>
          </a:p>
          <a:p>
            <a:pPr>
              <a:lnSpc>
                <a:spcPct val="120000"/>
              </a:lnSpc>
              <a:spcBef>
                <a:spcPts val="0"/>
              </a:spcBef>
            </a:pPr>
            <a:r>
              <a:rPr lang="ru-RU" sz="1600" dirty="0"/>
              <a:t>д) дата и номер приказа (распоряжения) или иного решения работодателя, согласно которому гражданин принят на работу;</a:t>
            </a:r>
          </a:p>
          <a:p>
            <a:pPr>
              <a:lnSpc>
                <a:spcPct val="120000"/>
              </a:lnSpc>
              <a:spcBef>
                <a:spcPts val="0"/>
              </a:spcBef>
            </a:pPr>
            <a:r>
              <a:rPr lang="ru-RU" sz="1600" dirty="0"/>
              <a:t>е) дата заключения трудового договора и срок, на который он заключен (указывается дата начала работы, а в случае, если заключается срочный трудовой договор, - срок его действия);</a:t>
            </a:r>
          </a:p>
          <a:p>
            <a:pPr>
              <a:lnSpc>
                <a:spcPct val="120000"/>
              </a:lnSpc>
              <a:spcBef>
                <a:spcPts val="0"/>
              </a:spcBef>
            </a:pPr>
            <a:r>
              <a:rPr lang="ru-RU" sz="1600" dirty="0"/>
              <a:t>ж) наименование должности, которую занимает гражданин по трудовому договору в соответствии со штатным расписанием, а также структурное подразделение организации (при наличии);</a:t>
            </a:r>
          </a:p>
          <a:p>
            <a:pPr>
              <a:lnSpc>
                <a:spcPct val="120000"/>
              </a:lnSpc>
              <a:spcBef>
                <a:spcPts val="0"/>
              </a:spcBef>
            </a:pPr>
            <a:r>
              <a:rPr lang="ru-RU" sz="1600" dirty="0"/>
              <a:t>з) должностные обязанности, исполняемые по должности, занимаемой гражданином (указываются основные направления поручаемой работы).</a:t>
            </a:r>
          </a:p>
          <a:p>
            <a:endParaRPr lang="ru-RU" sz="1600" dirty="0"/>
          </a:p>
        </p:txBody>
      </p:sp>
    </p:spTree>
    <p:extLst>
      <p:ext uri="{BB962C8B-B14F-4D97-AF65-F5344CB8AC3E}">
        <p14:creationId xmlns:p14="http://schemas.microsoft.com/office/powerpoint/2010/main" val="20197008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solidFill>
                  <a:srgbClr val="FFFF00"/>
                </a:solidFill>
              </a:rPr>
              <a:t>Содержание уведомления при заключении </a:t>
            </a:r>
            <a:r>
              <a:rPr lang="ru-RU" dirty="0" smtClean="0">
                <a:solidFill>
                  <a:srgbClr val="FFFF00"/>
                </a:solidFill>
              </a:rPr>
              <a:t>договора гражданско-правового характера</a:t>
            </a:r>
            <a:endParaRPr lang="ru-RU" dirty="0">
              <a:solidFill>
                <a:srgbClr val="FFFF00"/>
              </a:solidFill>
            </a:endParaRPr>
          </a:p>
        </p:txBody>
      </p:sp>
      <p:sp>
        <p:nvSpPr>
          <p:cNvPr id="3" name="Объект 2"/>
          <p:cNvSpPr>
            <a:spLocks noGrp="1"/>
          </p:cNvSpPr>
          <p:nvPr>
            <p:ph idx="1"/>
          </p:nvPr>
        </p:nvSpPr>
        <p:spPr>
          <a:xfrm>
            <a:off x="677334" y="1727201"/>
            <a:ext cx="9977966" cy="4965700"/>
          </a:xfrm>
        </p:spPr>
        <p:txBody>
          <a:bodyPr>
            <a:normAutofit lnSpcReduction="10000"/>
          </a:bodyPr>
          <a:lstStyle/>
          <a:p>
            <a:pPr marL="0" indent="0">
              <a:lnSpc>
                <a:spcPct val="120000"/>
              </a:lnSpc>
              <a:spcBef>
                <a:spcPts val="0"/>
              </a:spcBef>
              <a:buNone/>
            </a:pPr>
            <a:r>
              <a:rPr lang="ru-RU" dirty="0"/>
              <a:t>В случае если с гражданином заключен гражданско-правовой договор, </a:t>
            </a:r>
            <a:r>
              <a:rPr lang="ru-RU" dirty="0" smtClean="0"/>
              <a:t>указываются </a:t>
            </a:r>
            <a:r>
              <a:rPr lang="ru-RU" dirty="0"/>
              <a:t>следующие данные</a:t>
            </a:r>
            <a:r>
              <a:rPr lang="ru-RU" dirty="0" smtClean="0"/>
              <a:t>:</a:t>
            </a:r>
          </a:p>
          <a:p>
            <a:r>
              <a:rPr lang="ru-RU" dirty="0"/>
              <a:t>а) фамилия, имя, отчество (при наличии) гражданина (в случае, если фамилия, имя или отчество изменялись, указываются прежние);</a:t>
            </a:r>
          </a:p>
          <a:p>
            <a:r>
              <a:rPr lang="ru-RU" dirty="0"/>
              <a:t>б) число, месяц, год и место рождения гражданина;</a:t>
            </a:r>
          </a:p>
          <a:p>
            <a:r>
              <a:rPr lang="ru-RU" dirty="0"/>
              <a:t>в) должность государственной или муниципальной службы, замещаемая гражданином непосредственно перед увольнением с государственной или муниципальной службы (по сведениям, содержащимся в трудовой книжке);</a:t>
            </a:r>
          </a:p>
          <a:p>
            <a:r>
              <a:rPr lang="ru-RU" dirty="0"/>
              <a:t>г) наименование организации (полное, а также сокращенное (при наличии</a:t>
            </a:r>
            <a:r>
              <a:rPr lang="ru-RU" dirty="0" smtClean="0"/>
              <a:t>).</a:t>
            </a:r>
            <a:endParaRPr lang="ru-RU" dirty="0"/>
          </a:p>
          <a:p>
            <a:pPr>
              <a:lnSpc>
                <a:spcPct val="120000"/>
              </a:lnSpc>
              <a:spcBef>
                <a:spcPts val="0"/>
              </a:spcBef>
            </a:pPr>
            <a:r>
              <a:rPr lang="ru-RU" dirty="0" smtClean="0"/>
              <a:t>д) </a:t>
            </a:r>
            <a:r>
              <a:rPr lang="ru-RU" dirty="0"/>
              <a:t>дата и номер гражданско-правового договора;</a:t>
            </a:r>
          </a:p>
          <a:p>
            <a:pPr>
              <a:lnSpc>
                <a:spcPct val="120000"/>
              </a:lnSpc>
              <a:spcBef>
                <a:spcPts val="0"/>
              </a:spcBef>
            </a:pPr>
            <a:r>
              <a:rPr lang="ru-RU" dirty="0" smtClean="0"/>
              <a:t>е) </a:t>
            </a:r>
            <a:r>
              <a:rPr lang="ru-RU" dirty="0"/>
              <a:t>срок гражданско-правового договора (сроки начала и окончания выполнения работ (оказания услуг);</a:t>
            </a:r>
          </a:p>
          <a:p>
            <a:pPr>
              <a:lnSpc>
                <a:spcPct val="120000"/>
              </a:lnSpc>
              <a:spcBef>
                <a:spcPts val="0"/>
              </a:spcBef>
            </a:pPr>
            <a:r>
              <a:rPr lang="ru-RU" dirty="0" smtClean="0"/>
              <a:t>ж) </a:t>
            </a:r>
            <a:r>
              <a:rPr lang="ru-RU" dirty="0"/>
              <a:t>предмет гражданско-правового договора (с кратким описанием работы (услуги) и ее результата);</a:t>
            </a:r>
          </a:p>
          <a:p>
            <a:pPr>
              <a:lnSpc>
                <a:spcPct val="120000"/>
              </a:lnSpc>
              <a:spcBef>
                <a:spcPts val="0"/>
              </a:spcBef>
            </a:pPr>
            <a:r>
              <a:rPr lang="ru-RU" dirty="0" smtClean="0"/>
              <a:t>з) </a:t>
            </a:r>
            <a:r>
              <a:rPr lang="ru-RU" dirty="0"/>
              <a:t>стоимость работ (услуг) по гражданско-правовому договору.</a:t>
            </a:r>
          </a:p>
          <a:p>
            <a:endParaRPr lang="ru-RU" dirty="0"/>
          </a:p>
        </p:txBody>
      </p:sp>
    </p:spTree>
    <p:extLst>
      <p:ext uri="{BB962C8B-B14F-4D97-AF65-F5344CB8AC3E}">
        <p14:creationId xmlns:p14="http://schemas.microsoft.com/office/powerpoint/2010/main" val="18926705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FFFF00"/>
                </a:solidFill>
              </a:rPr>
              <a:t>Оформление личной карточки формы Т-2 и Т-2 ГС(МС)</a:t>
            </a:r>
            <a:endParaRPr lang="ru-RU" dirty="0">
              <a:solidFill>
                <a:srgbClr val="FFFF00"/>
              </a:solidFill>
            </a:endParaRPr>
          </a:p>
        </p:txBody>
      </p:sp>
      <p:sp>
        <p:nvSpPr>
          <p:cNvPr id="3" name="Объект 2"/>
          <p:cNvSpPr>
            <a:spLocks noGrp="1"/>
          </p:cNvSpPr>
          <p:nvPr>
            <p:ph idx="1"/>
          </p:nvPr>
        </p:nvSpPr>
        <p:spPr>
          <a:xfrm>
            <a:off x="677334" y="2160589"/>
            <a:ext cx="10577568" cy="4697411"/>
          </a:xfrm>
        </p:spPr>
        <p:txBody>
          <a:bodyPr>
            <a:normAutofit fontScale="92500"/>
          </a:bodyPr>
          <a:lstStyle/>
          <a:p>
            <a:pPr marL="0" indent="0" algn="just">
              <a:buNone/>
            </a:pPr>
            <a:r>
              <a:rPr lang="ru-RU" dirty="0" smtClean="0"/>
              <a:t>В соответствии с приказом Госкомстата №1 от 05.01.2004 оформляются личные карточки формы Т-2 или Т-2 ГС (МС).</a:t>
            </a:r>
          </a:p>
          <a:p>
            <a:pPr marL="0" indent="0" algn="just">
              <a:buNone/>
            </a:pPr>
            <a:endParaRPr lang="ru-RU" dirty="0" smtClean="0"/>
          </a:p>
          <a:p>
            <a:pPr algn="just"/>
            <a:r>
              <a:rPr lang="ru-RU" dirty="0" smtClean="0"/>
              <a:t>При назначении на должность муниципальной службы оформляется  </a:t>
            </a:r>
            <a:r>
              <a:rPr lang="ru-RU" u="sng" dirty="0" smtClean="0"/>
              <a:t>личная карточка формы Т-2 ГС(МС)</a:t>
            </a:r>
            <a:endParaRPr lang="ru-RU" dirty="0" smtClean="0"/>
          </a:p>
          <a:p>
            <a:pPr algn="just"/>
            <a:r>
              <a:rPr lang="ru-RU" dirty="0" smtClean="0"/>
              <a:t>При приеме на должность, не включенну</a:t>
            </a:r>
            <a:r>
              <a:rPr lang="ru-RU" dirty="0"/>
              <a:t>ю</a:t>
            </a:r>
            <a:r>
              <a:rPr lang="ru-RU" dirty="0" smtClean="0"/>
              <a:t> в перечень должностей муниципальной  службы, оформляется </a:t>
            </a:r>
            <a:r>
              <a:rPr lang="ru-RU" u="sng" dirty="0" smtClean="0"/>
              <a:t>личная карточка формы Т-2</a:t>
            </a:r>
            <a:r>
              <a:rPr lang="ru-RU" dirty="0" smtClean="0"/>
              <a:t>.</a:t>
            </a:r>
          </a:p>
          <a:p>
            <a:pPr algn="just"/>
            <a:r>
              <a:rPr lang="ru-RU" dirty="0" smtClean="0"/>
              <a:t>Количество записей в разделе </a:t>
            </a:r>
            <a:r>
              <a:rPr lang="en-US" dirty="0" smtClean="0"/>
              <a:t>III</a:t>
            </a:r>
            <a:r>
              <a:rPr lang="ru-RU" dirty="0" smtClean="0"/>
              <a:t> должно совпадать с количеством записей в трудовой книжке.</a:t>
            </a:r>
          </a:p>
          <a:p>
            <a:pPr algn="just"/>
            <a:r>
              <a:rPr lang="ru-RU" dirty="0" smtClean="0"/>
              <a:t>В личных карточках отражаются персональные данные (ФИО, дата рождения, место рождения, гражданство, ИНН, страховое пенсионное свидетельство), данные трудового договора, данные об образовании, о семейном положении (учитываются только несовершеннолетние дети), стаж работы, паспортные данные, место проживания, отношение к военной службе, данные о трудовой деятельности на предприятии, данные о классных чинах (для Т-2 ГС (МС)), данные об аттестации, данные об отпусках, социальных гарантиях, переподготовке, награждениях). Кроме этого, при увольнении заносятся данные по увольнению</a:t>
            </a:r>
            <a:endParaRPr lang="ru-RU" dirty="0"/>
          </a:p>
        </p:txBody>
      </p:sp>
    </p:spTree>
    <p:extLst>
      <p:ext uri="{BB962C8B-B14F-4D97-AF65-F5344CB8AC3E}">
        <p14:creationId xmlns:p14="http://schemas.microsoft.com/office/powerpoint/2010/main" val="4282223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426464"/>
          </a:xfrm>
        </p:spPr>
        <p:txBody>
          <a:bodyPr>
            <a:normAutofit/>
          </a:bodyPr>
          <a:lstStyle/>
          <a:p>
            <a:pPr algn="ctr"/>
            <a:r>
              <a:rPr lang="ru-RU" dirty="0" smtClean="0">
                <a:solidFill>
                  <a:srgbClr val="FFFF00"/>
                </a:solidFill>
              </a:rPr>
              <a:t>Выборная муниципальная должность</a:t>
            </a:r>
            <a:endParaRPr lang="ru-RU" dirty="0">
              <a:solidFill>
                <a:srgbClr val="FFFF00"/>
              </a:solidFill>
            </a:endParaRPr>
          </a:p>
        </p:txBody>
      </p:sp>
      <p:sp>
        <p:nvSpPr>
          <p:cNvPr id="3" name="Объект 2"/>
          <p:cNvSpPr>
            <a:spLocks noGrp="1"/>
          </p:cNvSpPr>
          <p:nvPr>
            <p:ph idx="1"/>
          </p:nvPr>
        </p:nvSpPr>
        <p:spPr>
          <a:xfrm>
            <a:off x="677333" y="1548143"/>
            <a:ext cx="10440322" cy="4493219"/>
          </a:xfrm>
        </p:spPr>
        <p:txBody>
          <a:bodyPr>
            <a:normAutofit/>
          </a:bodyPr>
          <a:lstStyle/>
          <a:p>
            <a:pPr marL="0" indent="0" algn="just">
              <a:buNone/>
            </a:pPr>
            <a:r>
              <a:rPr lang="ru-RU" dirty="0" smtClean="0"/>
              <a:t>В соответствии со статьей 2 Федерального закона Российской Федерации 06.10.2003 №131-ФЗ «Об общих принципах организации местного самоуправления в Российской Федерации» выборным лицом, замещающим </a:t>
            </a:r>
            <a:r>
              <a:rPr lang="ru-RU" b="1" u="sng" dirty="0"/>
              <a:t>муниципальную </a:t>
            </a:r>
            <a:r>
              <a:rPr lang="ru-RU" b="1" u="sng" dirty="0" smtClean="0"/>
              <a:t>должность</a:t>
            </a:r>
            <a:r>
              <a:rPr lang="ru-RU" dirty="0" smtClean="0"/>
              <a:t>, являются:</a:t>
            </a:r>
          </a:p>
          <a:p>
            <a:pPr algn="just"/>
            <a:r>
              <a:rPr lang="ru-RU" dirty="0" smtClean="0"/>
              <a:t>депутат</a:t>
            </a:r>
            <a:r>
              <a:rPr lang="ru-RU" dirty="0"/>
              <a:t>, </a:t>
            </a:r>
            <a:endParaRPr lang="ru-RU" dirty="0" smtClean="0"/>
          </a:p>
          <a:p>
            <a:pPr algn="just"/>
            <a:r>
              <a:rPr lang="ru-RU" dirty="0" smtClean="0"/>
              <a:t>член </a:t>
            </a:r>
            <a:r>
              <a:rPr lang="ru-RU" dirty="0"/>
              <a:t>выборного органа местного самоуправления, </a:t>
            </a:r>
            <a:endParaRPr lang="ru-RU" dirty="0" smtClean="0"/>
          </a:p>
          <a:p>
            <a:pPr algn="just"/>
            <a:r>
              <a:rPr lang="ru-RU" dirty="0" smtClean="0"/>
              <a:t>выборное </a:t>
            </a:r>
            <a:r>
              <a:rPr lang="ru-RU" dirty="0"/>
              <a:t>должностное лицо местного самоуправления, </a:t>
            </a:r>
            <a:endParaRPr lang="ru-RU" dirty="0" smtClean="0"/>
          </a:p>
          <a:p>
            <a:pPr algn="just"/>
            <a:r>
              <a:rPr lang="ru-RU" dirty="0" smtClean="0"/>
              <a:t>член </a:t>
            </a:r>
            <a:r>
              <a:rPr lang="ru-RU" dirty="0"/>
              <a:t>избирательной комиссии муниципального образования, действующей на постоянной основе и являющейся юридическим лицом, с правом решающего голоса. </a:t>
            </a:r>
            <a:endParaRPr lang="ru-RU" dirty="0" smtClean="0"/>
          </a:p>
          <a:p>
            <a:pPr algn="just"/>
            <a:r>
              <a:rPr lang="ru-RU" dirty="0" smtClean="0"/>
              <a:t>должности </a:t>
            </a:r>
            <a:r>
              <a:rPr lang="ru-RU" dirty="0"/>
              <a:t>председателя контрольно-счетного органа муниципального образования, заместителя председателя контрольно-счетного органа муниципального образования, аудитора контрольно-счетного органа муниципального образования могут быть отнесены к муниципальным должностям в соответствии с законом субъекта Российской </a:t>
            </a:r>
            <a:r>
              <a:rPr lang="ru-RU" dirty="0" smtClean="0"/>
              <a:t>Федерации.</a:t>
            </a:r>
            <a:endParaRPr lang="ru-RU" dirty="0"/>
          </a:p>
          <a:p>
            <a:endParaRPr lang="ru-RU" dirty="0"/>
          </a:p>
        </p:txBody>
      </p:sp>
    </p:spTree>
    <p:extLst>
      <p:ext uri="{BB962C8B-B14F-4D97-AF65-F5344CB8AC3E}">
        <p14:creationId xmlns:p14="http://schemas.microsoft.com/office/powerpoint/2010/main" val="1705669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3916" y="247462"/>
            <a:ext cx="8596668" cy="673100"/>
          </a:xfrm>
        </p:spPr>
        <p:txBody>
          <a:bodyPr/>
          <a:lstStyle/>
          <a:p>
            <a:pPr algn="ctr"/>
            <a:r>
              <a:rPr lang="ru-RU" dirty="0" smtClean="0">
                <a:solidFill>
                  <a:srgbClr val="FFFF00"/>
                </a:solidFill>
              </a:rPr>
              <a:t>Изменение трудового договора</a:t>
            </a:r>
            <a:endParaRPr lang="ru-RU" dirty="0">
              <a:solidFill>
                <a:srgbClr val="FFFF00"/>
              </a:solidFill>
            </a:endParaRPr>
          </a:p>
        </p:txBody>
      </p:sp>
      <p:sp>
        <p:nvSpPr>
          <p:cNvPr id="3" name="Объект 2"/>
          <p:cNvSpPr>
            <a:spLocks noGrp="1"/>
          </p:cNvSpPr>
          <p:nvPr>
            <p:ph idx="1"/>
          </p:nvPr>
        </p:nvSpPr>
        <p:spPr>
          <a:xfrm>
            <a:off x="778934" y="1122630"/>
            <a:ext cx="10501684" cy="5481370"/>
          </a:xfrm>
        </p:spPr>
        <p:txBody>
          <a:bodyPr>
            <a:normAutofit/>
          </a:bodyPr>
          <a:lstStyle/>
          <a:p>
            <a:r>
              <a:rPr lang="ru-RU" sz="2000" dirty="0" smtClean="0"/>
              <a:t>Изменение трудового договора осуществляется только путем внесения изменений в виде оформления дополнительных соглашений к нему. </a:t>
            </a:r>
          </a:p>
          <a:p>
            <a:r>
              <a:rPr lang="ru-RU" sz="2000" dirty="0" smtClean="0"/>
              <a:t>Регистрация дополнительных соглашений осуществляется в порядковой нумерации к трудовому договору.</a:t>
            </a:r>
          </a:p>
          <a:p>
            <a:r>
              <a:rPr lang="ru-RU" sz="2000" dirty="0" smtClean="0"/>
              <a:t>В дополнительном соглашении работник обязательно ставит подпись о получении второго экземпляра.</a:t>
            </a:r>
          </a:p>
          <a:p>
            <a:r>
              <a:rPr lang="ru-RU" sz="2000" dirty="0" smtClean="0"/>
              <a:t>Дополнительное соглашение, как и трудовой договор, оформляется в двух экземплярах.</a:t>
            </a:r>
            <a:endParaRPr lang="ru-RU" sz="2000" dirty="0"/>
          </a:p>
        </p:txBody>
      </p:sp>
    </p:spTree>
    <p:extLst>
      <p:ext uri="{BB962C8B-B14F-4D97-AF65-F5344CB8AC3E}">
        <p14:creationId xmlns:p14="http://schemas.microsoft.com/office/powerpoint/2010/main" val="344238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28600"/>
            <a:ext cx="8596668" cy="685800"/>
          </a:xfrm>
        </p:spPr>
        <p:txBody>
          <a:bodyPr/>
          <a:lstStyle/>
          <a:p>
            <a:pPr algn="ctr"/>
            <a:r>
              <a:rPr lang="ru-RU" dirty="0" smtClean="0">
                <a:solidFill>
                  <a:srgbClr val="FFFF00"/>
                </a:solidFill>
              </a:rPr>
              <a:t>Перевод на другую работу</a:t>
            </a:r>
            <a:endParaRPr lang="ru-RU" dirty="0">
              <a:solidFill>
                <a:srgbClr val="FFFF00"/>
              </a:solidFill>
            </a:endParaRPr>
          </a:p>
        </p:txBody>
      </p:sp>
      <p:sp>
        <p:nvSpPr>
          <p:cNvPr id="3" name="Объект 2"/>
          <p:cNvSpPr>
            <a:spLocks noGrp="1"/>
          </p:cNvSpPr>
          <p:nvPr>
            <p:ph idx="1"/>
          </p:nvPr>
        </p:nvSpPr>
        <p:spPr>
          <a:xfrm>
            <a:off x="677333" y="914400"/>
            <a:ext cx="10485589" cy="5842000"/>
          </a:xfrm>
        </p:spPr>
        <p:txBody>
          <a:bodyPr>
            <a:normAutofit/>
          </a:bodyPr>
          <a:lstStyle/>
          <a:p>
            <a:pPr algn="just"/>
            <a:r>
              <a:rPr lang="ru-RU" dirty="0"/>
              <a:t>Перевод на другую работу - постоянное или временное изменение трудовой функции работника и (или) структурного подразделения, в котором работает работник (если структурное подразделение было указано в трудовом договоре), при продолжении работы у того же работодателя, а также перевод на работу в другую местность вместе с работодателем. Перевод на другую работу допускается </a:t>
            </a:r>
            <a:r>
              <a:rPr lang="ru-RU" b="1" u="sng" dirty="0"/>
              <a:t>только с письменного согласия </a:t>
            </a:r>
            <a:r>
              <a:rPr lang="ru-RU" b="1" u="sng" dirty="0" smtClean="0"/>
              <a:t>работника</a:t>
            </a:r>
            <a:r>
              <a:rPr lang="ru-RU" dirty="0" smtClean="0"/>
              <a:t>.</a:t>
            </a:r>
          </a:p>
          <a:p>
            <a:pPr algn="just"/>
            <a:r>
              <a:rPr lang="ru-RU" dirty="0"/>
              <a:t>Не требует согласия работника перемещение его у того же работодателя на другое рабочее место, в другое структурное подразделение, расположенное в той же местности, поручение ему работы на другом механизме или агрегате, если </a:t>
            </a:r>
            <a:r>
              <a:rPr lang="ru-RU" b="1" u="sng" dirty="0"/>
              <a:t>это не влечет за собой изменения определенных сторонами условий трудового договора</a:t>
            </a:r>
            <a:r>
              <a:rPr lang="ru-RU" dirty="0" smtClean="0"/>
              <a:t>.</a:t>
            </a:r>
          </a:p>
          <a:p>
            <a:pPr algn="just"/>
            <a:r>
              <a:rPr lang="ru-RU" dirty="0"/>
              <a:t>По письменной просьбе работника или с его письменного согласия может быть осуществлен перевод работника на постоянную работу к другому работодателю. При этом трудовой договор по прежнему месту работы </a:t>
            </a:r>
            <a:r>
              <a:rPr lang="ru-RU" b="1" dirty="0"/>
              <a:t>прекращается</a:t>
            </a:r>
            <a:r>
              <a:rPr lang="ru-RU" dirty="0"/>
              <a:t> (пункт 5 части первой </a:t>
            </a:r>
            <a:r>
              <a:rPr lang="ru-RU" dirty="0" smtClean="0"/>
              <a:t>статьи 77 </a:t>
            </a:r>
            <a:r>
              <a:rPr lang="ru-RU" dirty="0"/>
              <a:t>настоящего Кодекса</a:t>
            </a:r>
            <a:r>
              <a:rPr lang="ru-RU" dirty="0" smtClean="0"/>
              <a:t>).</a:t>
            </a:r>
          </a:p>
          <a:p>
            <a:pPr algn="just"/>
            <a:r>
              <a:rPr lang="ru-RU" dirty="0"/>
              <a:t>По соглашению сторон, заключаемому </a:t>
            </a:r>
            <a:r>
              <a:rPr lang="ru-RU" b="1" u="sng" dirty="0"/>
              <a:t>в письменной форме</a:t>
            </a:r>
            <a:r>
              <a:rPr lang="ru-RU" dirty="0"/>
              <a:t>, работник может быть временно переведен на другую работу у того же работодателя на срок до одного года, а в случае, когда такой перевод осуществляется для замещения временно отсутствующего работника, за которым в соответствии с законом сохраняется место работы, - до выхода этого работника на работу. </a:t>
            </a:r>
          </a:p>
          <a:p>
            <a:pPr algn="just"/>
            <a:endParaRPr lang="ru-RU" dirty="0"/>
          </a:p>
        </p:txBody>
      </p:sp>
    </p:spTree>
    <p:extLst>
      <p:ext uri="{BB962C8B-B14F-4D97-AF65-F5344CB8AC3E}">
        <p14:creationId xmlns:p14="http://schemas.microsoft.com/office/powerpoint/2010/main" val="34523106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660400"/>
          </a:xfrm>
        </p:spPr>
        <p:txBody>
          <a:bodyPr>
            <a:normAutofit fontScale="90000"/>
          </a:bodyPr>
          <a:lstStyle/>
          <a:p>
            <a:pPr algn="ctr"/>
            <a:r>
              <a:rPr lang="ru-RU" dirty="0" smtClean="0">
                <a:solidFill>
                  <a:srgbClr val="FFFF00"/>
                </a:solidFill>
              </a:rPr>
              <a:t>Расторжение  (прекращение) трудового договора</a:t>
            </a:r>
            <a:endParaRPr lang="ru-RU" dirty="0">
              <a:solidFill>
                <a:srgbClr val="FFFF00"/>
              </a:solidFill>
            </a:endParaRPr>
          </a:p>
        </p:txBody>
      </p:sp>
      <p:sp>
        <p:nvSpPr>
          <p:cNvPr id="3" name="Объект 2"/>
          <p:cNvSpPr>
            <a:spLocks noGrp="1"/>
          </p:cNvSpPr>
          <p:nvPr>
            <p:ph idx="1"/>
          </p:nvPr>
        </p:nvSpPr>
        <p:spPr>
          <a:xfrm>
            <a:off x="677334" y="966789"/>
            <a:ext cx="9838266" cy="5573711"/>
          </a:xfrm>
        </p:spPr>
        <p:txBody>
          <a:bodyPr>
            <a:noAutofit/>
          </a:bodyPr>
          <a:lstStyle/>
          <a:p>
            <a:pPr marL="0" indent="0">
              <a:buNone/>
            </a:pPr>
            <a:r>
              <a:rPr lang="ru-RU" sz="1400" dirty="0" smtClean="0"/>
              <a:t>	Основаниями </a:t>
            </a:r>
            <a:r>
              <a:rPr lang="ru-RU" sz="1400" dirty="0"/>
              <a:t>прекращения трудового договора являются:</a:t>
            </a:r>
          </a:p>
          <a:p>
            <a:pPr>
              <a:spcBef>
                <a:spcPts val="0"/>
              </a:spcBef>
            </a:pPr>
            <a:r>
              <a:rPr lang="ru-RU" sz="1400" dirty="0"/>
              <a:t>1) соглашение сторон </a:t>
            </a:r>
            <a:r>
              <a:rPr lang="ru-RU" sz="1400" dirty="0" smtClean="0"/>
              <a:t>(статья 78 ТК РФ);</a:t>
            </a:r>
            <a:endParaRPr lang="ru-RU" sz="1400" dirty="0"/>
          </a:p>
          <a:p>
            <a:pPr>
              <a:spcBef>
                <a:spcPts val="0"/>
              </a:spcBef>
            </a:pPr>
            <a:r>
              <a:rPr lang="ru-RU" sz="1400" dirty="0"/>
              <a:t>2) истечение срока трудового договора </a:t>
            </a:r>
            <a:r>
              <a:rPr lang="ru-RU" sz="1400" dirty="0" smtClean="0"/>
              <a:t>(статья 79 ТК РФ), </a:t>
            </a:r>
            <a:r>
              <a:rPr lang="ru-RU" sz="1400" dirty="0"/>
              <a:t>за исключением случаев, когда трудовые отношения фактически продолжаются и ни одна из сторон не потребовала их прекращения;</a:t>
            </a:r>
          </a:p>
          <a:p>
            <a:pPr>
              <a:spcBef>
                <a:spcPts val="0"/>
              </a:spcBef>
            </a:pPr>
            <a:r>
              <a:rPr lang="ru-RU" sz="1400" dirty="0"/>
              <a:t>3) </a:t>
            </a:r>
            <a:r>
              <a:rPr lang="ru-RU" sz="1600" b="1" dirty="0"/>
              <a:t>расторжение </a:t>
            </a:r>
            <a:r>
              <a:rPr lang="ru-RU" sz="1400" dirty="0"/>
              <a:t>трудового договора по инициативе работника </a:t>
            </a:r>
            <a:r>
              <a:rPr lang="ru-RU" sz="1400" dirty="0" smtClean="0"/>
              <a:t>(статья 80 ТК РФ);</a:t>
            </a:r>
            <a:endParaRPr lang="ru-RU" sz="1400" dirty="0"/>
          </a:p>
          <a:p>
            <a:pPr>
              <a:spcBef>
                <a:spcPts val="0"/>
              </a:spcBef>
            </a:pPr>
            <a:r>
              <a:rPr lang="ru-RU" sz="1400" dirty="0"/>
              <a:t>4) </a:t>
            </a:r>
            <a:r>
              <a:rPr lang="ru-RU" sz="1600" b="1" dirty="0"/>
              <a:t>расторжение</a:t>
            </a:r>
            <a:r>
              <a:rPr lang="ru-RU" sz="1400" dirty="0" smtClean="0"/>
              <a:t> </a:t>
            </a:r>
            <a:r>
              <a:rPr lang="ru-RU" sz="1400" dirty="0"/>
              <a:t>трудового договора по инициативе работодателя </a:t>
            </a:r>
            <a:r>
              <a:rPr lang="ru-RU" sz="1400" dirty="0" smtClean="0"/>
              <a:t>(статья 71 и 81 ТК РФ);</a:t>
            </a:r>
            <a:endParaRPr lang="ru-RU" sz="1400" dirty="0"/>
          </a:p>
          <a:p>
            <a:pPr>
              <a:spcBef>
                <a:spcPts val="0"/>
              </a:spcBef>
            </a:pPr>
            <a:r>
              <a:rPr lang="ru-RU" sz="1400" dirty="0"/>
              <a:t>5) </a:t>
            </a:r>
            <a:r>
              <a:rPr lang="ru-RU" sz="1400" dirty="0" smtClean="0"/>
              <a:t>перевод работника </a:t>
            </a:r>
            <a:r>
              <a:rPr lang="ru-RU" sz="1400" dirty="0"/>
              <a:t>по его просьбе или с его согласия на работу к другому работодателю или переход на выборную работу (должность);</a:t>
            </a:r>
          </a:p>
          <a:p>
            <a:pPr>
              <a:spcBef>
                <a:spcPts val="0"/>
              </a:spcBef>
            </a:pPr>
            <a:r>
              <a:rPr lang="ru-RU" sz="1400" dirty="0"/>
              <a:t>6) отказ работника от продолжения работы в связи со сменой собственника имущества организации, с изменением подведомственности (подчиненности) организации либо ее реорганизацией, с изменением типа государственного или муниципального учреждения </a:t>
            </a:r>
            <a:r>
              <a:rPr lang="ru-RU" sz="1400" dirty="0" smtClean="0"/>
              <a:t>(статья 75 ТК РФ);</a:t>
            </a:r>
            <a:endParaRPr lang="ru-RU" sz="1400" dirty="0"/>
          </a:p>
          <a:p>
            <a:pPr>
              <a:spcBef>
                <a:spcPts val="0"/>
              </a:spcBef>
            </a:pPr>
            <a:r>
              <a:rPr lang="ru-RU" sz="1400" dirty="0" smtClean="0"/>
              <a:t>7</a:t>
            </a:r>
            <a:r>
              <a:rPr lang="ru-RU" sz="1400" dirty="0"/>
              <a:t>) отказ работника от продолжения работы в связи с изменением определенных сторонами условий трудового договора (часть четвертая </a:t>
            </a:r>
            <a:r>
              <a:rPr lang="ru-RU" sz="1400" dirty="0" smtClean="0"/>
              <a:t>статьи 74 ТК РФ);</a:t>
            </a:r>
            <a:endParaRPr lang="ru-RU" sz="1400" dirty="0"/>
          </a:p>
          <a:p>
            <a:pPr>
              <a:spcBef>
                <a:spcPts val="0"/>
              </a:spcBef>
            </a:pPr>
            <a:r>
              <a:rPr lang="ru-RU" sz="1400" dirty="0"/>
              <a:t>8) отказ работника от перевода на другую работу, </a:t>
            </a:r>
            <a:r>
              <a:rPr lang="ru-RU" sz="1400" dirty="0" smtClean="0"/>
              <a:t>необходимую </a:t>
            </a:r>
            <a:r>
              <a:rPr lang="ru-RU" sz="1400" dirty="0"/>
              <a:t>ему в соответствии с медицинским заключением, выданным в </a:t>
            </a:r>
            <a:r>
              <a:rPr lang="ru-RU" sz="1400" dirty="0" smtClean="0"/>
              <a:t>порядке, </a:t>
            </a:r>
            <a:r>
              <a:rPr lang="ru-RU" sz="1400" dirty="0"/>
              <a:t>установленном федеральными законами и иными нормативными правовыми актами Российской Федерации, либо отсутствие у работодателя соответствующей работы </a:t>
            </a:r>
            <a:r>
              <a:rPr lang="ru-RU" sz="1400" dirty="0" smtClean="0"/>
              <a:t>(части третья и четвертая статьи </a:t>
            </a:r>
            <a:r>
              <a:rPr lang="ru-RU" sz="1400" dirty="0"/>
              <a:t>73 </a:t>
            </a:r>
            <a:r>
              <a:rPr lang="ru-RU" sz="1400" dirty="0" smtClean="0"/>
              <a:t>ТК РФ);</a:t>
            </a:r>
            <a:endParaRPr lang="ru-RU" sz="1400" dirty="0"/>
          </a:p>
          <a:p>
            <a:pPr>
              <a:spcBef>
                <a:spcPts val="0"/>
              </a:spcBef>
            </a:pPr>
            <a:r>
              <a:rPr lang="ru-RU" sz="1400" dirty="0"/>
              <a:t>9) отказ работника от перевода на работу в другую местность вместе с работодателем (часть первая </a:t>
            </a:r>
            <a:r>
              <a:rPr lang="ru-RU" sz="1400" dirty="0" smtClean="0"/>
              <a:t>статьи 72.1 ТК РФ)</a:t>
            </a:r>
            <a:endParaRPr lang="ru-RU" sz="1400" dirty="0"/>
          </a:p>
          <a:p>
            <a:pPr>
              <a:spcBef>
                <a:spcPts val="0"/>
              </a:spcBef>
            </a:pPr>
            <a:r>
              <a:rPr lang="ru-RU" sz="1400" dirty="0"/>
              <a:t>10) обстоятельства, не зависящие от воли сторон </a:t>
            </a:r>
            <a:r>
              <a:rPr lang="ru-RU" sz="1400" dirty="0" smtClean="0"/>
              <a:t>(статья 83 ТК РФ);</a:t>
            </a:r>
            <a:endParaRPr lang="ru-RU" sz="1400" dirty="0"/>
          </a:p>
          <a:p>
            <a:pPr>
              <a:spcBef>
                <a:spcPts val="0"/>
              </a:spcBef>
            </a:pPr>
            <a:r>
              <a:rPr lang="ru-RU" sz="1400" dirty="0"/>
              <a:t>11) нарушение установленных настоящим Кодексом или иным федеральным законом правил заключения трудового договора, если это нарушение исключает возможность продолжения работы </a:t>
            </a:r>
            <a:r>
              <a:rPr lang="ru-RU" sz="1400" dirty="0" smtClean="0"/>
              <a:t>(статья 84 ТК РФ).</a:t>
            </a:r>
            <a:endParaRPr lang="ru-RU" sz="1400" dirty="0"/>
          </a:p>
          <a:p>
            <a:pPr>
              <a:spcBef>
                <a:spcPts val="0"/>
              </a:spcBef>
            </a:pPr>
            <a:r>
              <a:rPr lang="ru-RU" sz="1400" dirty="0" smtClean="0"/>
              <a:t>Трудовой </a:t>
            </a:r>
            <a:r>
              <a:rPr lang="ru-RU" sz="1400" dirty="0"/>
              <a:t>договор может быть прекращен и по другим основаниям, предусмотренным настоящим Кодексом и иными федеральными законами.</a:t>
            </a:r>
          </a:p>
          <a:p>
            <a:endParaRPr lang="ru-RU" sz="1400" dirty="0"/>
          </a:p>
        </p:txBody>
      </p:sp>
    </p:spTree>
    <p:extLst>
      <p:ext uri="{BB962C8B-B14F-4D97-AF65-F5344CB8AC3E}">
        <p14:creationId xmlns:p14="http://schemas.microsoft.com/office/powerpoint/2010/main" val="42209913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FFFF00"/>
                </a:solidFill>
              </a:rPr>
              <a:t>Особенности прекращения срочного  трудового договора</a:t>
            </a:r>
            <a:endParaRPr lang="ru-RU" dirty="0">
              <a:solidFill>
                <a:srgbClr val="FFFF00"/>
              </a:solidFill>
            </a:endParaRPr>
          </a:p>
        </p:txBody>
      </p:sp>
      <p:sp>
        <p:nvSpPr>
          <p:cNvPr id="3" name="Объект 2"/>
          <p:cNvSpPr>
            <a:spLocks noGrp="1"/>
          </p:cNvSpPr>
          <p:nvPr>
            <p:ph idx="1"/>
          </p:nvPr>
        </p:nvSpPr>
        <p:spPr/>
        <p:txBody>
          <a:bodyPr>
            <a:normAutofit lnSpcReduction="10000"/>
          </a:bodyPr>
          <a:lstStyle/>
          <a:p>
            <a:pPr algn="just">
              <a:spcBef>
                <a:spcPts val="0"/>
              </a:spcBef>
            </a:pPr>
            <a:r>
              <a:rPr lang="ru-RU" dirty="0"/>
              <a:t>Срочный трудовой договор прекращается с истечением срока его действия. О прекращении трудового договора в связи с истечением срока его действия работник должен быть предупрежден в письменной форме не менее чем </a:t>
            </a:r>
            <a:r>
              <a:rPr lang="ru-RU" b="1" u="sng" dirty="0"/>
              <a:t>за три календарных дня до увольнения</a:t>
            </a:r>
            <a:r>
              <a:rPr lang="ru-RU" dirty="0"/>
              <a:t>, за исключением случаев, когда истекает срок действия срочного трудового договора, заключенного на время исполнения обязанностей отсутствующего работника</a:t>
            </a:r>
            <a:r>
              <a:rPr lang="ru-RU" dirty="0" smtClean="0"/>
              <a:t>.</a:t>
            </a:r>
          </a:p>
          <a:p>
            <a:pPr algn="just">
              <a:spcBef>
                <a:spcPts val="0"/>
              </a:spcBef>
            </a:pPr>
            <a:endParaRPr lang="ru-RU" dirty="0"/>
          </a:p>
          <a:p>
            <a:pPr algn="just">
              <a:spcBef>
                <a:spcPts val="0"/>
              </a:spcBef>
            </a:pPr>
            <a:r>
              <a:rPr lang="ru-RU" dirty="0" smtClean="0"/>
              <a:t>Трудовой </a:t>
            </a:r>
            <a:r>
              <a:rPr lang="ru-RU" dirty="0"/>
              <a:t>договор, заключенный на время выполнения определенной работы, прекращается по завершении этой </a:t>
            </a:r>
            <a:r>
              <a:rPr lang="ru-RU" dirty="0" smtClean="0"/>
              <a:t>работы.</a:t>
            </a:r>
          </a:p>
          <a:p>
            <a:pPr algn="just">
              <a:spcBef>
                <a:spcPts val="0"/>
              </a:spcBef>
            </a:pPr>
            <a:endParaRPr lang="ru-RU" dirty="0" smtClean="0"/>
          </a:p>
          <a:p>
            <a:pPr algn="just">
              <a:spcBef>
                <a:spcPts val="0"/>
              </a:spcBef>
            </a:pPr>
            <a:r>
              <a:rPr lang="ru-RU" dirty="0" smtClean="0"/>
              <a:t>Трудовой </a:t>
            </a:r>
            <a:r>
              <a:rPr lang="ru-RU" dirty="0"/>
              <a:t>договор, заключенный на время исполнения обязанностей отсутствующего работника, прекращается с выходом этого работника на работу.</a:t>
            </a:r>
          </a:p>
          <a:p>
            <a:endParaRPr lang="ru-RU" dirty="0"/>
          </a:p>
        </p:txBody>
      </p:sp>
    </p:spTree>
    <p:extLst>
      <p:ext uri="{BB962C8B-B14F-4D97-AF65-F5344CB8AC3E}">
        <p14:creationId xmlns:p14="http://schemas.microsoft.com/office/powerpoint/2010/main" val="25996474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74234" y="0"/>
            <a:ext cx="8596668" cy="1320800"/>
          </a:xfrm>
        </p:spPr>
        <p:txBody>
          <a:bodyPr/>
          <a:lstStyle/>
          <a:p>
            <a:pPr algn="ctr"/>
            <a:r>
              <a:rPr lang="ru-RU" dirty="0" smtClean="0">
                <a:solidFill>
                  <a:srgbClr val="FFFF00"/>
                </a:solidFill>
              </a:rPr>
              <a:t>Расчет компенсации при увольнении</a:t>
            </a:r>
            <a:endParaRPr lang="ru-RU" dirty="0">
              <a:solidFill>
                <a:srgbClr val="FFFF00"/>
              </a:solidFill>
            </a:endParaRPr>
          </a:p>
        </p:txBody>
      </p:sp>
      <p:sp>
        <p:nvSpPr>
          <p:cNvPr id="3" name="Объект 2"/>
          <p:cNvSpPr>
            <a:spLocks noGrp="1"/>
          </p:cNvSpPr>
          <p:nvPr>
            <p:ph idx="1"/>
          </p:nvPr>
        </p:nvSpPr>
        <p:spPr>
          <a:xfrm>
            <a:off x="677334" y="1398589"/>
            <a:ext cx="10244666" cy="5573711"/>
          </a:xfrm>
        </p:spPr>
        <p:txBody>
          <a:bodyPr>
            <a:normAutofit fontScale="92500" lnSpcReduction="20000"/>
          </a:bodyPr>
          <a:lstStyle/>
          <a:p>
            <a:r>
              <a:rPr lang="ru-RU" dirty="0" smtClean="0"/>
              <a:t>Для лиц, не замещающих должности муниципальной службы, компенсация за неиспользованный отпуск составляет 2,33 календарных дня (28 календарных дней :12 месяцев). Например, компенсация за 5 месяцев неиспользованного отпуска составляет =  2,33*5 =11,65 календарных дней.</a:t>
            </a:r>
          </a:p>
          <a:p>
            <a:r>
              <a:rPr lang="ru-RU" dirty="0" smtClean="0"/>
              <a:t>Для лиц, замещающих должности муниципальной службы, расчет идентичен. Например, у сотрудника, имеющего 30 календарных дней основного отпуска и 5 календарных дней  дополнительного отпуска,</a:t>
            </a:r>
            <a:r>
              <a:rPr lang="ru-RU" dirty="0"/>
              <a:t> компенсация </a:t>
            </a:r>
            <a:r>
              <a:rPr lang="ru-RU" dirty="0" smtClean="0"/>
              <a:t>за 5 </a:t>
            </a:r>
            <a:r>
              <a:rPr lang="ru-RU" dirty="0"/>
              <a:t>месяцев неиспользованного отпуска составляет </a:t>
            </a:r>
            <a:r>
              <a:rPr lang="ru-RU" dirty="0" smtClean="0"/>
              <a:t>=35</a:t>
            </a:r>
            <a:r>
              <a:rPr lang="en-US" dirty="0" smtClean="0"/>
              <a:t>/</a:t>
            </a:r>
            <a:r>
              <a:rPr lang="ru-RU" dirty="0" smtClean="0"/>
              <a:t>12*5 = 14,58 календарных дней отпуска.</a:t>
            </a:r>
          </a:p>
          <a:p>
            <a:r>
              <a:rPr lang="ru-RU" dirty="0" smtClean="0"/>
              <a:t>Для лиц, принятых на срок до двух месяцев, компенсация будет составлять </a:t>
            </a:r>
            <a:r>
              <a:rPr lang="ru-RU" b="1" u="sng" dirty="0" smtClean="0"/>
              <a:t>2 рабочих дня </a:t>
            </a:r>
            <a:r>
              <a:rPr lang="ru-RU" dirty="0" smtClean="0"/>
              <a:t>за месяц.</a:t>
            </a:r>
          </a:p>
          <a:p>
            <a:r>
              <a:rPr lang="ru-RU" dirty="0" smtClean="0"/>
              <a:t>Расчет компенсации за месяцы регулируется </a:t>
            </a:r>
            <a:r>
              <a:rPr lang="ru-RU" b="1" dirty="0" smtClean="0"/>
              <a:t>Правилами об очередных и дополнительных отпусках, утвержденных </a:t>
            </a:r>
            <a:r>
              <a:rPr lang="ru-RU" dirty="0"/>
              <a:t>НКТ </a:t>
            </a:r>
            <a:r>
              <a:rPr lang="ru-RU" dirty="0" smtClean="0"/>
              <a:t>СССР от 30 </a:t>
            </a:r>
            <a:r>
              <a:rPr lang="ru-RU" dirty="0"/>
              <a:t>апреля 1930 г. N </a:t>
            </a:r>
            <a:r>
              <a:rPr lang="ru-RU" dirty="0" smtClean="0"/>
              <a:t>169</a:t>
            </a:r>
          </a:p>
          <a:p>
            <a:pPr marL="0" indent="0">
              <a:buNone/>
            </a:pPr>
            <a:r>
              <a:rPr lang="ru-RU" i="1" dirty="0" smtClean="0"/>
              <a:t>«35.При </a:t>
            </a:r>
            <a:r>
              <a:rPr lang="ru-RU" i="1" dirty="0"/>
              <a:t>исчислении сроков работы, дающих право на пропорциональный дополнительный отпуск или на компенсацию за отпуск при увольнении, излишки, составляющие менее половины месяца, исключаются из подсчета, а излишки, составляющие не менее половины месяца, округляются до полного </a:t>
            </a:r>
            <a:r>
              <a:rPr lang="ru-RU" i="1" dirty="0" smtClean="0"/>
              <a:t>месяца</a:t>
            </a:r>
            <a:r>
              <a:rPr lang="ru-RU" dirty="0" smtClean="0"/>
              <a:t>»</a:t>
            </a:r>
          </a:p>
          <a:p>
            <a:pPr marL="0" indent="0">
              <a:buNone/>
            </a:pPr>
            <a:r>
              <a:rPr lang="ru-RU" dirty="0" smtClean="0"/>
              <a:t>В день увольнения вся заработная плата должна быть выплачена работнику. </a:t>
            </a:r>
          </a:p>
          <a:p>
            <a:pPr marL="0" indent="0">
              <a:buNone/>
            </a:pPr>
            <a:r>
              <a:rPr lang="ru-RU" dirty="0" smtClean="0"/>
              <a:t>Трудовая книжка работника также должна быть ему выдана в день увольнения. В случае отсутствия работника на рабочем месте либо отказа в получении трудовой книжки, работодатель обязан направить бывшему работнику в этот же день заказное письмо с уведомлением. С этого момента работодатель не несет ответственности за задержку трудовой книжки.</a:t>
            </a:r>
            <a:endParaRPr lang="ru-RU" dirty="0"/>
          </a:p>
          <a:p>
            <a:endParaRPr lang="ru-RU" dirty="0"/>
          </a:p>
          <a:p>
            <a:endParaRPr lang="ru-RU" b="1" dirty="0"/>
          </a:p>
          <a:p>
            <a:endParaRPr lang="ru-RU" dirty="0"/>
          </a:p>
        </p:txBody>
      </p:sp>
    </p:spTree>
    <p:extLst>
      <p:ext uri="{BB962C8B-B14F-4D97-AF65-F5344CB8AC3E}">
        <p14:creationId xmlns:p14="http://schemas.microsoft.com/office/powerpoint/2010/main" val="8669394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838266" cy="1320800"/>
          </a:xfrm>
        </p:spPr>
        <p:txBody>
          <a:bodyPr>
            <a:normAutofit/>
          </a:bodyPr>
          <a:lstStyle/>
          <a:p>
            <a:pPr algn="ctr"/>
            <a:r>
              <a:rPr lang="ru-RU" dirty="0" smtClean="0">
                <a:solidFill>
                  <a:srgbClr val="FFFF00"/>
                </a:solidFill>
              </a:rPr>
              <a:t>Расторжение трудового договора по инициативе работодателя (ст.81 ТК РФ)</a:t>
            </a:r>
            <a:endParaRPr lang="ru-RU" dirty="0">
              <a:solidFill>
                <a:srgbClr val="FFFF00"/>
              </a:solidFill>
            </a:endParaRPr>
          </a:p>
        </p:txBody>
      </p:sp>
      <p:sp>
        <p:nvSpPr>
          <p:cNvPr id="3" name="Объект 2"/>
          <p:cNvSpPr>
            <a:spLocks noGrp="1"/>
          </p:cNvSpPr>
          <p:nvPr>
            <p:ph idx="1"/>
          </p:nvPr>
        </p:nvSpPr>
        <p:spPr>
          <a:xfrm>
            <a:off x="677333" y="2160589"/>
            <a:ext cx="10793407" cy="4511815"/>
          </a:xfrm>
        </p:spPr>
        <p:txBody>
          <a:bodyPr>
            <a:normAutofit/>
          </a:bodyPr>
          <a:lstStyle/>
          <a:p>
            <a:pPr marL="0" indent="0" algn="just">
              <a:buNone/>
            </a:pPr>
            <a:r>
              <a:rPr lang="ru-RU" dirty="0"/>
              <a:t>Трудовой договор может быть расторгнут работодателем в случаях:</a:t>
            </a:r>
          </a:p>
          <a:p>
            <a:pPr algn="just"/>
            <a:r>
              <a:rPr lang="ru-RU" dirty="0"/>
              <a:t>1) ликвидации организации либо прекращения деятельности индивидуальным предпринимателем;</a:t>
            </a:r>
          </a:p>
          <a:p>
            <a:pPr algn="just"/>
            <a:r>
              <a:rPr lang="ru-RU" dirty="0" smtClean="0"/>
              <a:t>2</a:t>
            </a:r>
            <a:r>
              <a:rPr lang="ru-RU" dirty="0"/>
              <a:t>) сокращения численности или штата работников организации, индивидуального предпринимателя;</a:t>
            </a:r>
          </a:p>
          <a:p>
            <a:pPr algn="just"/>
            <a:r>
              <a:rPr lang="ru-RU" dirty="0" smtClean="0"/>
              <a:t>3</a:t>
            </a:r>
            <a:r>
              <a:rPr lang="ru-RU" dirty="0"/>
              <a:t>) несоответствия работника занимаемой должности или выполняемой работе вследствие недостаточной квалификации, подтвержденной результатами аттестации;</a:t>
            </a:r>
          </a:p>
          <a:p>
            <a:pPr algn="just"/>
            <a:r>
              <a:rPr lang="ru-RU" dirty="0" smtClean="0"/>
              <a:t>4</a:t>
            </a:r>
            <a:r>
              <a:rPr lang="ru-RU" dirty="0"/>
              <a:t>) </a:t>
            </a:r>
            <a:r>
              <a:rPr lang="ru-RU" dirty="0" smtClean="0"/>
              <a:t>смены собственника имущества </a:t>
            </a:r>
            <a:r>
              <a:rPr lang="ru-RU" dirty="0"/>
              <a:t>организации (в отношении руководителя организации, его заместителей и главного бухгалтера);</a:t>
            </a:r>
          </a:p>
          <a:p>
            <a:pPr algn="just"/>
            <a:r>
              <a:rPr lang="ru-RU" dirty="0"/>
              <a:t>5) неоднократного </a:t>
            </a:r>
            <a:r>
              <a:rPr lang="ru-RU" dirty="0" smtClean="0"/>
              <a:t>неисполнения </a:t>
            </a:r>
            <a:r>
              <a:rPr lang="ru-RU" dirty="0"/>
              <a:t>работником без уважительных причин трудовых обязанностей, если он имеет </a:t>
            </a:r>
            <a:r>
              <a:rPr lang="ru-RU" dirty="0" smtClean="0">
                <a:hlinkClick r:id="rId2" action="ppaction://hlinkfile"/>
              </a:rPr>
              <a:t>дисциплинарное взыскание</a:t>
            </a:r>
            <a:r>
              <a:rPr lang="ru-RU" dirty="0" smtClean="0"/>
              <a:t>;</a:t>
            </a:r>
            <a:endParaRPr lang="ru-RU" dirty="0"/>
          </a:p>
        </p:txBody>
      </p:sp>
    </p:spTree>
    <p:extLst>
      <p:ext uri="{BB962C8B-B14F-4D97-AF65-F5344CB8AC3E}">
        <p14:creationId xmlns:p14="http://schemas.microsoft.com/office/powerpoint/2010/main" val="1452390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749366" cy="1320800"/>
          </a:xfrm>
        </p:spPr>
        <p:txBody>
          <a:bodyPr>
            <a:normAutofit/>
          </a:bodyPr>
          <a:lstStyle/>
          <a:p>
            <a:pPr algn="ctr"/>
            <a:r>
              <a:rPr lang="ru-RU" dirty="0"/>
              <a:t>Расторжение трудового договора по инициативе работодателя (ст.81 ТК РФ)</a:t>
            </a:r>
          </a:p>
        </p:txBody>
      </p:sp>
      <p:sp>
        <p:nvSpPr>
          <p:cNvPr id="3" name="Объект 2"/>
          <p:cNvSpPr>
            <a:spLocks noGrp="1"/>
          </p:cNvSpPr>
          <p:nvPr>
            <p:ph idx="1"/>
          </p:nvPr>
        </p:nvSpPr>
        <p:spPr>
          <a:xfrm>
            <a:off x="677334" y="2160589"/>
            <a:ext cx="10358966" cy="4367211"/>
          </a:xfrm>
        </p:spPr>
        <p:txBody>
          <a:bodyPr>
            <a:normAutofit fontScale="77500" lnSpcReduction="20000"/>
          </a:bodyPr>
          <a:lstStyle/>
          <a:p>
            <a:r>
              <a:rPr lang="ru-RU" dirty="0"/>
              <a:t>6) однократного </a:t>
            </a:r>
            <a:r>
              <a:rPr lang="ru-RU" dirty="0" smtClean="0"/>
              <a:t>грубого нарушения работником </a:t>
            </a:r>
            <a:r>
              <a:rPr lang="ru-RU" dirty="0"/>
              <a:t>трудовых обязанностей:</a:t>
            </a:r>
          </a:p>
          <a:p>
            <a:r>
              <a:rPr lang="ru-RU" dirty="0"/>
              <a:t>а) </a:t>
            </a:r>
            <a:r>
              <a:rPr lang="ru-RU" dirty="0" smtClean="0"/>
              <a:t>прогула, </a:t>
            </a:r>
            <a:r>
              <a:rPr lang="ru-RU" dirty="0"/>
              <a:t>то есть отсутствия на рабочем месте без уважительных причин в течение всего рабочего дня (смены), независимо от его (ее) продолжительности, а также в случае отсутствия на рабочем месте без уважительных причин более четырех часов подряд в течение рабочего дня (смены);</a:t>
            </a:r>
          </a:p>
          <a:p>
            <a:r>
              <a:rPr lang="ru-RU" dirty="0" smtClean="0"/>
              <a:t>б</a:t>
            </a:r>
            <a:r>
              <a:rPr lang="ru-RU" dirty="0"/>
              <a:t>) появления работника на работе (на своем рабочем месте либо на территории организации - работодателя или объекта, где по поручению работодателя работник должен выполнять трудовую функцию) в состоянии алкогольного, наркотического или иного токсического </a:t>
            </a:r>
            <a:r>
              <a:rPr lang="ru-RU" dirty="0" smtClean="0"/>
              <a:t>опьянения;</a:t>
            </a:r>
            <a:endParaRPr lang="ru-RU" dirty="0"/>
          </a:p>
          <a:p>
            <a:r>
              <a:rPr lang="ru-RU" dirty="0" smtClean="0"/>
              <a:t>в</a:t>
            </a:r>
            <a:r>
              <a:rPr lang="ru-RU" dirty="0"/>
              <a:t>) разглашения охраняемой законом </a:t>
            </a:r>
            <a:r>
              <a:rPr lang="ru-RU" dirty="0" smtClean="0"/>
              <a:t>тайны </a:t>
            </a:r>
            <a:r>
              <a:rPr lang="ru-RU" dirty="0"/>
              <a:t>(государственной, коммерческой, служебной и иной), ставшей известной работнику в связи с исполнением им трудовых обязанностей, в том числе разглашения персональных данных другого работника;</a:t>
            </a:r>
          </a:p>
          <a:p>
            <a:r>
              <a:rPr lang="ru-RU" dirty="0" smtClean="0"/>
              <a:t>г</a:t>
            </a:r>
            <a:r>
              <a:rPr lang="ru-RU" dirty="0"/>
              <a:t>) совершения по месту работы хищения (в том числе мелкого) </a:t>
            </a:r>
            <a:r>
              <a:rPr lang="ru-RU" dirty="0" smtClean="0"/>
              <a:t>чужого </a:t>
            </a:r>
            <a:r>
              <a:rPr lang="ru-RU" dirty="0"/>
              <a:t>имущества, растраты, умышленного его уничтожения или повреждения, установленных вступившим в законную силу приговором суда или постановлением судьи, органа, должностного лица, уполномоченных рассматривать дела об административных правонарушениях;</a:t>
            </a:r>
          </a:p>
          <a:p>
            <a:r>
              <a:rPr lang="ru-RU" dirty="0" smtClean="0"/>
              <a:t>д</a:t>
            </a:r>
            <a:r>
              <a:rPr lang="ru-RU" dirty="0"/>
              <a:t>) установленного комиссией по охране труда или уполномоченным по охране труда нарушения работником требований охраны труда, если это нарушение повлекло за собой тяжкие последствия (несчастный случай на производстве, авария, катастрофа) либо заведомо создавало реальную угрозу наступления таких последствий;</a:t>
            </a:r>
          </a:p>
          <a:p>
            <a:r>
              <a:rPr lang="ru-RU" dirty="0" smtClean="0"/>
              <a:t>7</a:t>
            </a:r>
            <a:r>
              <a:rPr lang="ru-RU" dirty="0"/>
              <a:t>) совершения виновных действий работником, непосредственно обслуживающим денежные или товарные ценности, если эти действия дают основание для утраты доверия к нему со стороны работодателя;</a:t>
            </a:r>
          </a:p>
          <a:p>
            <a:endParaRPr lang="ru-RU" dirty="0"/>
          </a:p>
        </p:txBody>
      </p:sp>
    </p:spTree>
    <p:extLst>
      <p:ext uri="{BB962C8B-B14F-4D97-AF65-F5344CB8AC3E}">
        <p14:creationId xmlns:p14="http://schemas.microsoft.com/office/powerpoint/2010/main" val="2385656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876366" cy="1320800"/>
          </a:xfrm>
        </p:spPr>
        <p:txBody>
          <a:bodyPr>
            <a:normAutofit/>
          </a:bodyPr>
          <a:lstStyle/>
          <a:p>
            <a:pPr algn="ctr"/>
            <a:r>
              <a:rPr lang="ru-RU" dirty="0"/>
              <a:t>Расторжение трудового договора по инициативе работодателя (ст.81 ТК РФ)</a:t>
            </a:r>
          </a:p>
        </p:txBody>
      </p:sp>
      <p:sp>
        <p:nvSpPr>
          <p:cNvPr id="3" name="Объект 2"/>
          <p:cNvSpPr>
            <a:spLocks noGrp="1"/>
          </p:cNvSpPr>
          <p:nvPr>
            <p:ph idx="1"/>
          </p:nvPr>
        </p:nvSpPr>
        <p:spPr>
          <a:xfrm>
            <a:off x="677334" y="1930400"/>
            <a:ext cx="10458428" cy="4584699"/>
          </a:xfrm>
        </p:spPr>
        <p:txBody>
          <a:bodyPr>
            <a:normAutofit fontScale="92500" lnSpcReduction="10000"/>
          </a:bodyPr>
          <a:lstStyle/>
          <a:p>
            <a:pPr algn="just"/>
            <a:r>
              <a:rPr lang="ru-RU" dirty="0" smtClean="0"/>
              <a:t>Непринятия </a:t>
            </a:r>
            <a:r>
              <a:rPr lang="ru-RU" dirty="0"/>
              <a:t>работником мер по предотвращению или урегулированию </a:t>
            </a:r>
            <a:r>
              <a:rPr lang="ru-RU" dirty="0" smtClean="0"/>
              <a:t>конфликта интересов, </a:t>
            </a:r>
            <a:r>
              <a:rPr lang="ru-RU" dirty="0"/>
              <a:t>стороной которого он является, непредставления или представления неполных или недостоверных сведений о своих доходах, расходах, об имуществе и обязательствах имущественного характера либо непредставления или представления заведомо неполных или недостоверных сведений о доходах, расходах, об имуществе и обязательствах имущественного характера своих супруга (супруги) и несовершеннолетних детей, открытия (наличия) счетов (вкладов), хранения наличных денежных средств и ценностей в иностранных банках, расположенных за пределами территории Российской Федерации, владения и (или) пользования иностранными финансовыми инструментами работником, его супругом (супругой) и несовершеннолетними детьми в случаях, предусмотренных настоящим Кодексом, другими федеральными законами, нормативными правовыми актами Президента Российской Федерации и Правительства Российской Федерации, если указанные действия дают основание для утраты доверия к работнику со стороны работодателя. Понятие "иностранные финансовые инструменты" используется в </a:t>
            </a:r>
            <a:r>
              <a:rPr lang="ru-RU" dirty="0" smtClean="0"/>
              <a:t>ТК РФ в </a:t>
            </a:r>
            <a:r>
              <a:rPr lang="ru-RU" dirty="0"/>
              <a:t>значении, определенном Федеральным </a:t>
            </a:r>
            <a:r>
              <a:rPr lang="ru-RU" dirty="0" smtClean="0"/>
              <a:t>законом </a:t>
            </a:r>
            <a:r>
              <a:rPr lang="ru-RU" dirty="0"/>
              <a:t>от 7 мая 2013 года N 79-ФЗ "О запрете отдельным категориям лиц открывать и иметь счета (вклады), хранить наличные денежные средства и ценности в иностранных банках, расположенных за пределами территории Российской Федерации, владеть и (или) пользоваться иностранными финансовыми инструментами";</a:t>
            </a:r>
          </a:p>
        </p:txBody>
      </p:sp>
    </p:spTree>
    <p:extLst>
      <p:ext uri="{BB962C8B-B14F-4D97-AF65-F5344CB8AC3E}">
        <p14:creationId xmlns:p14="http://schemas.microsoft.com/office/powerpoint/2010/main" val="2714279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787466" cy="1320800"/>
          </a:xfrm>
        </p:spPr>
        <p:txBody>
          <a:bodyPr>
            <a:normAutofit/>
          </a:bodyPr>
          <a:lstStyle/>
          <a:p>
            <a:pPr algn="ctr"/>
            <a:r>
              <a:rPr lang="ru-RU" dirty="0"/>
              <a:t>Расторжение трудового договора по инициативе работодателя (ст.81 ТК РФ)</a:t>
            </a:r>
          </a:p>
        </p:txBody>
      </p:sp>
      <p:sp>
        <p:nvSpPr>
          <p:cNvPr id="3" name="Объект 2"/>
          <p:cNvSpPr>
            <a:spLocks noGrp="1"/>
          </p:cNvSpPr>
          <p:nvPr>
            <p:ph idx="1"/>
          </p:nvPr>
        </p:nvSpPr>
        <p:spPr>
          <a:xfrm>
            <a:off x="677334" y="2160589"/>
            <a:ext cx="9635066" cy="4481511"/>
          </a:xfrm>
        </p:spPr>
        <p:txBody>
          <a:bodyPr>
            <a:normAutofit fontScale="92500" lnSpcReduction="10000"/>
          </a:bodyPr>
          <a:lstStyle/>
          <a:p>
            <a:r>
              <a:rPr lang="ru-RU" dirty="0" smtClean="0"/>
              <a:t>8)совершения </a:t>
            </a:r>
            <a:r>
              <a:rPr lang="ru-RU" dirty="0"/>
              <a:t>работником, выполняющим воспитательные функции, аморального проступка, несовместимого с продолжением данной работы;</a:t>
            </a:r>
          </a:p>
          <a:p>
            <a:r>
              <a:rPr lang="ru-RU" dirty="0"/>
              <a:t>9) принятия необоснованного решения руководителем организации (филиала, представительства), его заместителями и главным бухгалтером, повлекшего за собой нарушение сохранности имущества, неправомерное его использование или иной ущерб имуществу организации;</a:t>
            </a:r>
          </a:p>
          <a:p>
            <a:r>
              <a:rPr lang="ru-RU" dirty="0"/>
              <a:t>10) однократного </a:t>
            </a:r>
            <a:r>
              <a:rPr lang="ru-RU" dirty="0" smtClean="0"/>
              <a:t>грубого нарушения руководителем </a:t>
            </a:r>
            <a:r>
              <a:rPr lang="ru-RU" dirty="0"/>
              <a:t>организации (филиала, представительства), его заместителями своих трудовых обязанностей;</a:t>
            </a:r>
          </a:p>
          <a:p>
            <a:r>
              <a:rPr lang="ru-RU" dirty="0"/>
              <a:t>11) представления работником работодателю подложных документов при заключении трудового договора;</a:t>
            </a:r>
          </a:p>
          <a:p>
            <a:r>
              <a:rPr lang="ru-RU" dirty="0" smtClean="0"/>
              <a:t>12</a:t>
            </a:r>
            <a:r>
              <a:rPr lang="ru-RU" dirty="0"/>
              <a:t>) утратил силу. - Федеральный </a:t>
            </a:r>
            <a:r>
              <a:rPr lang="ru-RU" dirty="0">
                <a:hlinkClick r:id="rId2"/>
              </a:rPr>
              <a:t>закон</a:t>
            </a:r>
            <a:r>
              <a:rPr lang="ru-RU" dirty="0"/>
              <a:t> от 30.06.2006 N 90-ФЗ;</a:t>
            </a:r>
          </a:p>
          <a:p>
            <a:r>
              <a:rPr lang="ru-RU" dirty="0"/>
              <a:t>13) предусмотренных трудовым договором с руководителем организации, членами коллегиального исполнительного органа организации;</a:t>
            </a:r>
          </a:p>
          <a:p>
            <a:r>
              <a:rPr lang="ru-RU" dirty="0"/>
              <a:t>14) в других случаях, установленных настоящим Кодексом и иными федеральными законами.</a:t>
            </a:r>
          </a:p>
        </p:txBody>
      </p:sp>
    </p:spTree>
    <p:extLst>
      <p:ext uri="{BB962C8B-B14F-4D97-AF65-F5344CB8AC3E}">
        <p14:creationId xmlns:p14="http://schemas.microsoft.com/office/powerpoint/2010/main" val="21623993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295466" cy="1320800"/>
          </a:xfrm>
        </p:spPr>
        <p:txBody>
          <a:bodyPr>
            <a:normAutofit/>
          </a:bodyPr>
          <a:lstStyle/>
          <a:p>
            <a:pPr algn="ctr"/>
            <a:r>
              <a:rPr lang="ru-RU" dirty="0"/>
              <a:t>Расторжение трудового договора по инициативе работодателя (ст.81 ТК РФ)</a:t>
            </a:r>
          </a:p>
        </p:txBody>
      </p:sp>
      <p:sp>
        <p:nvSpPr>
          <p:cNvPr id="3" name="Объект 2"/>
          <p:cNvSpPr>
            <a:spLocks noGrp="1"/>
          </p:cNvSpPr>
          <p:nvPr>
            <p:ph idx="1"/>
          </p:nvPr>
        </p:nvSpPr>
        <p:spPr>
          <a:xfrm>
            <a:off x="677334" y="2160589"/>
            <a:ext cx="9889066" cy="3880773"/>
          </a:xfrm>
        </p:spPr>
        <p:txBody>
          <a:bodyPr/>
          <a:lstStyle/>
          <a:p>
            <a:r>
              <a:rPr lang="ru-RU" dirty="0"/>
              <a:t>Не допускается увольнение работника по инициативе работодателя (за исключением случая ликвидации организации либо прекращения деятельности индивидуальным предпринимателем) в период его временной нетрудоспособности и в период пребывания в отпуске.</a:t>
            </a:r>
          </a:p>
          <a:p>
            <a:r>
              <a:rPr lang="ru-RU" dirty="0" smtClean="0"/>
              <a:t>Сведения </a:t>
            </a:r>
            <a:r>
              <a:rPr lang="ru-RU" dirty="0"/>
              <a:t>о применении к работнику дисциплинарного взыскания в виде увольнения в связи с утратой доверия на основании </a:t>
            </a:r>
            <a:r>
              <a:rPr lang="ru-RU" dirty="0">
                <a:hlinkClick r:id="rId2" action="ppaction://hlinkfile"/>
              </a:rPr>
              <a:t>пункта 7.1</a:t>
            </a:r>
            <a:r>
              <a:rPr lang="ru-RU" dirty="0"/>
              <a:t> части первой настоящей статьи включаются работодателем в реестр лиц, уволенных в связи с утратой доверия, предусмотренный </a:t>
            </a:r>
            <a:r>
              <a:rPr lang="ru-RU" dirty="0">
                <a:hlinkClick r:id="rId3"/>
              </a:rPr>
              <a:t>статьей 15</a:t>
            </a:r>
            <a:r>
              <a:rPr lang="ru-RU" dirty="0"/>
              <a:t> Федерального закона от 25 декабря 2008 года N 273-ФЗ "О противодействии коррупции".</a:t>
            </a:r>
          </a:p>
          <a:p>
            <a:endParaRPr lang="ru-RU" dirty="0"/>
          </a:p>
        </p:txBody>
      </p:sp>
    </p:spTree>
    <p:extLst>
      <p:ext uri="{BB962C8B-B14F-4D97-AF65-F5344CB8AC3E}">
        <p14:creationId xmlns:p14="http://schemas.microsoft.com/office/powerpoint/2010/main" val="3755614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FFFF00"/>
                </a:solidFill>
              </a:rPr>
              <a:t>Должность муниципальной службы</a:t>
            </a:r>
            <a:endParaRPr lang="ru-RU" dirty="0">
              <a:solidFill>
                <a:srgbClr val="FFFF00"/>
              </a:solidFill>
            </a:endParaRPr>
          </a:p>
        </p:txBody>
      </p:sp>
      <p:sp>
        <p:nvSpPr>
          <p:cNvPr id="3" name="Объект 2"/>
          <p:cNvSpPr>
            <a:spLocks noGrp="1"/>
          </p:cNvSpPr>
          <p:nvPr>
            <p:ph idx="1"/>
          </p:nvPr>
        </p:nvSpPr>
        <p:spPr/>
        <p:txBody>
          <a:bodyPr>
            <a:normAutofit fontScale="77500" lnSpcReduction="20000"/>
          </a:bodyPr>
          <a:lstStyle/>
          <a:p>
            <a:pPr marL="0" indent="0" algn="just">
              <a:buNone/>
            </a:pPr>
            <a:r>
              <a:rPr lang="ru-RU" sz="3200" dirty="0" smtClean="0"/>
              <a:t>В соответствии с п.1 статьи 6 Федерального закона </a:t>
            </a:r>
            <a:r>
              <a:rPr lang="ru-RU" sz="3200" dirty="0"/>
              <a:t>от 02.03.2007 №25-ФЗ «О муниципальной службе в Российской </a:t>
            </a:r>
            <a:r>
              <a:rPr lang="ru-RU" sz="3200" dirty="0" smtClean="0"/>
              <a:t>Федерации»</a:t>
            </a:r>
            <a:r>
              <a:rPr lang="ru-RU" sz="3200" dirty="0"/>
              <a:t> </a:t>
            </a:r>
            <a:r>
              <a:rPr lang="ru-RU" sz="3200" b="1" u="sng" dirty="0" smtClean="0"/>
              <a:t>должность </a:t>
            </a:r>
            <a:r>
              <a:rPr lang="ru-RU" sz="3200" b="1" u="sng" dirty="0"/>
              <a:t>муниципальной службы</a:t>
            </a:r>
            <a:r>
              <a:rPr lang="ru-RU" sz="3200" dirty="0"/>
              <a:t> </a:t>
            </a:r>
            <a:r>
              <a:rPr lang="ru-RU" sz="3200" dirty="0" smtClean="0"/>
              <a:t>– это должность </a:t>
            </a:r>
            <a:r>
              <a:rPr lang="ru-RU" sz="3200" dirty="0"/>
              <a:t>в органе местного самоуправления, аппарате избирательной комиссии муниципального образования, которые образуются в соответствии с уставом муниципального образования, с установленным кругом обязанностей по обеспечению исполнения полномочий органа местного самоуправления, избирательной комиссии муниципального образования или лица, замещающего муниципальную должность.</a:t>
            </a:r>
          </a:p>
          <a:p>
            <a:endParaRPr lang="ru-RU" dirty="0"/>
          </a:p>
        </p:txBody>
      </p:sp>
    </p:spTree>
    <p:extLst>
      <p:ext uri="{BB962C8B-B14F-4D97-AF65-F5344CB8AC3E}">
        <p14:creationId xmlns:p14="http://schemas.microsoft.com/office/powerpoint/2010/main" val="34966137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0200" y="304800"/>
            <a:ext cx="10198100" cy="1625600"/>
          </a:xfrm>
        </p:spPr>
        <p:txBody>
          <a:bodyPr>
            <a:normAutofit fontScale="90000"/>
          </a:bodyPr>
          <a:lstStyle/>
          <a:p>
            <a:pPr algn="ctr"/>
            <a:r>
              <a:rPr lang="ru-RU" b="1" dirty="0"/>
              <a:t>Прекращение трудового договора по обстоятельствам, не зависящим от воли </a:t>
            </a:r>
            <a:r>
              <a:rPr lang="ru-RU" b="1" dirty="0" smtClean="0"/>
              <a:t>сторон (ст.83 ТК РФ)</a:t>
            </a:r>
            <a:endParaRPr lang="ru-RU" b="1" dirty="0"/>
          </a:p>
        </p:txBody>
      </p:sp>
      <p:sp>
        <p:nvSpPr>
          <p:cNvPr id="3" name="Объект 2"/>
          <p:cNvSpPr>
            <a:spLocks noGrp="1"/>
          </p:cNvSpPr>
          <p:nvPr>
            <p:ph idx="1"/>
          </p:nvPr>
        </p:nvSpPr>
        <p:spPr>
          <a:xfrm>
            <a:off x="139700" y="1930400"/>
            <a:ext cx="11188700" cy="4838699"/>
          </a:xfrm>
        </p:spPr>
        <p:txBody>
          <a:bodyPr>
            <a:normAutofit fontScale="85000" lnSpcReduction="20000"/>
          </a:bodyPr>
          <a:lstStyle/>
          <a:p>
            <a:r>
              <a:rPr lang="ru-RU" dirty="0"/>
              <a:t>Трудовой договор подлежит прекращению по следующим обстоятельствам, не зависящим от воли сторон:</a:t>
            </a:r>
          </a:p>
          <a:p>
            <a:r>
              <a:rPr lang="ru-RU" dirty="0"/>
              <a:t>1) призыв работника на военную службу или направление его на заменяющую ее альтернативную гражданскую службу;</a:t>
            </a:r>
          </a:p>
          <a:p>
            <a:r>
              <a:rPr lang="ru-RU" dirty="0"/>
              <a:t>2) восстановление на работе работника, ранее выполнявшего эту работу, по решению государственной инспекции труда или суда;</a:t>
            </a:r>
          </a:p>
          <a:p>
            <a:r>
              <a:rPr lang="ru-RU" dirty="0"/>
              <a:t>3) </a:t>
            </a:r>
            <a:r>
              <a:rPr lang="ru-RU" dirty="0" err="1"/>
              <a:t>неизбрание</a:t>
            </a:r>
            <a:r>
              <a:rPr lang="ru-RU" dirty="0"/>
              <a:t> на должность;	</a:t>
            </a:r>
          </a:p>
          <a:p>
            <a:r>
              <a:rPr lang="ru-RU" dirty="0"/>
              <a:t>4) осуждение работника к наказанию, исключающему продолжение прежней работы, в соответствии с приговором суда, вступившим в законную силу;</a:t>
            </a:r>
          </a:p>
          <a:p>
            <a:r>
              <a:rPr lang="ru-RU" dirty="0"/>
              <a:t>5) признание работника полностью неспособным к трудовой деятельности в соответствии с медицинским заключением, выданным в </a:t>
            </a:r>
            <a:r>
              <a:rPr lang="ru-RU" dirty="0" smtClean="0"/>
              <a:t>порядке, установленном </a:t>
            </a:r>
            <a:r>
              <a:rPr lang="ru-RU" dirty="0"/>
              <a:t>федеральными законами и иными нормативными правовыми актами Российской Федерации;</a:t>
            </a:r>
          </a:p>
          <a:p>
            <a:r>
              <a:rPr lang="ru-RU" dirty="0" smtClean="0"/>
              <a:t>6</a:t>
            </a:r>
            <a:r>
              <a:rPr lang="ru-RU" dirty="0"/>
              <a:t>) смерть работника либо работодателя - физического лица, а также признание судом работника либо работодателя - физического лица </a:t>
            </a:r>
            <a:r>
              <a:rPr lang="ru-RU" dirty="0" smtClean="0"/>
              <a:t>умершим </a:t>
            </a:r>
            <a:r>
              <a:rPr lang="ru-RU" dirty="0"/>
              <a:t>или </a:t>
            </a:r>
            <a:r>
              <a:rPr lang="ru-RU" dirty="0" smtClean="0"/>
              <a:t>безвестно отсутствующим;</a:t>
            </a:r>
            <a:endParaRPr lang="ru-RU" dirty="0"/>
          </a:p>
          <a:p>
            <a:r>
              <a:rPr lang="ru-RU" dirty="0"/>
              <a:t>7) наступление чрезвычайных обстоятельств, препятствующих продолжению трудовых отношений (военные действия, катастрофа, стихийное бедствие, крупная авария, эпидемия и другие чрезвычайные обстоятельства), если данное обстоятельство признано решением Правительства Российской Федерации или органа государственной власти соответствующего субъекта Российской Федерации;</a:t>
            </a:r>
          </a:p>
          <a:p>
            <a:r>
              <a:rPr lang="ru-RU" dirty="0"/>
              <a:t>8) дисквалификация или иное административное наказание, исключающее возможность исполнения работником обязанностей по трудовому договору</a:t>
            </a:r>
            <a:r>
              <a:rPr lang="ru-RU" dirty="0" smtClean="0"/>
              <a:t>;</a:t>
            </a:r>
            <a:endParaRPr lang="ru-RU" dirty="0"/>
          </a:p>
        </p:txBody>
      </p:sp>
    </p:spTree>
    <p:extLst>
      <p:ext uri="{BB962C8B-B14F-4D97-AF65-F5344CB8AC3E}">
        <p14:creationId xmlns:p14="http://schemas.microsoft.com/office/powerpoint/2010/main" val="7348025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42900"/>
            <a:ext cx="10054166" cy="1587500"/>
          </a:xfrm>
        </p:spPr>
        <p:txBody>
          <a:bodyPr>
            <a:normAutofit fontScale="90000"/>
          </a:bodyPr>
          <a:lstStyle/>
          <a:p>
            <a:pPr algn="ctr"/>
            <a:r>
              <a:rPr lang="ru-RU" b="1" dirty="0"/>
              <a:t>Прекращение трудового договора по обстоятельствам, не зависящим от воли сторон (ст.83 ТК РФ)</a:t>
            </a:r>
            <a:endParaRPr lang="ru-RU" dirty="0"/>
          </a:p>
        </p:txBody>
      </p:sp>
      <p:sp>
        <p:nvSpPr>
          <p:cNvPr id="3" name="Объект 2"/>
          <p:cNvSpPr>
            <a:spLocks noGrp="1"/>
          </p:cNvSpPr>
          <p:nvPr>
            <p:ph idx="1"/>
          </p:nvPr>
        </p:nvSpPr>
        <p:spPr>
          <a:xfrm>
            <a:off x="677334" y="1930401"/>
            <a:ext cx="10676466" cy="4927600"/>
          </a:xfrm>
        </p:spPr>
        <p:txBody>
          <a:bodyPr>
            <a:normAutofit/>
          </a:bodyPr>
          <a:lstStyle/>
          <a:p>
            <a:r>
              <a:rPr lang="ru-RU" dirty="0"/>
              <a:t>9) истечение срока действия, приостановление действия на срок более двух месяцев или лишение работника специального права (лицензии, права на управление транспортным средством, права на ношение оружия, другого специального права) в соответствии с федеральными законами и иными нормативными правовыми актами Российской Федерации, если это влечет за собой невозможность исполнения работником обязанностей по трудовому договору;</a:t>
            </a:r>
          </a:p>
          <a:p>
            <a:r>
              <a:rPr lang="ru-RU" dirty="0" smtClean="0"/>
              <a:t>10</a:t>
            </a:r>
            <a:r>
              <a:rPr lang="ru-RU" dirty="0"/>
              <a:t>) прекращение допуска к государственной тайне, если выполняемая работа требует такого допуска;</a:t>
            </a:r>
          </a:p>
          <a:p>
            <a:r>
              <a:rPr lang="ru-RU" dirty="0" smtClean="0"/>
              <a:t>11</a:t>
            </a:r>
            <a:r>
              <a:rPr lang="ru-RU" dirty="0"/>
              <a:t>) отмена решения суда или отмена (признание незаконным) решения государственной инспекции труда о восстановлении работника на работе;</a:t>
            </a:r>
          </a:p>
          <a:p>
            <a:r>
              <a:rPr lang="ru-RU" dirty="0" smtClean="0"/>
              <a:t>12</a:t>
            </a:r>
            <a:r>
              <a:rPr lang="ru-RU" dirty="0"/>
              <a:t>) утратил силу. - Федеральный </a:t>
            </a:r>
            <a:r>
              <a:rPr lang="ru-RU" dirty="0">
                <a:hlinkClick r:id="rId2"/>
              </a:rPr>
              <a:t>закон</a:t>
            </a:r>
            <a:r>
              <a:rPr lang="ru-RU" dirty="0"/>
              <a:t> от 01.12.2014 N 409-ФЗ;</a:t>
            </a:r>
          </a:p>
          <a:p>
            <a:r>
              <a:rPr lang="ru-RU" dirty="0"/>
              <a:t>13) возникновение установленных настоящим Кодексом, иным федеральным законом и исключающих возможность исполнения работником обязанностей по трудовому договору ограничений на занятие определенными видами трудовой деятельности</a:t>
            </a:r>
            <a:r>
              <a:rPr lang="ru-RU" dirty="0" smtClean="0"/>
              <a:t>.</a:t>
            </a:r>
            <a:endParaRPr lang="ru-RU" dirty="0"/>
          </a:p>
        </p:txBody>
      </p:sp>
    </p:spTree>
    <p:extLst>
      <p:ext uri="{BB962C8B-B14F-4D97-AF65-F5344CB8AC3E}">
        <p14:creationId xmlns:p14="http://schemas.microsoft.com/office/powerpoint/2010/main" val="7325400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435166" cy="1320800"/>
          </a:xfrm>
        </p:spPr>
        <p:txBody>
          <a:bodyPr/>
          <a:lstStyle/>
          <a:p>
            <a:pPr algn="ctr"/>
            <a:r>
              <a:rPr lang="ru-RU" dirty="0" smtClean="0"/>
              <a:t>ОБЩИЙ ПОРЯДОК ОФОРМЛЕНИЯ ПРЕКРАЩЕНИЯ ТРУДОВОГО ДОГОВОРА</a:t>
            </a:r>
            <a:endParaRPr lang="ru-RU" dirty="0"/>
          </a:p>
        </p:txBody>
      </p:sp>
      <p:sp>
        <p:nvSpPr>
          <p:cNvPr id="3" name="Объект 2"/>
          <p:cNvSpPr>
            <a:spLocks noGrp="1"/>
          </p:cNvSpPr>
          <p:nvPr>
            <p:ph idx="1"/>
          </p:nvPr>
        </p:nvSpPr>
        <p:spPr>
          <a:xfrm>
            <a:off x="677334" y="1574800"/>
            <a:ext cx="10435166" cy="4952999"/>
          </a:xfrm>
        </p:spPr>
        <p:txBody>
          <a:bodyPr>
            <a:normAutofit/>
          </a:bodyPr>
          <a:lstStyle/>
          <a:p>
            <a:pPr marL="0" indent="0">
              <a:buNone/>
            </a:pPr>
            <a:r>
              <a:rPr lang="ru-RU" dirty="0"/>
              <a:t> </a:t>
            </a:r>
          </a:p>
          <a:p>
            <a:pPr algn="just"/>
            <a:r>
              <a:rPr lang="ru-RU" dirty="0"/>
              <a:t>Прекращение трудового договора оформляется </a:t>
            </a:r>
            <a:r>
              <a:rPr lang="ru-RU" dirty="0" smtClean="0"/>
              <a:t>приказом </a:t>
            </a:r>
            <a:r>
              <a:rPr lang="ru-RU" dirty="0"/>
              <a:t>(распоряжением) работодателя.</a:t>
            </a:r>
          </a:p>
          <a:p>
            <a:pPr algn="just"/>
            <a:r>
              <a:rPr lang="ru-RU" dirty="0"/>
              <a:t>С приказом (распоряжением) работодателя о прекращении трудового договора работник должен быть ознакомлен под роспись. По требованию работника работодатель обязан выдать ему надлежащим образом заверенную копию указанного приказа (распоряжения). В случае, когда приказ (распоряжение) о прекращении трудового договора невозможно довести до сведения работника или работник отказывается ознакомиться с ним под роспись, на приказе (распоряжении) производится соответствующая запись.</a:t>
            </a:r>
          </a:p>
          <a:p>
            <a:pPr algn="just"/>
            <a:r>
              <a:rPr lang="ru-RU" dirty="0"/>
              <a:t>Днем прекращения трудового договора во всех случаях является последний день работы работника, за исключением случаев, когда работник фактически не работал, но за ним, в соответствии с настоящим Кодексом или иным федеральным законом, сохранялось место работы (должность</a:t>
            </a:r>
            <a:r>
              <a:rPr lang="ru-RU" dirty="0" smtClean="0"/>
              <a:t>).</a:t>
            </a:r>
            <a:r>
              <a:rPr lang="ru-RU" dirty="0"/>
              <a:t> </a:t>
            </a:r>
          </a:p>
        </p:txBody>
      </p:sp>
    </p:spTree>
    <p:extLst>
      <p:ext uri="{BB962C8B-B14F-4D97-AF65-F5344CB8AC3E}">
        <p14:creationId xmlns:p14="http://schemas.microsoft.com/office/powerpoint/2010/main" val="27370022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495366" cy="1320800"/>
          </a:xfrm>
        </p:spPr>
        <p:txBody>
          <a:bodyPr/>
          <a:lstStyle/>
          <a:p>
            <a:pPr algn="ctr"/>
            <a:r>
              <a:rPr lang="ru-RU" dirty="0"/>
              <a:t>ОБЩИЙ ПОРЯДОК ОФОРМЛЕНИЯ ПРЕКРАЩЕНИЯ ТРУДОВОГО ДОГОВОРА</a:t>
            </a:r>
          </a:p>
        </p:txBody>
      </p:sp>
      <p:sp>
        <p:nvSpPr>
          <p:cNvPr id="3" name="Объект 2"/>
          <p:cNvSpPr>
            <a:spLocks noGrp="1"/>
          </p:cNvSpPr>
          <p:nvPr>
            <p:ph idx="1"/>
          </p:nvPr>
        </p:nvSpPr>
        <p:spPr>
          <a:xfrm>
            <a:off x="152400" y="2160589"/>
            <a:ext cx="11226800" cy="4519611"/>
          </a:xfrm>
        </p:spPr>
        <p:txBody>
          <a:bodyPr>
            <a:normAutofit fontScale="92500" lnSpcReduction="20000"/>
          </a:bodyPr>
          <a:lstStyle/>
          <a:p>
            <a:r>
              <a:rPr lang="ru-RU" dirty="0"/>
              <a:t>В день прекращения трудового договора работодатель обязан выдать работнику трудовую книжку и произвести с ним расчет в соответствии со </a:t>
            </a:r>
            <a:r>
              <a:rPr lang="ru-RU" dirty="0">
                <a:hlinkClick r:id="rId2" action="ppaction://hlinkfile"/>
              </a:rPr>
              <a:t>статьей 140</a:t>
            </a:r>
            <a:r>
              <a:rPr lang="ru-RU" dirty="0"/>
              <a:t> </a:t>
            </a:r>
            <a:r>
              <a:rPr lang="ru-RU" dirty="0" smtClean="0"/>
              <a:t>ТК РФ. </a:t>
            </a:r>
            <a:r>
              <a:rPr lang="ru-RU" dirty="0"/>
              <a:t>По письменному заявлению работника работодатель также обязан выдать ему заверенные надлежащим образом копии документов, связанных с работой.</a:t>
            </a:r>
          </a:p>
          <a:p>
            <a:r>
              <a:rPr lang="ru-RU" dirty="0"/>
              <a:t>Запись в трудовую книжку об основании и о причине прекращения трудового договора должна производиться в точном соответствии с формулировками настоящего Кодекса или иного федерального закона и со ссылкой на соответствующие статью, часть статьи, пункт статьи </a:t>
            </a:r>
            <a:r>
              <a:rPr lang="ru-RU" dirty="0" smtClean="0"/>
              <a:t>Трудового Кодекса </a:t>
            </a:r>
            <a:r>
              <a:rPr lang="ru-RU" dirty="0"/>
              <a:t>или иного федерального закона.</a:t>
            </a:r>
          </a:p>
          <a:p>
            <a:r>
              <a:rPr lang="ru-RU" dirty="0"/>
              <a:t>В случае, когда в день прекращения трудового договора выдать трудовую книжку работнику невозможно в связи с его отсутствием либо отказом от ее получения, работодатель обязан направить работнику уведомление о необходимости явиться за трудовой книжкой либо дать согласие на отправление ее по почте. Со дня направления указанного уведомления работодатель освобождается от ответственности за задержку выдачи трудовой книжки. Работодатель также не несет ответственности за задержку выдачи трудовой книжки в случаях несовпадения последнего дня работы с днем оформления прекращения трудовых отношений при увольнении работника по основанию, предусмотренному подпунктом "а" пункта 6 части первой </a:t>
            </a:r>
            <a:r>
              <a:rPr lang="ru-RU" dirty="0">
                <a:hlinkClick r:id="rId3" action="ppaction://hlinkfile"/>
              </a:rPr>
              <a:t>статьи 81</a:t>
            </a:r>
            <a:r>
              <a:rPr lang="ru-RU" dirty="0"/>
              <a:t> или пунктом 4 части первой </a:t>
            </a:r>
            <a:r>
              <a:rPr lang="ru-RU" dirty="0">
                <a:hlinkClick r:id="rId4" action="ppaction://hlinkfile"/>
              </a:rPr>
              <a:t>статьи 83</a:t>
            </a:r>
            <a:r>
              <a:rPr lang="ru-RU" dirty="0"/>
              <a:t> </a:t>
            </a:r>
            <a:r>
              <a:rPr lang="ru-RU" dirty="0" smtClean="0"/>
              <a:t>ТК РФ, </a:t>
            </a:r>
            <a:r>
              <a:rPr lang="ru-RU" dirty="0"/>
              <a:t>и при увольнении женщины, срок действия трудового договора с которой был продлен до окончания беременности или до окончания отпуска по беременности и родам в соответствии с частью второй </a:t>
            </a:r>
            <a:r>
              <a:rPr lang="ru-RU" dirty="0">
                <a:hlinkClick r:id="rId5" action="ppaction://hlinkfile"/>
              </a:rPr>
              <a:t>статьи 261</a:t>
            </a:r>
            <a:r>
              <a:rPr lang="ru-RU" dirty="0"/>
              <a:t> </a:t>
            </a:r>
            <a:r>
              <a:rPr lang="ru-RU" dirty="0" smtClean="0"/>
              <a:t>ТК РФ. </a:t>
            </a:r>
            <a:r>
              <a:rPr lang="ru-RU" dirty="0"/>
              <a:t>По письменному обращению работника, не получившего трудовую книжку после увольнения, работодатель обязан выдать ее не позднее трех рабочих дней со дня обращения работника</a:t>
            </a:r>
            <a:r>
              <a:rPr lang="ru-RU" dirty="0" smtClean="0"/>
              <a:t>.</a:t>
            </a:r>
            <a:endParaRPr lang="ru-RU" dirty="0"/>
          </a:p>
        </p:txBody>
      </p:sp>
    </p:spTree>
    <p:extLst>
      <p:ext uri="{BB962C8B-B14F-4D97-AF65-F5344CB8AC3E}">
        <p14:creationId xmlns:p14="http://schemas.microsoft.com/office/powerpoint/2010/main" val="16144485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0334" y="177800"/>
            <a:ext cx="8596668" cy="711200"/>
          </a:xfrm>
        </p:spPr>
        <p:txBody>
          <a:bodyPr/>
          <a:lstStyle/>
          <a:p>
            <a:pPr algn="ctr"/>
            <a:r>
              <a:rPr lang="ru-RU" dirty="0" smtClean="0">
                <a:solidFill>
                  <a:srgbClr val="FFFF00"/>
                </a:solidFill>
              </a:rPr>
              <a:t>Совместительство</a:t>
            </a:r>
            <a:endParaRPr lang="ru-RU" dirty="0">
              <a:solidFill>
                <a:srgbClr val="FFFF00"/>
              </a:solidFill>
            </a:endParaRPr>
          </a:p>
        </p:txBody>
      </p:sp>
      <p:sp>
        <p:nvSpPr>
          <p:cNvPr id="3" name="Объект 2"/>
          <p:cNvSpPr>
            <a:spLocks noGrp="1"/>
          </p:cNvSpPr>
          <p:nvPr>
            <p:ph idx="1"/>
          </p:nvPr>
        </p:nvSpPr>
        <p:spPr>
          <a:xfrm>
            <a:off x="423333" y="889000"/>
            <a:ext cx="10830123" cy="5638800"/>
          </a:xfrm>
        </p:spPr>
        <p:txBody>
          <a:bodyPr>
            <a:normAutofit fontScale="92500" lnSpcReduction="10000"/>
          </a:bodyPr>
          <a:lstStyle/>
          <a:p>
            <a:pPr algn="just"/>
            <a:r>
              <a:rPr lang="ru-RU" dirty="0"/>
              <a:t>Работник имеет право заключать трудовые договоры о выполнении в свободное от основной работы время другой регулярной оплачиваемой работы у того же работодателя </a:t>
            </a:r>
            <a:r>
              <a:rPr lang="ru-RU" b="1" u="sng" dirty="0"/>
              <a:t>(внутреннее совместительство) </a:t>
            </a:r>
            <a:r>
              <a:rPr lang="ru-RU" dirty="0"/>
              <a:t>и (или) у другого работодателя </a:t>
            </a:r>
            <a:r>
              <a:rPr lang="ru-RU" b="1" u="sng" dirty="0"/>
              <a:t>(внешнее совместительство</a:t>
            </a:r>
            <a:r>
              <a:rPr lang="ru-RU" dirty="0" smtClean="0"/>
              <a:t>).</a:t>
            </a:r>
          </a:p>
          <a:p>
            <a:pPr algn="just"/>
            <a:r>
              <a:rPr lang="ru-RU" dirty="0"/>
              <a:t>Совместительство - выполнение работником другой регулярной оплачиваемой работы на условиях трудового договора в свободное от основной работы время.</a:t>
            </a:r>
          </a:p>
          <a:p>
            <a:pPr algn="just"/>
            <a:r>
              <a:rPr lang="ru-RU" dirty="0"/>
              <a:t>Заключение трудовых договоров о работе по совместительству допускается с неограниченным числом работодателей, если иное не предусмотрено федеральным </a:t>
            </a:r>
            <a:r>
              <a:rPr lang="ru-RU" dirty="0" smtClean="0"/>
              <a:t>законом.</a:t>
            </a:r>
          </a:p>
          <a:p>
            <a:pPr algn="just"/>
            <a:r>
              <a:rPr lang="ru-RU" dirty="0"/>
              <a:t>В трудовом договоре обязательно указание на то, что работа является совместительством.</a:t>
            </a:r>
          </a:p>
          <a:p>
            <a:pPr algn="just"/>
            <a:r>
              <a:rPr lang="ru-RU" dirty="0"/>
              <a:t>Не допускается работа по совместительству лиц в возрасте до восемнадцати лет, на работах с вредными и (или) опасными условиями </a:t>
            </a:r>
            <a:r>
              <a:rPr lang="ru-RU" dirty="0" smtClean="0"/>
              <a:t>труда.</a:t>
            </a:r>
          </a:p>
          <a:p>
            <a:pPr algn="just"/>
            <a:r>
              <a:rPr lang="ru-RU" dirty="0"/>
              <a:t>Продолжительность рабочего времени при работе по совместительству не должна превышать </a:t>
            </a:r>
            <a:r>
              <a:rPr lang="ru-RU" b="1" dirty="0"/>
              <a:t>четырех часов в день</a:t>
            </a:r>
            <a:r>
              <a:rPr lang="ru-RU" dirty="0"/>
              <a:t>. </a:t>
            </a:r>
            <a:endParaRPr lang="ru-RU" dirty="0" smtClean="0"/>
          </a:p>
          <a:p>
            <a:pPr algn="just"/>
            <a:r>
              <a:rPr lang="ru-RU" dirty="0"/>
              <a:t>Лицам, работающим по совместительству, ежегодные оплачиваемые отпуска предоставляются одновременно с отпуском по основной работе. Если на работе по совместительству работник не отработал шести месяцев, то отпуск предоставляется авансом</a:t>
            </a:r>
            <a:r>
              <a:rPr lang="ru-RU" dirty="0" smtClean="0"/>
              <a:t>.</a:t>
            </a:r>
          </a:p>
          <a:p>
            <a:pPr algn="just"/>
            <a:r>
              <a:rPr lang="ru-RU" dirty="0" smtClean="0"/>
              <a:t>Трудовой </a:t>
            </a:r>
            <a:r>
              <a:rPr lang="ru-RU" dirty="0"/>
              <a:t>договор, заключенный на неопределенный срок с лицом, работающим по совместительству, может быть прекращен в случае приема на работу работника, для которого эта работа будет являться основной, о чем работодатель в письменной форме предупреждает указанное лицо </a:t>
            </a:r>
            <a:r>
              <a:rPr lang="ru-RU" b="1" u="sng" dirty="0"/>
              <a:t>не менее чем за две недели </a:t>
            </a:r>
            <a:r>
              <a:rPr lang="ru-RU" dirty="0"/>
              <a:t>до прекращения трудового </a:t>
            </a:r>
            <a:r>
              <a:rPr lang="ru-RU" dirty="0" smtClean="0"/>
              <a:t>договора (ст.288 ТК РФ).</a:t>
            </a:r>
            <a:endParaRPr lang="ru-RU" dirty="0"/>
          </a:p>
          <a:p>
            <a:endParaRPr lang="ru-RU" dirty="0"/>
          </a:p>
          <a:p>
            <a:endParaRPr lang="ru-RU" dirty="0"/>
          </a:p>
        </p:txBody>
      </p:sp>
    </p:spTree>
    <p:extLst>
      <p:ext uri="{BB962C8B-B14F-4D97-AF65-F5344CB8AC3E}">
        <p14:creationId xmlns:p14="http://schemas.microsoft.com/office/powerpoint/2010/main" val="23161553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014809" cy="749300"/>
          </a:xfrm>
        </p:spPr>
        <p:txBody>
          <a:bodyPr/>
          <a:lstStyle/>
          <a:p>
            <a:pPr algn="ctr"/>
            <a:r>
              <a:rPr lang="ru-RU" b="1" dirty="0" smtClean="0">
                <a:solidFill>
                  <a:srgbClr val="FFFF00"/>
                </a:solidFill>
              </a:rPr>
              <a:t>Совмещение профессий</a:t>
            </a:r>
            <a:endParaRPr lang="ru-RU" b="1" dirty="0">
              <a:solidFill>
                <a:srgbClr val="FFFF00"/>
              </a:solidFill>
            </a:endParaRPr>
          </a:p>
        </p:txBody>
      </p:sp>
      <p:sp>
        <p:nvSpPr>
          <p:cNvPr id="3" name="Объект 2"/>
          <p:cNvSpPr>
            <a:spLocks noGrp="1"/>
          </p:cNvSpPr>
          <p:nvPr>
            <p:ph idx="1"/>
          </p:nvPr>
        </p:nvSpPr>
        <p:spPr>
          <a:xfrm>
            <a:off x="677334" y="1358900"/>
            <a:ext cx="10802460" cy="5372099"/>
          </a:xfrm>
        </p:spPr>
        <p:txBody>
          <a:bodyPr>
            <a:normAutofit/>
          </a:bodyPr>
          <a:lstStyle/>
          <a:p>
            <a:pPr algn="just"/>
            <a:r>
              <a:rPr lang="ru-RU" sz="2000" dirty="0"/>
              <a:t>С письменного согласия работника ему может быть поручено выполнение в течение установленной продолжительности рабочего дня (смены) наряду с работой, определенной трудовым договором, дополнительной работы по другой или такой же профессии (должности) за дополнительную оплату (статья 151 ТК РФ</a:t>
            </a:r>
            <a:r>
              <a:rPr lang="ru-RU" sz="2000" dirty="0" smtClean="0"/>
              <a:t>).</a:t>
            </a:r>
          </a:p>
          <a:p>
            <a:pPr algn="just"/>
            <a:r>
              <a:rPr lang="ru-RU" sz="2000" dirty="0" smtClean="0"/>
              <a:t>Поручаемая </a:t>
            </a:r>
            <a:r>
              <a:rPr lang="ru-RU" sz="2000" dirty="0"/>
              <a:t>работнику дополнительная работа по другой профессии (должности) может осуществляться путем </a:t>
            </a:r>
            <a:r>
              <a:rPr lang="ru-RU" sz="2000" b="1" dirty="0"/>
              <a:t>совмещения профессий </a:t>
            </a:r>
            <a:r>
              <a:rPr lang="ru-RU" sz="2000" dirty="0"/>
              <a:t>(должностей). </a:t>
            </a:r>
            <a:endParaRPr lang="ru-RU" sz="2000" dirty="0" smtClean="0"/>
          </a:p>
          <a:p>
            <a:pPr algn="just"/>
            <a:r>
              <a:rPr lang="ru-RU" sz="2000" dirty="0" smtClean="0"/>
              <a:t>Срок</a:t>
            </a:r>
            <a:r>
              <a:rPr lang="ru-RU" sz="2000" dirty="0"/>
              <a:t>, в течение которого работник будет выполнять дополнительную работу, ее содержание и объем устанавливаются работодателем с письменного согласия работника. </a:t>
            </a:r>
            <a:endParaRPr lang="ru-RU" sz="2000" dirty="0" smtClean="0"/>
          </a:p>
          <a:p>
            <a:pPr algn="just"/>
            <a:r>
              <a:rPr lang="ru-RU" sz="2000" dirty="0" smtClean="0"/>
              <a:t>Работник </a:t>
            </a:r>
            <a:r>
              <a:rPr lang="ru-RU" sz="2000" dirty="0"/>
              <a:t>имеет право досрочно отказаться от выполнения дополнительной работы, а работодатель - досрочно отменить поручение о ее выполнении, предупредив об этом другую сторону в письменной форме </a:t>
            </a:r>
            <a:r>
              <a:rPr lang="ru-RU" sz="2000" b="1" u="sng" dirty="0"/>
              <a:t>не позднее чем за три рабочих дня</a:t>
            </a:r>
            <a:r>
              <a:rPr lang="ru-RU" sz="2000" dirty="0"/>
              <a:t>.</a:t>
            </a:r>
          </a:p>
          <a:p>
            <a:pPr algn="just"/>
            <a:endParaRPr lang="ru-RU" sz="2000" dirty="0"/>
          </a:p>
          <a:p>
            <a:endParaRPr lang="ru-RU" dirty="0"/>
          </a:p>
        </p:txBody>
      </p:sp>
    </p:spTree>
    <p:extLst>
      <p:ext uri="{BB962C8B-B14F-4D97-AF65-F5344CB8AC3E}">
        <p14:creationId xmlns:p14="http://schemas.microsoft.com/office/powerpoint/2010/main" val="28522421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60400"/>
          </a:xfrm>
        </p:spPr>
        <p:txBody>
          <a:bodyPr/>
          <a:lstStyle/>
          <a:p>
            <a:pPr algn="ctr"/>
            <a:r>
              <a:rPr lang="ru-RU" dirty="0" smtClean="0">
                <a:solidFill>
                  <a:srgbClr val="FFFF00"/>
                </a:solidFill>
              </a:rPr>
              <a:t>Отпуск</a:t>
            </a:r>
            <a:endParaRPr lang="ru-RU" dirty="0">
              <a:solidFill>
                <a:srgbClr val="FFFF00"/>
              </a:solidFill>
            </a:endParaRPr>
          </a:p>
        </p:txBody>
      </p:sp>
      <p:sp>
        <p:nvSpPr>
          <p:cNvPr id="3" name="Объект 2"/>
          <p:cNvSpPr>
            <a:spLocks noGrp="1"/>
          </p:cNvSpPr>
          <p:nvPr>
            <p:ph idx="1"/>
          </p:nvPr>
        </p:nvSpPr>
        <p:spPr>
          <a:xfrm>
            <a:off x="677334" y="1270001"/>
            <a:ext cx="11146492" cy="6210300"/>
          </a:xfrm>
        </p:spPr>
        <p:txBody>
          <a:bodyPr>
            <a:normAutofit/>
          </a:bodyPr>
          <a:lstStyle/>
          <a:p>
            <a:r>
              <a:rPr lang="ru-RU" sz="2500" dirty="0"/>
              <a:t>Ежегодный оплачиваемый отпуск муниципального служащего состоит из основного оплачиваемого отпуска и дополнительных оплачиваемых отпусков.</a:t>
            </a:r>
          </a:p>
          <a:p>
            <a:r>
              <a:rPr lang="ru-RU" sz="2500" dirty="0" smtClean="0"/>
              <a:t>Ежегодный </a:t>
            </a:r>
            <a:r>
              <a:rPr lang="ru-RU" sz="2500" dirty="0"/>
              <a:t>основной оплачиваемый отпуск предоставляется муниципальному служащему продолжительностью 30 календарных дней.</a:t>
            </a:r>
          </a:p>
          <a:p>
            <a:pPr algn="just"/>
            <a:r>
              <a:rPr lang="ru-RU" sz="2500" dirty="0" smtClean="0"/>
              <a:t>Ежегодные </a:t>
            </a:r>
            <a:r>
              <a:rPr lang="ru-RU" sz="2500" dirty="0"/>
              <a:t>дополнительные оплачиваемые отпуска предоставляются муниципальному служащему за выслугу лет (продолжительностью не более 10 календарных дней), а также в случаях, предусмотренных федеральными </a:t>
            </a:r>
            <a:r>
              <a:rPr lang="ru-RU" sz="2500" dirty="0" smtClean="0"/>
              <a:t>законами и законами субъекта Российской Федерации. </a:t>
            </a:r>
            <a:endParaRPr lang="ru-RU" sz="2500" dirty="0"/>
          </a:p>
          <a:p>
            <a:endParaRPr lang="ru-RU" sz="2500" dirty="0"/>
          </a:p>
        </p:txBody>
      </p:sp>
    </p:spTree>
    <p:extLst>
      <p:ext uri="{BB962C8B-B14F-4D97-AF65-F5344CB8AC3E}">
        <p14:creationId xmlns:p14="http://schemas.microsoft.com/office/powerpoint/2010/main" val="35944701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90500"/>
            <a:ext cx="8596668" cy="660400"/>
          </a:xfrm>
        </p:spPr>
        <p:txBody>
          <a:bodyPr/>
          <a:lstStyle/>
          <a:p>
            <a:pPr algn="ctr"/>
            <a:r>
              <a:rPr lang="ru-RU" dirty="0" smtClean="0">
                <a:solidFill>
                  <a:srgbClr val="FFFF00"/>
                </a:solidFill>
              </a:rPr>
              <a:t>Отпуск</a:t>
            </a:r>
            <a:r>
              <a:rPr lang="ru-RU" dirty="0" smtClean="0">
                <a:solidFill>
                  <a:schemeClr val="accent4">
                    <a:lumMod val="50000"/>
                  </a:schemeClr>
                </a:solidFill>
              </a:rPr>
              <a:t> </a:t>
            </a:r>
            <a:endParaRPr lang="ru-RU" dirty="0">
              <a:solidFill>
                <a:schemeClr val="accent4">
                  <a:lumMod val="50000"/>
                </a:schemeClr>
              </a:solidFill>
            </a:endParaRPr>
          </a:p>
        </p:txBody>
      </p:sp>
      <p:sp>
        <p:nvSpPr>
          <p:cNvPr id="3" name="Объект 2"/>
          <p:cNvSpPr>
            <a:spLocks noGrp="1"/>
          </p:cNvSpPr>
          <p:nvPr>
            <p:ph idx="1"/>
          </p:nvPr>
        </p:nvSpPr>
        <p:spPr>
          <a:xfrm>
            <a:off x="677334" y="990600"/>
            <a:ext cx="8596668" cy="5626099"/>
          </a:xfrm>
        </p:spPr>
        <p:txBody>
          <a:bodyPr>
            <a:normAutofit fontScale="85000" lnSpcReduction="20000"/>
          </a:bodyPr>
          <a:lstStyle/>
          <a:p>
            <a:pPr algn="just"/>
            <a:r>
              <a:rPr lang="ru-RU" dirty="0" smtClean="0"/>
              <a:t>График отпусков утверждается не позднее, </a:t>
            </a:r>
            <a:r>
              <a:rPr lang="ru-RU" dirty="0"/>
              <a:t>чем </a:t>
            </a:r>
            <a:r>
              <a:rPr lang="ru-RU" b="1" u="sng" dirty="0"/>
              <a:t>за две недели </a:t>
            </a:r>
            <a:r>
              <a:rPr lang="ru-RU" dirty="0"/>
              <a:t>до наступления календарного </a:t>
            </a:r>
            <a:r>
              <a:rPr lang="ru-RU" dirty="0" smtClean="0"/>
              <a:t>года;</a:t>
            </a:r>
          </a:p>
          <a:p>
            <a:pPr algn="just"/>
            <a:r>
              <a:rPr lang="ru-RU" dirty="0"/>
              <a:t>График отпусков обязателен как для работодателя, так и для работника.</a:t>
            </a:r>
          </a:p>
          <a:p>
            <a:pPr algn="just"/>
            <a:r>
              <a:rPr lang="ru-RU" dirty="0"/>
              <a:t>О времени начала отпуска работник должен быть извещен под роспись не позднее чем </a:t>
            </a:r>
            <a:r>
              <a:rPr lang="ru-RU" b="1" u="sng" dirty="0"/>
              <a:t>за две недели </a:t>
            </a:r>
            <a:r>
              <a:rPr lang="ru-RU" dirty="0"/>
              <a:t>до его начала</a:t>
            </a:r>
            <a:r>
              <a:rPr lang="ru-RU" dirty="0" smtClean="0"/>
              <a:t>.</a:t>
            </a:r>
          </a:p>
          <a:p>
            <a:pPr algn="just"/>
            <a:r>
              <a:rPr lang="ru-RU" dirty="0"/>
              <a:t>Отдельным категориям работников в случаях, предусмотренных настоящим Кодексом и иными федеральными законами, ежегодный оплачиваемый отпуск предоставляется по их желанию в удобное для них время. По желанию мужа ежегодный отпуск ему предоставляется в период нахождения его жены в отпуске по беременности и родам независимо от времени его непрерывной работы у данного работодателя</a:t>
            </a:r>
            <a:r>
              <a:rPr lang="ru-RU" dirty="0" smtClean="0"/>
              <a:t>.</a:t>
            </a:r>
          </a:p>
          <a:p>
            <a:pPr marL="0" indent="0" algn="just">
              <a:buNone/>
            </a:pPr>
            <a:r>
              <a:rPr lang="ru-RU" dirty="0"/>
              <a:t>Ежегодный оплачиваемый отпуск </a:t>
            </a:r>
            <a:r>
              <a:rPr lang="ru-RU" b="1" u="sng" dirty="0"/>
              <a:t>должен быть продлен или перенесен на другой срок</a:t>
            </a:r>
            <a:r>
              <a:rPr lang="ru-RU" dirty="0"/>
              <a:t>, определяемый работодателем с учетом пожеланий работника, в случаях:</a:t>
            </a:r>
          </a:p>
          <a:p>
            <a:pPr marL="0" indent="0" algn="just">
              <a:buNone/>
            </a:pPr>
            <a:r>
              <a:rPr lang="ru-RU" dirty="0" smtClean="0"/>
              <a:t>1)временной </a:t>
            </a:r>
            <a:r>
              <a:rPr lang="ru-RU" dirty="0"/>
              <a:t>нетрудоспособности </a:t>
            </a:r>
            <a:r>
              <a:rPr lang="ru-RU" dirty="0" smtClean="0"/>
              <a:t>работника (</a:t>
            </a:r>
            <a:r>
              <a:rPr lang="ru-RU" u="sng" dirty="0" smtClean="0"/>
              <a:t>только самого работника</a:t>
            </a:r>
            <a:r>
              <a:rPr lang="ru-RU" dirty="0" smtClean="0"/>
              <a:t>!);</a:t>
            </a:r>
            <a:endParaRPr lang="ru-RU" dirty="0"/>
          </a:p>
          <a:p>
            <a:pPr marL="0" indent="0" algn="just">
              <a:buNone/>
            </a:pPr>
            <a:r>
              <a:rPr lang="ru-RU" dirty="0" smtClean="0"/>
              <a:t>2) исполнения </a:t>
            </a:r>
            <a:r>
              <a:rPr lang="ru-RU" dirty="0"/>
              <a:t>работником во время ежегодного оплачиваемого отпуска государственных обязанностей, если для этого трудовым законодательством предусмотрено освобождение от работы;</a:t>
            </a:r>
          </a:p>
          <a:p>
            <a:pPr marL="0" indent="0" algn="just">
              <a:buNone/>
            </a:pPr>
            <a:r>
              <a:rPr lang="ru-RU" dirty="0" smtClean="0"/>
              <a:t>3) в </a:t>
            </a:r>
            <a:r>
              <a:rPr lang="ru-RU" dirty="0"/>
              <a:t>других случаях, предусмотренных трудовым законодательством, локальными нормативными актами</a:t>
            </a:r>
            <a:r>
              <a:rPr lang="ru-RU" dirty="0" smtClean="0"/>
              <a:t>.</a:t>
            </a:r>
          </a:p>
          <a:p>
            <a:pPr marL="0" indent="0" algn="just">
              <a:buNone/>
            </a:pPr>
            <a:r>
              <a:rPr lang="ru-RU" dirty="0" smtClean="0"/>
              <a:t>Отпускные выплаты должны быть осуществлены не позднее, чем за три дня до начала отпуска.</a:t>
            </a:r>
          </a:p>
          <a:p>
            <a:pPr marL="0" indent="0" algn="just">
              <a:buNone/>
            </a:pPr>
            <a:r>
              <a:rPr lang="ru-RU" dirty="0" smtClean="0"/>
              <a:t>С согласия работодателя возможен перенос отпуска путем внесения изменений в график отпусков (издание приказа, распоряжения)</a:t>
            </a:r>
            <a:endParaRPr lang="ru-RU" dirty="0"/>
          </a:p>
          <a:p>
            <a:pPr algn="just"/>
            <a:endParaRPr lang="ru-RU" dirty="0"/>
          </a:p>
          <a:p>
            <a:pPr algn="just"/>
            <a:endParaRPr lang="ru-RU" dirty="0"/>
          </a:p>
          <a:p>
            <a:endParaRPr lang="ru-RU" dirty="0"/>
          </a:p>
        </p:txBody>
      </p:sp>
    </p:spTree>
    <p:extLst>
      <p:ext uri="{BB962C8B-B14F-4D97-AF65-F5344CB8AC3E}">
        <p14:creationId xmlns:p14="http://schemas.microsoft.com/office/powerpoint/2010/main" val="17574047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60400"/>
          </a:xfrm>
        </p:spPr>
        <p:txBody>
          <a:bodyPr/>
          <a:lstStyle/>
          <a:p>
            <a:pPr algn="ctr"/>
            <a:r>
              <a:rPr lang="ru-RU" dirty="0" smtClean="0">
                <a:solidFill>
                  <a:srgbClr val="FFFF00"/>
                </a:solidFill>
              </a:rPr>
              <a:t>Расчет отпускного периода</a:t>
            </a:r>
            <a:endParaRPr lang="ru-RU" dirty="0">
              <a:solidFill>
                <a:srgbClr val="FFFF00"/>
              </a:solidFill>
            </a:endParaRPr>
          </a:p>
        </p:txBody>
      </p:sp>
      <p:sp>
        <p:nvSpPr>
          <p:cNvPr id="3" name="Объект 2"/>
          <p:cNvSpPr>
            <a:spLocks noGrp="1"/>
          </p:cNvSpPr>
          <p:nvPr>
            <p:ph idx="1"/>
          </p:nvPr>
        </p:nvSpPr>
        <p:spPr>
          <a:xfrm>
            <a:off x="677334" y="1460500"/>
            <a:ext cx="10645662" cy="5245099"/>
          </a:xfrm>
        </p:spPr>
        <p:txBody>
          <a:bodyPr>
            <a:normAutofit/>
          </a:bodyPr>
          <a:lstStyle/>
          <a:p>
            <a:pPr algn="just"/>
            <a:r>
              <a:rPr lang="ru-RU" dirty="0" smtClean="0"/>
              <a:t>Начало отсчета начала года, за который предоставляется отпуск, - дата приема на работу. Например, принят сотрудник 14.11.2017 года, значит его период будет составлять с 14.11.2017 по 13.11.2018 (при любом количестве дней, которое предоставляется работнику).</a:t>
            </a:r>
          </a:p>
          <a:p>
            <a:pPr algn="just"/>
            <a:r>
              <a:rPr lang="ru-RU" dirty="0" smtClean="0"/>
              <a:t>Письмом Федеральной службы по труду и занятости от 14.06.2012 №854-6-1 определен порядок подсчета стажа  работы для отпуска для женщин, которые находились в отпуске по уходу за ребенком, вышли на работу и собрались в ежегодный отпуск. Сказано, что окончание рабочего года отодвигается  на число дней отсутствия работника, исключенных из стажа работы для отпуска. Например, у женщины был отпускной период с 12.11.2014 по 11.11.2015. Женщина  в отпуск по уходу за ребенком до достижения им возраста 3 лет и была с 01.10.2015 по 02.05.2017. Таким образом, период нахождения ее в этом отпуске составил 1 год 07 мес.02 дня. К окончанию периода 11.11.2015 добавляем 1 год 07 мес.02 дня и получаем период с 12.11.2014 по 13.06.2017.</a:t>
            </a:r>
          </a:p>
          <a:p>
            <a:pPr algn="just"/>
            <a:r>
              <a:rPr lang="ru-RU" dirty="0" smtClean="0"/>
              <a:t>При предоставлении работнику отпуска без сохранения заработной платы более 14 календарных дней, отпускной период отодвигается на это количество дней. </a:t>
            </a:r>
            <a:endParaRPr lang="ru-RU" dirty="0"/>
          </a:p>
        </p:txBody>
      </p:sp>
    </p:spTree>
    <p:extLst>
      <p:ext uri="{BB962C8B-B14F-4D97-AF65-F5344CB8AC3E}">
        <p14:creationId xmlns:p14="http://schemas.microsoft.com/office/powerpoint/2010/main" val="1553857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182924" cy="1320800"/>
          </a:xfrm>
        </p:spPr>
        <p:txBody>
          <a:bodyPr/>
          <a:lstStyle/>
          <a:p>
            <a:pPr algn="ctr"/>
            <a:r>
              <a:rPr lang="ru-RU" dirty="0">
                <a:solidFill>
                  <a:srgbClr val="FFFF00"/>
                </a:solidFill>
              </a:rPr>
              <a:t>Расчет </a:t>
            </a:r>
            <a:r>
              <a:rPr lang="ru-RU" dirty="0" smtClean="0">
                <a:solidFill>
                  <a:srgbClr val="FFFF00"/>
                </a:solidFill>
              </a:rPr>
              <a:t>количества дней отпуска при их изменении в </a:t>
            </a:r>
            <a:r>
              <a:rPr lang="ru-RU" dirty="0">
                <a:solidFill>
                  <a:srgbClr val="FFFF00"/>
                </a:solidFill>
              </a:rPr>
              <a:t>отпускном периоде</a:t>
            </a:r>
            <a:endParaRPr lang="ru-RU" dirty="0"/>
          </a:p>
        </p:txBody>
      </p:sp>
      <p:sp>
        <p:nvSpPr>
          <p:cNvPr id="3" name="Объект 2"/>
          <p:cNvSpPr>
            <a:spLocks noGrp="1"/>
          </p:cNvSpPr>
          <p:nvPr>
            <p:ph idx="1"/>
          </p:nvPr>
        </p:nvSpPr>
        <p:spPr>
          <a:xfrm>
            <a:off x="677333" y="2160589"/>
            <a:ext cx="11111393" cy="3880773"/>
          </a:xfrm>
        </p:spPr>
        <p:txBody>
          <a:bodyPr>
            <a:normAutofit fontScale="92500" lnSpcReduction="20000"/>
          </a:bodyPr>
          <a:lstStyle/>
          <a:p>
            <a:r>
              <a:rPr lang="ru-RU" dirty="0" smtClean="0"/>
              <a:t>Предположим, что у работника период, за который работнику предоставляется отпуск, составляет с 02.02.2022 по 01.02.2023.</a:t>
            </a:r>
          </a:p>
          <a:p>
            <a:r>
              <a:rPr lang="ru-RU" dirty="0" smtClean="0"/>
              <a:t>До 14 мая 2022 года у работника размер отпуска составлял – 30 календарных дней  основного ежегодного и 5 календарных дней дополнительного ежегодного отпуска. То есть всего – 35 календарных дней.</a:t>
            </a:r>
          </a:p>
          <a:p>
            <a:r>
              <a:rPr lang="ru-RU" dirty="0" smtClean="0"/>
              <a:t>С 14 мая 2022 года Вы установили работнику отпуск </a:t>
            </a:r>
            <a:r>
              <a:rPr lang="ru-RU" dirty="0"/>
              <a:t>– 30 календарных дней  основного ежегодного и 5 календарных дней дополнительного ежегодного отпуска. </a:t>
            </a:r>
            <a:r>
              <a:rPr lang="ru-RU" dirty="0" smtClean="0"/>
              <a:t>То есть всего – 40 календарных дней.</a:t>
            </a:r>
          </a:p>
          <a:p>
            <a:r>
              <a:rPr lang="ru-RU" dirty="0" smtClean="0"/>
              <a:t>Расчет количества дней в данном отпускном периоде:</a:t>
            </a:r>
          </a:p>
          <a:p>
            <a:r>
              <a:rPr lang="ru-RU" dirty="0" smtClean="0"/>
              <a:t>1) с 02.02.2022 по 13.05.2022 – 35 календарных дней. По периоду – это три календарных месяца (35:12*3=8,75 календарных дня)</a:t>
            </a:r>
          </a:p>
          <a:p>
            <a:r>
              <a:rPr lang="ru-RU" dirty="0" smtClean="0"/>
              <a:t>2) с 14.05.2022 по 01.02.2023 – 40 календарных дней. По периоду – 9 календарных месяцев (40:12*9=30 календарных дней)</a:t>
            </a:r>
          </a:p>
          <a:p>
            <a:r>
              <a:rPr lang="ru-RU" dirty="0" smtClean="0"/>
              <a:t>Итого: За отпускной период с 02.02.2022 по 01.02.23 Вы должны работнику  30+8,75=38 календарных дней (берем полные дни, так как 0,75 предоставить не сможете)</a:t>
            </a:r>
            <a:endParaRPr lang="ru-RU" dirty="0"/>
          </a:p>
        </p:txBody>
      </p:sp>
    </p:spTree>
    <p:extLst>
      <p:ext uri="{BB962C8B-B14F-4D97-AF65-F5344CB8AC3E}">
        <p14:creationId xmlns:p14="http://schemas.microsoft.com/office/powerpoint/2010/main" val="3509121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160589"/>
            <a:ext cx="10558016" cy="3880773"/>
          </a:xfrm>
        </p:spPr>
        <p:txBody>
          <a:bodyPr>
            <a:normAutofit/>
          </a:bodyPr>
          <a:lstStyle/>
          <a:p>
            <a:pPr marL="0" indent="0" algn="just">
              <a:buNone/>
            </a:pPr>
            <a:r>
              <a:rPr lang="ru-RU" sz="3500" dirty="0" smtClean="0">
                <a:solidFill>
                  <a:schemeClr val="tx1"/>
                </a:solidFill>
              </a:rPr>
              <a:t>На </a:t>
            </a:r>
            <a:r>
              <a:rPr lang="ru-RU" sz="3500" dirty="0">
                <a:solidFill>
                  <a:schemeClr val="tx1"/>
                </a:solidFill>
              </a:rPr>
              <a:t>муниципальных служащих распространяется действие трудового законодательства с особенностями, предусмотренными Федеральным </a:t>
            </a:r>
            <a:r>
              <a:rPr lang="ru-RU" sz="3500" dirty="0" smtClean="0">
                <a:solidFill>
                  <a:schemeClr val="tx1"/>
                </a:solidFill>
              </a:rPr>
              <a:t>законом.</a:t>
            </a:r>
            <a:endParaRPr lang="ru-RU" sz="3500" dirty="0">
              <a:solidFill>
                <a:schemeClr val="tx1"/>
              </a:solidFill>
            </a:endParaRPr>
          </a:p>
        </p:txBody>
      </p:sp>
    </p:spTree>
    <p:extLst>
      <p:ext uri="{BB962C8B-B14F-4D97-AF65-F5344CB8AC3E}">
        <p14:creationId xmlns:p14="http://schemas.microsoft.com/office/powerpoint/2010/main" val="269095980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10397066" cy="1320800"/>
          </a:xfrm>
        </p:spPr>
        <p:txBody>
          <a:bodyPr/>
          <a:lstStyle/>
          <a:p>
            <a:pPr algn="ctr"/>
            <a:r>
              <a:rPr lang="ru-RU" dirty="0" smtClean="0">
                <a:solidFill>
                  <a:srgbClr val="FFFF00"/>
                </a:solidFill>
              </a:rPr>
              <a:t>Отпуска по беременности и родам и по уходу за ребенком </a:t>
            </a:r>
            <a:endParaRPr lang="ru-RU" dirty="0">
              <a:solidFill>
                <a:srgbClr val="FFFF00"/>
              </a:solidFill>
            </a:endParaRPr>
          </a:p>
        </p:txBody>
      </p:sp>
      <p:sp>
        <p:nvSpPr>
          <p:cNvPr id="3" name="Объект 2"/>
          <p:cNvSpPr>
            <a:spLocks noGrp="1"/>
          </p:cNvSpPr>
          <p:nvPr>
            <p:ph idx="1"/>
          </p:nvPr>
        </p:nvSpPr>
        <p:spPr>
          <a:xfrm>
            <a:off x="677334" y="1320800"/>
            <a:ext cx="10397066" cy="5537200"/>
          </a:xfrm>
        </p:spPr>
        <p:txBody>
          <a:bodyPr>
            <a:normAutofit fontScale="92500"/>
          </a:bodyPr>
          <a:lstStyle/>
          <a:p>
            <a:pPr marL="0" indent="0" algn="just">
              <a:buNone/>
            </a:pPr>
            <a:r>
              <a:rPr lang="ru-RU" dirty="0" smtClean="0"/>
              <a:t>1)Женщинам </a:t>
            </a:r>
            <a:r>
              <a:rPr lang="ru-RU" dirty="0"/>
              <a:t>по их заявлению и на основании выданного в установленном </a:t>
            </a:r>
            <a:r>
              <a:rPr lang="ru-RU" dirty="0" smtClean="0"/>
              <a:t>порядке </a:t>
            </a:r>
            <a:r>
              <a:rPr lang="ru-RU" dirty="0"/>
              <a:t>листка нетрудоспособности предоставляются </a:t>
            </a:r>
            <a:r>
              <a:rPr lang="ru-RU" sz="2000" b="1" u="sng" dirty="0"/>
              <a:t>отпуска по беременности и родам </a:t>
            </a:r>
            <a:r>
              <a:rPr lang="ru-RU" dirty="0"/>
              <a:t>продолжительностью 70 (в случае многоплодной беременности - 84) календарных дней до родов и 70 (в случае </a:t>
            </a:r>
            <a:r>
              <a:rPr lang="ru-RU" dirty="0" smtClean="0"/>
              <a:t>осложненных </a:t>
            </a:r>
            <a:r>
              <a:rPr lang="ru-RU" dirty="0"/>
              <a:t>родов - 86, при рождении двух или более детей - 110) календарных дней после родов с выплатой пособия по государственному социальному страхованию в установленном федеральными законами размере.</a:t>
            </a:r>
          </a:p>
          <a:p>
            <a:pPr marL="0" indent="0" algn="just">
              <a:lnSpc>
                <a:spcPct val="120000"/>
              </a:lnSpc>
              <a:spcBef>
                <a:spcPts val="0"/>
              </a:spcBef>
              <a:buNone/>
            </a:pPr>
            <a:r>
              <a:rPr lang="ru-RU" dirty="0" smtClean="0"/>
              <a:t>2)По </a:t>
            </a:r>
            <a:r>
              <a:rPr lang="ru-RU" dirty="0"/>
              <a:t>заявлению женщины ей предоставляется </a:t>
            </a:r>
            <a:r>
              <a:rPr lang="ru-RU" sz="2000" b="1" u="sng" dirty="0"/>
              <a:t>отпуск по уходу за ребенком до достижения им возраста трех лет</a:t>
            </a:r>
            <a:r>
              <a:rPr lang="ru-RU" dirty="0"/>
              <a:t>. </a:t>
            </a:r>
            <a:endParaRPr lang="ru-RU" dirty="0" smtClean="0"/>
          </a:p>
          <a:p>
            <a:pPr algn="just">
              <a:lnSpc>
                <a:spcPct val="120000"/>
              </a:lnSpc>
              <a:spcBef>
                <a:spcPts val="0"/>
              </a:spcBef>
            </a:pPr>
            <a:r>
              <a:rPr lang="ru-RU" dirty="0"/>
              <a:t>Отпуска по уходу за ребенком могут быть использованы полностью или по частям также отцом ребенка, бабушкой, дедом, другим родственником или опекуном, фактически осуществляющим уход за ребенком.</a:t>
            </a:r>
          </a:p>
          <a:p>
            <a:pPr algn="just">
              <a:lnSpc>
                <a:spcPct val="120000"/>
              </a:lnSpc>
              <a:spcBef>
                <a:spcPts val="0"/>
              </a:spcBef>
            </a:pPr>
            <a:r>
              <a:rPr lang="ru-RU" dirty="0"/>
              <a:t>По заявлению женщины или </a:t>
            </a:r>
            <a:r>
              <a:rPr lang="ru-RU" dirty="0" smtClean="0"/>
              <a:t>лиц во </a:t>
            </a:r>
            <a:r>
              <a:rPr lang="ru-RU" dirty="0"/>
              <a:t>время нахождения в отпусках по уходу за ребенком они могут работать на условиях неполного рабочего времени или на дому с сохранением права на получение пособия по государственному социальному страхованию.</a:t>
            </a:r>
          </a:p>
          <a:p>
            <a:pPr algn="just">
              <a:lnSpc>
                <a:spcPct val="120000"/>
              </a:lnSpc>
              <a:spcBef>
                <a:spcPts val="0"/>
              </a:spcBef>
            </a:pPr>
            <a:r>
              <a:rPr lang="ru-RU" dirty="0"/>
              <a:t>На период отпуска по уходу за ребенком за работником сохраняется место работы (должность).</a:t>
            </a:r>
          </a:p>
          <a:p>
            <a:pPr algn="just">
              <a:lnSpc>
                <a:spcPct val="120000"/>
              </a:lnSpc>
              <a:spcBef>
                <a:spcPts val="0"/>
              </a:spcBef>
            </a:pPr>
            <a:r>
              <a:rPr lang="ru-RU" dirty="0"/>
              <a:t>Отпуска по уходу за ребенком засчитываются в общий и непрерывный трудовой стаж, а также в стаж работы по специальности (за исключением случаев досрочного назначения страховой пенсии по старости).</a:t>
            </a:r>
          </a:p>
          <a:p>
            <a:pPr>
              <a:buFontTx/>
              <a:buChar char="-"/>
            </a:pPr>
            <a:endParaRPr lang="ru-RU" dirty="0"/>
          </a:p>
        </p:txBody>
      </p:sp>
    </p:spTree>
    <p:extLst>
      <p:ext uri="{BB962C8B-B14F-4D97-AF65-F5344CB8AC3E}">
        <p14:creationId xmlns:p14="http://schemas.microsoft.com/office/powerpoint/2010/main" val="2305751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2233" y="152400"/>
            <a:ext cx="11085255" cy="1117600"/>
          </a:xfrm>
        </p:spPr>
        <p:txBody>
          <a:bodyPr>
            <a:normAutofit fontScale="90000"/>
          </a:bodyPr>
          <a:lstStyle/>
          <a:p>
            <a:pPr algn="ctr"/>
            <a:r>
              <a:rPr lang="ru-RU" dirty="0" smtClean="0">
                <a:solidFill>
                  <a:srgbClr val="FFFF00"/>
                </a:solidFill>
              </a:rPr>
              <a:t>Привлечение к работе в выходные и праздничные дни</a:t>
            </a:r>
            <a:endParaRPr lang="ru-RU" dirty="0">
              <a:solidFill>
                <a:srgbClr val="FFFF00"/>
              </a:solidFill>
            </a:endParaRPr>
          </a:p>
        </p:txBody>
      </p:sp>
      <p:sp>
        <p:nvSpPr>
          <p:cNvPr id="3" name="Объект 2"/>
          <p:cNvSpPr>
            <a:spLocks noGrp="1"/>
          </p:cNvSpPr>
          <p:nvPr>
            <p:ph idx="1"/>
          </p:nvPr>
        </p:nvSpPr>
        <p:spPr>
          <a:xfrm>
            <a:off x="512234" y="1095469"/>
            <a:ext cx="11212004" cy="5381531"/>
          </a:xfrm>
        </p:spPr>
        <p:txBody>
          <a:bodyPr>
            <a:normAutofit/>
          </a:bodyPr>
          <a:lstStyle/>
          <a:p>
            <a:pPr marL="0" indent="0">
              <a:buNone/>
            </a:pPr>
            <a:r>
              <a:rPr lang="ru-RU" sz="2200" b="1" u="sng" dirty="0" smtClean="0"/>
              <a:t>Процедура</a:t>
            </a:r>
            <a:r>
              <a:rPr lang="ru-RU" sz="2200" b="1" dirty="0" smtClean="0"/>
              <a:t>:</a:t>
            </a:r>
          </a:p>
          <a:p>
            <a:pPr marL="0" indent="0">
              <a:buNone/>
            </a:pPr>
            <a:r>
              <a:rPr lang="ru-RU" sz="2200" dirty="0" smtClean="0"/>
              <a:t>1)  Служебная записка непосредственного руководителя о необходимости привлечь к работе в выходной (праздничный) день</a:t>
            </a:r>
          </a:p>
          <a:p>
            <a:pPr marL="0" indent="0">
              <a:buNone/>
            </a:pPr>
            <a:r>
              <a:rPr lang="ru-RU" sz="2200" dirty="0" smtClean="0"/>
              <a:t>2)заявление-согласие работника  о привлечении </a:t>
            </a:r>
            <a:r>
              <a:rPr lang="ru-RU" sz="2200" dirty="0"/>
              <a:t>к работе в выходной (праздничный) </a:t>
            </a:r>
            <a:r>
              <a:rPr lang="ru-RU" sz="2200" dirty="0" smtClean="0"/>
              <a:t>день с указанием размера оплаты</a:t>
            </a:r>
            <a:endParaRPr lang="ru-RU" sz="2200" dirty="0"/>
          </a:p>
          <a:p>
            <a:pPr marL="0" indent="0">
              <a:buNone/>
            </a:pPr>
            <a:r>
              <a:rPr lang="ru-RU" sz="2200" dirty="0" smtClean="0"/>
              <a:t>3) Издание распоряжения ранее даты привлечения</a:t>
            </a:r>
          </a:p>
          <a:p>
            <a:pPr marL="0" indent="0">
              <a:buNone/>
            </a:pPr>
            <a:r>
              <a:rPr lang="ru-RU" sz="2200" dirty="0" smtClean="0"/>
              <a:t>4)Ознакомление работника с распоряжением ранее даты привлечения</a:t>
            </a:r>
            <a:endParaRPr lang="ru-RU" sz="2200" dirty="0"/>
          </a:p>
        </p:txBody>
      </p:sp>
    </p:spTree>
    <p:extLst>
      <p:ext uri="{BB962C8B-B14F-4D97-AF65-F5344CB8AC3E}">
        <p14:creationId xmlns:p14="http://schemas.microsoft.com/office/powerpoint/2010/main" val="24114765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38200"/>
          </a:xfrm>
        </p:spPr>
        <p:txBody>
          <a:bodyPr/>
          <a:lstStyle/>
          <a:p>
            <a:pPr algn="ctr"/>
            <a:r>
              <a:rPr lang="ru-RU" dirty="0" smtClean="0">
                <a:solidFill>
                  <a:srgbClr val="FFFF00"/>
                </a:solidFill>
              </a:rPr>
              <a:t>Выдача копий документов</a:t>
            </a:r>
            <a:endParaRPr lang="ru-RU" dirty="0">
              <a:solidFill>
                <a:srgbClr val="FFFF00"/>
              </a:solidFill>
            </a:endParaRPr>
          </a:p>
        </p:txBody>
      </p:sp>
      <p:sp>
        <p:nvSpPr>
          <p:cNvPr id="3" name="Объект 2"/>
          <p:cNvSpPr>
            <a:spLocks noGrp="1"/>
          </p:cNvSpPr>
          <p:nvPr>
            <p:ph idx="1"/>
          </p:nvPr>
        </p:nvSpPr>
        <p:spPr>
          <a:xfrm>
            <a:off x="677333" y="1790700"/>
            <a:ext cx="10114398" cy="5410200"/>
          </a:xfrm>
        </p:spPr>
        <p:txBody>
          <a:bodyPr/>
          <a:lstStyle/>
          <a:p>
            <a:pPr marL="0" indent="0" algn="just">
              <a:buNone/>
            </a:pPr>
            <a:r>
              <a:rPr lang="ru-RU" sz="2200" dirty="0" smtClean="0"/>
              <a:t>В соответствии со статьей 62 Трудового кодекса РФ по </a:t>
            </a:r>
            <a:r>
              <a:rPr lang="ru-RU" sz="2200" dirty="0"/>
              <a:t>письменному заявлению работника работодатель обязан </a:t>
            </a:r>
            <a:r>
              <a:rPr lang="ru-RU" sz="2200" b="1" u="sng" dirty="0"/>
              <a:t>не позднее трех рабочих дней</a:t>
            </a:r>
            <a:r>
              <a:rPr lang="ru-RU" sz="2200" dirty="0"/>
              <a:t> со дня подачи этого заявления выдать работнику трудовую книжку в целях его обязательного социального страхования (обеспечения), копии документов, связанных с работой (копии приказа о приеме на работу, приказов о переводах на другую работу, приказа об увольнении с работы; выписки из трудовой книжки; справки о заработной плате, о начисленных и фактически уплаченных страховых взносах на обязательное пенсионное страхование, о периоде работы у данного работодателя и другое). Копии документов, связанных с работой, </a:t>
            </a:r>
            <a:r>
              <a:rPr lang="ru-RU" sz="2200" b="1" u="sng" dirty="0"/>
              <a:t>должны быть заверены </a:t>
            </a:r>
            <a:r>
              <a:rPr lang="ru-RU" sz="2200" dirty="0"/>
              <a:t>надлежащим образом и </a:t>
            </a:r>
            <a:r>
              <a:rPr lang="ru-RU" sz="2200" b="1" u="sng" dirty="0"/>
              <a:t>предоставляться работнику безвозмездно</a:t>
            </a:r>
            <a:r>
              <a:rPr lang="ru-RU" sz="2200" dirty="0"/>
              <a:t>.</a:t>
            </a:r>
          </a:p>
          <a:p>
            <a:endParaRPr lang="ru-RU" dirty="0"/>
          </a:p>
        </p:txBody>
      </p:sp>
    </p:spTree>
    <p:extLst>
      <p:ext uri="{BB962C8B-B14F-4D97-AF65-F5344CB8AC3E}">
        <p14:creationId xmlns:p14="http://schemas.microsoft.com/office/powerpoint/2010/main" val="36465267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11200"/>
          </a:xfrm>
        </p:spPr>
        <p:txBody>
          <a:bodyPr/>
          <a:lstStyle/>
          <a:p>
            <a:pPr algn="ctr"/>
            <a:r>
              <a:rPr lang="ru-RU" dirty="0" smtClean="0">
                <a:solidFill>
                  <a:srgbClr val="FFFF00"/>
                </a:solidFill>
              </a:rPr>
              <a:t>Регистрация документов</a:t>
            </a:r>
            <a:endParaRPr lang="ru-RU" dirty="0">
              <a:solidFill>
                <a:srgbClr val="FFFF00"/>
              </a:solidFill>
            </a:endParaRPr>
          </a:p>
        </p:txBody>
      </p:sp>
      <p:sp>
        <p:nvSpPr>
          <p:cNvPr id="3" name="Объект 2"/>
          <p:cNvSpPr>
            <a:spLocks noGrp="1"/>
          </p:cNvSpPr>
          <p:nvPr>
            <p:ph idx="1"/>
          </p:nvPr>
        </p:nvSpPr>
        <p:spPr>
          <a:xfrm>
            <a:off x="371193" y="1320800"/>
            <a:ext cx="10710248" cy="5179588"/>
          </a:xfrm>
        </p:spPr>
        <p:txBody>
          <a:bodyPr/>
          <a:lstStyle/>
          <a:p>
            <a:pPr marL="0" indent="0">
              <a:buNone/>
            </a:pPr>
            <a:r>
              <a:rPr lang="ru-RU" dirty="0" smtClean="0"/>
              <a:t>В соответствии со сроками хранения кадровых документов регистрация должна осуществляться:</a:t>
            </a:r>
          </a:p>
          <a:p>
            <a:r>
              <a:rPr lang="ru-RU" dirty="0" smtClean="0"/>
              <a:t>- </a:t>
            </a:r>
            <a:r>
              <a:rPr lang="ru-RU" dirty="0" err="1" smtClean="0"/>
              <a:t>рлс</a:t>
            </a:r>
            <a:r>
              <a:rPr lang="ru-RU" dirty="0" smtClean="0"/>
              <a:t> – 75 </a:t>
            </a:r>
            <a:r>
              <a:rPr lang="ru-RU" dirty="0" smtClean="0"/>
              <a:t>лет/50 лет </a:t>
            </a:r>
            <a:r>
              <a:rPr lang="ru-RU" dirty="0" smtClean="0"/>
              <a:t>(прием, увольнение, перевод, обучение, отпуска без сохранения заработной платы, возложения обязанностей, отпуска по беременности и родам и по уходу за ребенком)</a:t>
            </a:r>
          </a:p>
          <a:p>
            <a:r>
              <a:rPr lang="ru-RU" dirty="0" smtClean="0"/>
              <a:t>- </a:t>
            </a:r>
            <a:r>
              <a:rPr lang="ru-RU" dirty="0" err="1" smtClean="0"/>
              <a:t>рко</a:t>
            </a:r>
            <a:r>
              <a:rPr lang="ru-RU" dirty="0" smtClean="0"/>
              <a:t> – 5 лет (командировки, ежегодные оплачиваемые отпуска)</a:t>
            </a:r>
          </a:p>
          <a:p>
            <a:endParaRPr lang="ru-RU" dirty="0"/>
          </a:p>
        </p:txBody>
      </p:sp>
    </p:spTree>
    <p:extLst>
      <p:ext uri="{BB962C8B-B14F-4D97-AF65-F5344CB8AC3E}">
        <p14:creationId xmlns:p14="http://schemas.microsoft.com/office/powerpoint/2010/main" val="7375010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23900"/>
          </a:xfrm>
        </p:spPr>
        <p:txBody>
          <a:bodyPr/>
          <a:lstStyle/>
          <a:p>
            <a:pPr algn="ctr"/>
            <a:r>
              <a:rPr lang="ru-RU" dirty="0" smtClean="0">
                <a:solidFill>
                  <a:srgbClr val="FFFF00"/>
                </a:solidFill>
              </a:rPr>
              <a:t>Трудовые книжки</a:t>
            </a:r>
            <a:endParaRPr lang="ru-RU" dirty="0">
              <a:solidFill>
                <a:srgbClr val="FFFF00"/>
              </a:solidFill>
            </a:endParaRPr>
          </a:p>
        </p:txBody>
      </p:sp>
      <p:sp>
        <p:nvSpPr>
          <p:cNvPr id="3" name="Объект 2"/>
          <p:cNvSpPr>
            <a:spLocks noGrp="1"/>
          </p:cNvSpPr>
          <p:nvPr>
            <p:ph idx="1"/>
          </p:nvPr>
        </p:nvSpPr>
        <p:spPr>
          <a:xfrm>
            <a:off x="677334" y="1219200"/>
            <a:ext cx="10574866" cy="5346699"/>
          </a:xfrm>
        </p:spPr>
        <p:txBody>
          <a:bodyPr>
            <a:normAutofit/>
          </a:bodyPr>
          <a:lstStyle/>
          <a:p>
            <a:pPr marL="0" indent="0" algn="ctr">
              <a:buNone/>
            </a:pPr>
            <a:r>
              <a:rPr lang="ru-RU" b="1" dirty="0" smtClean="0">
                <a:solidFill>
                  <a:srgbClr val="00B050"/>
                </a:solidFill>
              </a:rPr>
              <a:t>Постановление Правительства Российской Федерации от 24.07.2021 №1250 «Об отдельных вопросах, связанных  с трудовыми книжками, и признании утратившими силу некоторых актов Правительства Российской Федерации и отдельных положений некоторых актов Правительства Российской Федерации»</a:t>
            </a:r>
            <a:endParaRPr lang="ru-RU" b="1" dirty="0">
              <a:solidFill>
                <a:srgbClr val="00B050"/>
              </a:solidFill>
            </a:endParaRPr>
          </a:p>
          <a:p>
            <a:pPr marL="0" indent="0" algn="just">
              <a:buNone/>
            </a:pPr>
            <a:r>
              <a:rPr lang="ru-RU" dirty="0" smtClean="0"/>
              <a:t>Отменены некоторые нормативные документы, в том числе </a:t>
            </a:r>
            <a:r>
              <a:rPr lang="ru-RU" b="1" u="sng" dirty="0" smtClean="0"/>
              <a:t>постановление Правительства </a:t>
            </a:r>
            <a:r>
              <a:rPr lang="ru-RU" b="1" u="sng" dirty="0"/>
              <a:t>Российской Федерации от 16 апреля 2003 г. N 225 "О трудовых </a:t>
            </a:r>
            <a:r>
              <a:rPr lang="ru-RU" b="1" u="sng" dirty="0" smtClean="0"/>
              <a:t>книжках«</a:t>
            </a:r>
          </a:p>
          <a:p>
            <a:pPr marL="0" indent="0" algn="just">
              <a:buNone/>
            </a:pPr>
            <a:r>
              <a:rPr lang="ru-RU" b="1" u="sng" dirty="0" smtClean="0"/>
              <a:t>Согласно Постановлению:</a:t>
            </a:r>
          </a:p>
          <a:p>
            <a:r>
              <a:rPr lang="ru-RU" dirty="0"/>
              <a:t>трудовые книжки нового образца вводятся в действие с 1 января 2023 г.;</a:t>
            </a:r>
          </a:p>
          <a:p>
            <a:r>
              <a:rPr lang="ru-RU" dirty="0"/>
              <a:t>имеющиеся у работников трудовые книжки ранее установленного образца действительны и обмену на новые не подлежат;</a:t>
            </a:r>
          </a:p>
          <a:p>
            <a:r>
              <a:rPr lang="ru-RU" dirty="0"/>
              <a:t>имеющиеся у работодателей бланки трудовых книжек и бланки вкладышей в них старого образца действительны и могут использоваться без ограничения срока.</a:t>
            </a:r>
          </a:p>
          <a:p>
            <a:pPr marL="0" indent="0" algn="just">
              <a:buNone/>
            </a:pPr>
            <a:endParaRPr lang="ru-RU" b="1" u="sng" dirty="0"/>
          </a:p>
        </p:txBody>
      </p:sp>
    </p:spTree>
    <p:extLst>
      <p:ext uri="{BB962C8B-B14F-4D97-AF65-F5344CB8AC3E}">
        <p14:creationId xmlns:p14="http://schemas.microsoft.com/office/powerpoint/2010/main" val="3986118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1634" y="342900"/>
            <a:ext cx="8596668" cy="939800"/>
          </a:xfrm>
        </p:spPr>
        <p:txBody>
          <a:bodyPr/>
          <a:lstStyle/>
          <a:p>
            <a:pPr algn="ctr"/>
            <a:r>
              <a:rPr lang="ru-RU" dirty="0"/>
              <a:t>Трудовые книжки</a:t>
            </a:r>
          </a:p>
        </p:txBody>
      </p:sp>
      <p:sp>
        <p:nvSpPr>
          <p:cNvPr id="3" name="Объект 2"/>
          <p:cNvSpPr>
            <a:spLocks noGrp="1"/>
          </p:cNvSpPr>
          <p:nvPr>
            <p:ph idx="1"/>
          </p:nvPr>
        </p:nvSpPr>
        <p:spPr>
          <a:xfrm>
            <a:off x="677334" y="1054100"/>
            <a:ext cx="10358840" cy="5626099"/>
          </a:xfrm>
        </p:spPr>
        <p:txBody>
          <a:bodyPr/>
          <a:lstStyle/>
          <a:p>
            <a:pPr marL="0" indent="0">
              <a:buNone/>
            </a:pPr>
            <a:r>
              <a:rPr lang="ru-RU" sz="2500" b="1" dirty="0" smtClean="0"/>
              <a:t>Приказ Министерства труда и социальной защиты Российской Федерации</a:t>
            </a:r>
            <a:r>
              <a:rPr lang="ru-RU" sz="2500" b="1" dirty="0"/>
              <a:t> </a:t>
            </a:r>
            <a:r>
              <a:rPr lang="ru-RU" sz="2500" b="1" dirty="0" smtClean="0"/>
              <a:t>от </a:t>
            </a:r>
            <a:r>
              <a:rPr lang="ru-RU" sz="2500" b="1" dirty="0"/>
              <a:t>19 мая 2021 г. N </a:t>
            </a:r>
            <a:r>
              <a:rPr lang="ru-RU" sz="2500" b="1" dirty="0" smtClean="0"/>
              <a:t>320н «Об утверждении формы, порядка ведения и хранения трудовых книжек»</a:t>
            </a:r>
          </a:p>
          <a:p>
            <a:pPr marL="0" indent="0">
              <a:buNone/>
            </a:pPr>
            <a:r>
              <a:rPr lang="ru-RU" sz="2500" dirty="0" smtClean="0"/>
              <a:t>Отменено Постановление Министерства </a:t>
            </a:r>
            <a:r>
              <a:rPr lang="ru-RU" sz="2500" dirty="0"/>
              <a:t>труда и социального развития Российской Федерации от 10 октября 2003 г. N 69 </a:t>
            </a:r>
            <a:r>
              <a:rPr lang="ru-RU" sz="2500" dirty="0" smtClean="0"/>
              <a:t>«Об </a:t>
            </a:r>
            <a:r>
              <a:rPr lang="ru-RU" sz="2500" dirty="0"/>
              <a:t>утверждении Инструкции по заполнению трудовых </a:t>
            </a:r>
            <a:r>
              <a:rPr lang="ru-RU" sz="2500" dirty="0" smtClean="0"/>
              <a:t>книжек».</a:t>
            </a:r>
          </a:p>
          <a:p>
            <a:pPr>
              <a:buFontTx/>
              <a:buChar char="-"/>
            </a:pPr>
            <a:r>
              <a:rPr lang="ru-RU" sz="2500" b="1" dirty="0" smtClean="0"/>
              <a:t>Утверждена </a:t>
            </a:r>
            <a:r>
              <a:rPr lang="ru-RU" sz="2500" b="1" dirty="0" smtClean="0">
                <a:solidFill>
                  <a:srgbClr val="FFFF00"/>
                </a:solidFill>
              </a:rPr>
              <a:t>форма трудовой книжки</a:t>
            </a:r>
            <a:r>
              <a:rPr lang="ru-RU" sz="2500" b="1" dirty="0" smtClean="0"/>
              <a:t>, с 01.01.2023 г.</a:t>
            </a:r>
            <a:endParaRPr lang="ru-RU" sz="2500" b="1" dirty="0"/>
          </a:p>
          <a:p>
            <a:pPr>
              <a:buFontTx/>
              <a:buChar char="-"/>
            </a:pPr>
            <a:r>
              <a:rPr lang="ru-RU" sz="2500" b="1" dirty="0" smtClean="0"/>
              <a:t>Утвержден </a:t>
            </a:r>
            <a:r>
              <a:rPr lang="ru-RU" sz="2500" b="1" dirty="0" smtClean="0">
                <a:solidFill>
                  <a:srgbClr val="FFFF00"/>
                </a:solidFill>
              </a:rPr>
              <a:t>порядок  ведения </a:t>
            </a:r>
            <a:r>
              <a:rPr lang="ru-RU" sz="2500" b="1" dirty="0">
                <a:solidFill>
                  <a:srgbClr val="FFFF00"/>
                </a:solidFill>
              </a:rPr>
              <a:t>и</a:t>
            </a:r>
            <a:r>
              <a:rPr lang="ru-RU" sz="2500" b="1" dirty="0" smtClean="0">
                <a:solidFill>
                  <a:srgbClr val="FFFF00"/>
                </a:solidFill>
              </a:rPr>
              <a:t> хранения трудовых книжек </a:t>
            </a:r>
            <a:r>
              <a:rPr lang="ru-RU" sz="2500" b="1" dirty="0" smtClean="0"/>
              <a:t>с 01.09.2021</a:t>
            </a:r>
            <a:endParaRPr lang="ru-RU" sz="2500" b="1" dirty="0"/>
          </a:p>
          <a:p>
            <a:pPr>
              <a:buFontTx/>
              <a:buChar char="-"/>
            </a:pPr>
            <a:endParaRPr lang="ru-RU" b="1" dirty="0"/>
          </a:p>
        </p:txBody>
      </p:sp>
    </p:spTree>
    <p:extLst>
      <p:ext uri="{BB962C8B-B14F-4D97-AF65-F5344CB8AC3E}">
        <p14:creationId xmlns:p14="http://schemas.microsoft.com/office/powerpoint/2010/main" val="39645287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520700"/>
            <a:ext cx="8596668" cy="698500"/>
          </a:xfrm>
        </p:spPr>
        <p:txBody>
          <a:bodyPr/>
          <a:lstStyle/>
          <a:p>
            <a:pPr algn="ctr"/>
            <a:r>
              <a:rPr lang="ru-RU" dirty="0"/>
              <a:t>Трудовые книжки</a:t>
            </a:r>
          </a:p>
        </p:txBody>
      </p:sp>
      <p:sp>
        <p:nvSpPr>
          <p:cNvPr id="3" name="Объект 2"/>
          <p:cNvSpPr>
            <a:spLocks noGrp="1"/>
          </p:cNvSpPr>
          <p:nvPr>
            <p:ph idx="1"/>
          </p:nvPr>
        </p:nvSpPr>
        <p:spPr>
          <a:xfrm>
            <a:off x="88900" y="1219200"/>
            <a:ext cx="11722100" cy="5537199"/>
          </a:xfrm>
        </p:spPr>
        <p:txBody>
          <a:bodyPr>
            <a:normAutofit/>
          </a:bodyPr>
          <a:lstStyle/>
          <a:p>
            <a:r>
              <a:rPr lang="ru-RU" dirty="0"/>
              <a:t>Работодатель </a:t>
            </a:r>
            <a:r>
              <a:rPr lang="ru-RU" dirty="0" smtClean="0"/>
              <a:t>ведет </a:t>
            </a:r>
            <a:r>
              <a:rPr lang="ru-RU" dirty="0"/>
              <a:t>трудовые книжки на каждого работника, проработавшего у него свыше пяти дней, в случае когда работа у данного работодателя является для работника </a:t>
            </a:r>
            <a:r>
              <a:rPr lang="ru-RU" dirty="0" smtClean="0"/>
              <a:t>основной</a:t>
            </a:r>
          </a:p>
          <a:p>
            <a:r>
              <a:rPr lang="ru-RU" dirty="0"/>
              <a:t>По желанию дистанционного работника сведения о его трудовой деятельности вносятся работодателем в трудовую книжку при условии ее предоставления работником в том числе путем направления по почте заказным письмом с уведомлением </a:t>
            </a:r>
            <a:endParaRPr lang="ru-RU" dirty="0" smtClean="0"/>
          </a:p>
          <a:p>
            <a:r>
              <a:rPr lang="ru-RU" dirty="0"/>
              <a:t>Записи дат во всех разделах трудовых книжек производятся арабскими цифрами (число и месяц - двузначными, год - четырехзначными).</a:t>
            </a:r>
          </a:p>
          <a:p>
            <a:r>
              <a:rPr lang="ru-RU" dirty="0"/>
              <a:t>Записи рекомендуется производить аккуратно, </a:t>
            </a:r>
            <a:r>
              <a:rPr lang="ru-RU" dirty="0" err="1"/>
              <a:t>световодостойкими</a:t>
            </a:r>
            <a:r>
              <a:rPr lang="ru-RU" dirty="0"/>
              <a:t> чернилами (пастой, краской, гелем) черного, синего или фиолетового цвета и без каких-либо сокращений. Не допускается писать "пр." вместо "приказ", "</a:t>
            </a:r>
            <a:r>
              <a:rPr lang="ru-RU" dirty="0" err="1"/>
              <a:t>расп</a:t>
            </a:r>
            <a:r>
              <a:rPr lang="ru-RU" dirty="0"/>
              <a:t>." вместо "распоряжение", "пер." вместо "переведен". Также записи могут быть полностью или частично произведены с использованием технических средств путем переноса красителей или в виде оттиска штампа (печати).</a:t>
            </a:r>
          </a:p>
          <a:p>
            <a:r>
              <a:rPr lang="ru-RU" dirty="0"/>
              <a:t>В трудовую книжку вносятся сведения о работнике, выполняемой им работе, переводе на другую постоянную работу и об увольнении работника, а также основания прекращения трудового договора и сведения о награждении за успехи в работе.</a:t>
            </a:r>
          </a:p>
          <a:p>
            <a:r>
              <a:rPr lang="ru-RU" dirty="0" smtClean="0"/>
              <a:t>Сведения </a:t>
            </a:r>
            <a:r>
              <a:rPr lang="ru-RU" dirty="0"/>
              <a:t>о взысканиях в трудовую книжку не вносятся, за исключением случаев, когда дисциплинарным взысканием является увольнение.</a:t>
            </a:r>
          </a:p>
          <a:p>
            <a:endParaRPr lang="ru-RU" dirty="0"/>
          </a:p>
        </p:txBody>
      </p:sp>
    </p:spTree>
    <p:extLst>
      <p:ext uri="{BB962C8B-B14F-4D97-AF65-F5344CB8AC3E}">
        <p14:creationId xmlns:p14="http://schemas.microsoft.com/office/powerpoint/2010/main" val="8248481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6234" y="241300"/>
            <a:ext cx="8596668" cy="546100"/>
          </a:xfrm>
        </p:spPr>
        <p:txBody>
          <a:bodyPr>
            <a:normAutofit fontScale="90000"/>
          </a:bodyPr>
          <a:lstStyle/>
          <a:p>
            <a:pPr algn="ctr"/>
            <a:r>
              <a:rPr lang="ru-RU" dirty="0"/>
              <a:t>Трудовые книжки</a:t>
            </a:r>
          </a:p>
        </p:txBody>
      </p:sp>
      <p:sp>
        <p:nvSpPr>
          <p:cNvPr id="3" name="Объект 2"/>
          <p:cNvSpPr>
            <a:spLocks noGrp="1"/>
          </p:cNvSpPr>
          <p:nvPr>
            <p:ph idx="1"/>
          </p:nvPr>
        </p:nvSpPr>
        <p:spPr>
          <a:xfrm>
            <a:off x="677334" y="1168400"/>
            <a:ext cx="10625666" cy="5359399"/>
          </a:xfrm>
        </p:spPr>
        <p:txBody>
          <a:bodyPr>
            <a:normAutofit/>
          </a:bodyPr>
          <a:lstStyle/>
          <a:p>
            <a:r>
              <a:rPr lang="ru-RU" dirty="0"/>
              <a:t>Изменения записей в трудовых </a:t>
            </a:r>
            <a:r>
              <a:rPr lang="ru-RU" dirty="0" smtClean="0"/>
              <a:t>книжках о </a:t>
            </a:r>
            <a:r>
              <a:rPr lang="ru-RU" dirty="0"/>
              <a:t>фамилии, имени, отчестве и дате рождения производятся на основании паспорта, свидетельств о рождении, о регистрации брака, о расторжении брака, о перемене имени и других документов и со ссылкой на их номер, дату и орган, выдавший документ.</a:t>
            </a:r>
          </a:p>
          <a:p>
            <a:r>
              <a:rPr lang="ru-RU" dirty="0"/>
              <a:t>Указанные изменения вносятся на первую страницу (титульный </a:t>
            </a:r>
            <a:r>
              <a:rPr lang="ru-RU" dirty="0" smtClean="0"/>
              <a:t>лист) </a:t>
            </a:r>
            <a:r>
              <a:rPr lang="ru-RU" dirty="0"/>
              <a:t>трудовой книжки. Одной чертой зачеркивается прежняя фамилия или имя, отчество (при наличии), дата рождения и записываются новые данные. Ссылки на соответствующие документы делаются на внутренней стороне обложки трудовой книжки и заверяются подписью работодателя или специально уполномоченного им лица и печатью организации (или печатью кадровой службы) (при наличии печати).</a:t>
            </a:r>
          </a:p>
          <a:p>
            <a:r>
              <a:rPr lang="ru-RU" dirty="0" smtClean="0"/>
              <a:t>Изменение </a:t>
            </a:r>
            <a:r>
              <a:rPr lang="ru-RU" dirty="0"/>
              <a:t>(дополнение) на первой странице (титульном </a:t>
            </a:r>
            <a:r>
              <a:rPr lang="ru-RU" dirty="0" smtClean="0"/>
              <a:t>листе) </a:t>
            </a:r>
            <a:r>
              <a:rPr lang="ru-RU" dirty="0"/>
              <a:t>трудовой книжки записей о полученных новых образовании, профессии, специальности осуществляется путем дополнения имеющихся записей (если они уже имеются) или заполнения соответствующих строк без зачеркивания ранее внесенных записей.</a:t>
            </a:r>
          </a:p>
          <a:p>
            <a:endParaRPr lang="ru-RU" dirty="0"/>
          </a:p>
        </p:txBody>
      </p:sp>
    </p:spTree>
    <p:extLst>
      <p:ext uri="{BB962C8B-B14F-4D97-AF65-F5344CB8AC3E}">
        <p14:creationId xmlns:p14="http://schemas.microsoft.com/office/powerpoint/2010/main" val="404854102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8134" y="0"/>
            <a:ext cx="8596668" cy="990600"/>
          </a:xfrm>
        </p:spPr>
        <p:txBody>
          <a:bodyPr/>
          <a:lstStyle/>
          <a:p>
            <a:pPr algn="ctr"/>
            <a:r>
              <a:rPr lang="ru-RU" dirty="0"/>
              <a:t>Трудовые книжки</a:t>
            </a:r>
          </a:p>
        </p:txBody>
      </p:sp>
      <p:sp>
        <p:nvSpPr>
          <p:cNvPr id="3" name="Объект 2"/>
          <p:cNvSpPr>
            <a:spLocks noGrp="1"/>
          </p:cNvSpPr>
          <p:nvPr>
            <p:ph idx="1"/>
          </p:nvPr>
        </p:nvSpPr>
        <p:spPr>
          <a:xfrm>
            <a:off x="177799" y="635000"/>
            <a:ext cx="11591705" cy="6070600"/>
          </a:xfrm>
        </p:spPr>
        <p:txBody>
          <a:bodyPr>
            <a:normAutofit fontScale="85000" lnSpcReduction="10000"/>
          </a:bodyPr>
          <a:lstStyle/>
          <a:p>
            <a:pPr algn="just"/>
            <a:r>
              <a:rPr lang="ru-RU" dirty="0"/>
              <a:t>Все записи о выполняемой работе, переводе на другую постоянную работу, квалификации, о награждениях, предусмотренных настоящим Порядком, вносятся в трудовую </a:t>
            </a:r>
            <a:r>
              <a:rPr lang="ru-RU" dirty="0">
                <a:hlinkClick r:id="rId2" action="ppaction://hlinkfile"/>
              </a:rPr>
              <a:t>книжку</a:t>
            </a:r>
            <a:r>
              <a:rPr lang="ru-RU" dirty="0"/>
              <a:t> на основании соответствующего приказа (распоряжения) или иного решения работодателя не позднее 5 рабочих дней, а об увольнении - в день увольнения и должны точно соответствовать тексту приказа (распоряжения</a:t>
            </a:r>
            <a:r>
              <a:rPr lang="ru-RU" dirty="0" smtClean="0"/>
              <a:t>).</a:t>
            </a:r>
          </a:p>
          <a:p>
            <a:pPr algn="just"/>
            <a:r>
              <a:rPr lang="ru-RU" dirty="0" smtClean="0"/>
              <a:t> </a:t>
            </a:r>
            <a:r>
              <a:rPr lang="ru-RU" dirty="0"/>
              <a:t>В </a:t>
            </a:r>
            <a:r>
              <a:rPr lang="ru-RU" dirty="0">
                <a:hlinkClick r:id="rId3" action="ppaction://hlinkfile"/>
              </a:rPr>
              <a:t>графе 3</a:t>
            </a:r>
            <a:r>
              <a:rPr lang="ru-RU" dirty="0"/>
              <a:t> раздела "Сведения о работе" трудовой книжки в виде заголовка указывается полное наименование организации, а также сокращенное наименование организации (при его наличии).</a:t>
            </a:r>
          </a:p>
          <a:p>
            <a:pPr algn="just"/>
            <a:r>
              <a:rPr lang="ru-RU" dirty="0"/>
              <a:t>Под этим заголовком в </a:t>
            </a:r>
            <a:r>
              <a:rPr lang="ru-RU" dirty="0">
                <a:hlinkClick r:id="rId4" action="ppaction://hlinkfile"/>
              </a:rPr>
              <a:t>графе 1</a:t>
            </a:r>
            <a:r>
              <a:rPr lang="ru-RU" dirty="0"/>
              <a:t> ставится порядковый номер вносимой записи, в </a:t>
            </a:r>
            <a:r>
              <a:rPr lang="ru-RU" dirty="0">
                <a:hlinkClick r:id="rId5" action="ppaction://hlinkfile"/>
              </a:rPr>
              <a:t>графе 2</a:t>
            </a:r>
            <a:r>
              <a:rPr lang="ru-RU" dirty="0"/>
              <a:t> указывается дата приема на работу.</a:t>
            </a:r>
          </a:p>
          <a:p>
            <a:pPr algn="just"/>
            <a:r>
              <a:rPr lang="ru-RU" dirty="0"/>
              <a:t>В </a:t>
            </a:r>
            <a:r>
              <a:rPr lang="ru-RU" dirty="0">
                <a:hlinkClick r:id="rId3" action="ppaction://hlinkfile"/>
              </a:rPr>
              <a:t>графе 3</a:t>
            </a:r>
            <a:r>
              <a:rPr lang="ru-RU" dirty="0"/>
              <a:t> делается запись о принятии или назначении в структурное подразделение организации с указанием его конкретного наименования (если условие о работе в конкретном структурном подразделении включено в трудовой договор), наименования должности (работы), специальности, профессии с указанием квалификации, а в </a:t>
            </a:r>
            <a:r>
              <a:rPr lang="ru-RU" dirty="0">
                <a:hlinkClick r:id="rId6" action="ppaction://hlinkfile"/>
              </a:rPr>
              <a:t>графу 4</a:t>
            </a:r>
            <a:r>
              <a:rPr lang="ru-RU" dirty="0"/>
              <a:t> заносятся </a:t>
            </a:r>
            <a:r>
              <a:rPr lang="ru-RU" dirty="0">
                <a:solidFill>
                  <a:srgbClr val="FFFF00"/>
                </a:solidFill>
              </a:rPr>
              <a:t>дата и номер приказа </a:t>
            </a:r>
            <a:r>
              <a:rPr lang="ru-RU" dirty="0"/>
              <a:t>(распоряжения) или иного решения работодателя, согласно которому работник принят на работу.</a:t>
            </a:r>
          </a:p>
          <a:p>
            <a:pPr algn="just"/>
            <a:r>
              <a:rPr lang="ru-RU" dirty="0"/>
              <a:t>Если работнику в период работы присваивается новый разряд, класс, категория, классный чин, то об этом производится соответствующая запись.</a:t>
            </a:r>
          </a:p>
          <a:p>
            <a:pPr algn="just"/>
            <a:r>
              <a:rPr lang="ru-RU" dirty="0"/>
              <a:t>Установление работнику второй и последующей профессии, специальности или квалификации отмечается в трудовой книжке с указанием разрядов, классов или иных категорий этих профессий, специальностей или уровней квалификации.</a:t>
            </a:r>
          </a:p>
          <a:p>
            <a:pPr algn="just"/>
            <a:r>
              <a:rPr lang="ru-RU" dirty="0"/>
              <a:t>В случае признания временного перевода постоянным, в трудовую книжку вносится следующая запись: в </a:t>
            </a:r>
            <a:r>
              <a:rPr lang="ru-RU" dirty="0">
                <a:hlinkClick r:id="rId4" action="ppaction://hlinkfile"/>
              </a:rPr>
              <a:t>графе 1</a:t>
            </a:r>
            <a:r>
              <a:rPr lang="ru-RU" dirty="0"/>
              <a:t> раздела "Сведения о работе" ставится порядковый номер записи, в </a:t>
            </a:r>
            <a:r>
              <a:rPr lang="ru-RU" dirty="0">
                <a:hlinkClick r:id="rId5" action="ppaction://hlinkfile"/>
              </a:rPr>
              <a:t>графе 2</a:t>
            </a:r>
            <a:r>
              <a:rPr lang="ru-RU" dirty="0"/>
              <a:t> ставится дата фактичного начала исполнения работником обязанностей в связи с временным переводом, в </a:t>
            </a:r>
            <a:r>
              <a:rPr lang="ru-RU" dirty="0">
                <a:hlinkClick r:id="rId3" action="ppaction://hlinkfile"/>
              </a:rPr>
              <a:t>графе 3</a:t>
            </a:r>
            <a:r>
              <a:rPr lang="ru-RU" dirty="0"/>
              <a:t> указывается наименование структурного подразделения организации с указанием его конкретного наименования, наименования должности (работы), специальности, профессии с указанием квалификации, в </a:t>
            </a:r>
            <a:r>
              <a:rPr lang="ru-RU" dirty="0">
                <a:hlinkClick r:id="rId6" action="ppaction://hlinkfile"/>
              </a:rPr>
              <a:t>графу 4</a:t>
            </a:r>
            <a:r>
              <a:rPr lang="ru-RU" dirty="0"/>
              <a:t> заносятся дата и номер приказа (распоряжения) или иного решения работодателя, на основании которого работник был временно переведен и на основании которого работник переведен на постоянной основе.</a:t>
            </a:r>
          </a:p>
        </p:txBody>
      </p:sp>
    </p:spTree>
    <p:extLst>
      <p:ext uri="{BB962C8B-B14F-4D97-AF65-F5344CB8AC3E}">
        <p14:creationId xmlns:p14="http://schemas.microsoft.com/office/powerpoint/2010/main" val="6176424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28600"/>
            <a:ext cx="8596668" cy="838200"/>
          </a:xfrm>
        </p:spPr>
        <p:txBody>
          <a:bodyPr/>
          <a:lstStyle/>
          <a:p>
            <a:pPr algn="ctr"/>
            <a:r>
              <a:rPr lang="ru-RU" dirty="0"/>
              <a:t>Трудовые книжки</a:t>
            </a:r>
          </a:p>
        </p:txBody>
      </p:sp>
      <p:sp>
        <p:nvSpPr>
          <p:cNvPr id="3" name="Объект 2"/>
          <p:cNvSpPr>
            <a:spLocks noGrp="1"/>
          </p:cNvSpPr>
          <p:nvPr>
            <p:ph idx="1"/>
          </p:nvPr>
        </p:nvSpPr>
        <p:spPr>
          <a:xfrm>
            <a:off x="241300" y="762000"/>
            <a:ext cx="10579100" cy="5867399"/>
          </a:xfrm>
        </p:spPr>
        <p:txBody>
          <a:bodyPr>
            <a:normAutofit fontScale="92500" lnSpcReduction="20000"/>
          </a:bodyPr>
          <a:lstStyle/>
          <a:p>
            <a:pPr algn="just"/>
            <a:r>
              <a:rPr lang="ru-RU" dirty="0"/>
              <a:t>По желанию работника запись в трудовую книжку сведений о работе по совместительству производится по месту основной работы на основании документа, подтверждающего работу по совместительству. В случае, если работнику потребовалось внести запись о работе по совместительству и он при этом не осуществляет трудовую деятельность, для внесения такой записи он вправе обратиться к работодателю, у которого он осуществлял работу по совместительству.</a:t>
            </a:r>
          </a:p>
          <a:p>
            <a:pPr algn="just"/>
            <a:r>
              <a:rPr lang="ru-RU" dirty="0"/>
              <a:t>Записи о приеме на работу по совместительству, о переводе и об увольнении могут вноситься в трудовую книжку как в хронологическом порядке, так и блоками (одновременно о приеме и увольнении) после увольнения из каждой организации на основании документа, содержащего сведения о приеме на работу и о прекращении данного трудового договора. При этом запись о работе по совместительству вносится также в тех случаях, когда работа по совместительству имела место до трудоустройства к работодателю, работа у которого для работника является основной</a:t>
            </a:r>
            <a:r>
              <a:rPr lang="ru-RU" dirty="0" smtClean="0"/>
              <a:t>.</a:t>
            </a:r>
          </a:p>
          <a:p>
            <a:pPr algn="just"/>
            <a:r>
              <a:rPr lang="ru-RU" dirty="0"/>
              <a:t>В разделах </a:t>
            </a:r>
            <a:r>
              <a:rPr lang="ru-RU" dirty="0">
                <a:hlinkClick r:id="rId2" action="ppaction://hlinkfile"/>
              </a:rPr>
              <a:t>"Сведения о работе"</a:t>
            </a:r>
            <a:r>
              <a:rPr lang="ru-RU" dirty="0"/>
              <a:t> и </a:t>
            </a:r>
            <a:r>
              <a:rPr lang="ru-RU" dirty="0">
                <a:hlinkClick r:id="rId3" action="ppaction://hlinkfile"/>
              </a:rPr>
              <a:t>"Сведения о награждении"</a:t>
            </a:r>
            <a:r>
              <a:rPr lang="ru-RU" dirty="0"/>
              <a:t> трудовой книжки зачеркивание ранее внесенных неточных, неправильных или иных признанных недействительными записей не допускается.</a:t>
            </a:r>
          </a:p>
          <a:p>
            <a:pPr algn="just"/>
            <a:r>
              <a:rPr lang="ru-RU" dirty="0"/>
              <a:t>В таком же порядке признается недействительной запись об увольнении, переводе на другую постоянную работу в случае признания незаконности увольнения или перевода самим работодателем, контрольно-надзорным органом, органом по рассмотрению трудовых споров или судом и восстановления на прежней работе или изменения формулировки причины увольнения.</a:t>
            </a:r>
          </a:p>
          <a:p>
            <a:pPr algn="just"/>
            <a:r>
              <a:rPr lang="ru-RU" dirty="0" smtClean="0"/>
              <a:t>Если </a:t>
            </a:r>
            <a:r>
              <a:rPr lang="ru-RU" dirty="0"/>
              <a:t>за время работы работника наименование организации изменяется, то об этом отдельной строкой в </a:t>
            </a:r>
            <a:r>
              <a:rPr lang="ru-RU" dirty="0">
                <a:hlinkClick r:id="rId4" action="ppaction://hlinkfile"/>
              </a:rPr>
              <a:t>графе 3</a:t>
            </a:r>
            <a:r>
              <a:rPr lang="ru-RU" dirty="0"/>
              <a:t> раздела "Сведения о работе" трудовой книжки делается запись: "Организация (наименование, дата переименования) переименована (новое наименование организации)", а в </a:t>
            </a:r>
            <a:r>
              <a:rPr lang="ru-RU" dirty="0">
                <a:hlinkClick r:id="rId5" action="ppaction://hlinkfile"/>
              </a:rPr>
              <a:t>графе 4</a:t>
            </a:r>
            <a:r>
              <a:rPr lang="ru-RU" dirty="0"/>
              <a:t> проставляется основание переименования - приказ (распоряжение) работодателя или иное решение, его дата и номер.</a:t>
            </a:r>
          </a:p>
          <a:p>
            <a:endParaRPr lang="ru-RU" dirty="0"/>
          </a:p>
        </p:txBody>
      </p:sp>
    </p:spTree>
    <p:extLst>
      <p:ext uri="{BB962C8B-B14F-4D97-AF65-F5344CB8AC3E}">
        <p14:creationId xmlns:p14="http://schemas.microsoft.com/office/powerpoint/2010/main" val="928096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578008538"/>
              </p:ext>
            </p:extLst>
          </p:nvPr>
        </p:nvGraphicFramePr>
        <p:xfrm>
          <a:off x="677334" y="419100"/>
          <a:ext cx="8596668" cy="6324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255284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28600"/>
            <a:ext cx="8596668" cy="571500"/>
          </a:xfrm>
        </p:spPr>
        <p:txBody>
          <a:bodyPr>
            <a:normAutofit fontScale="90000"/>
          </a:bodyPr>
          <a:lstStyle/>
          <a:p>
            <a:pPr algn="ctr"/>
            <a:r>
              <a:rPr lang="ru-RU" dirty="0"/>
              <a:t>Трудовые книжки</a:t>
            </a:r>
          </a:p>
        </p:txBody>
      </p:sp>
      <p:sp>
        <p:nvSpPr>
          <p:cNvPr id="3" name="Объект 2"/>
          <p:cNvSpPr>
            <a:spLocks noGrp="1"/>
          </p:cNvSpPr>
          <p:nvPr>
            <p:ph idx="1"/>
          </p:nvPr>
        </p:nvSpPr>
        <p:spPr>
          <a:xfrm>
            <a:off x="177800" y="889000"/>
            <a:ext cx="11137900" cy="5740399"/>
          </a:xfrm>
        </p:spPr>
        <p:txBody>
          <a:bodyPr>
            <a:normAutofit fontScale="77500" lnSpcReduction="20000"/>
          </a:bodyPr>
          <a:lstStyle/>
          <a:p>
            <a:r>
              <a:rPr lang="ru-RU" dirty="0"/>
              <a:t>Записи в трудовую книжку о причинах увольнения (прекращения трудового договора) вносятся в точном соответствии с формулировками Трудового </a:t>
            </a:r>
            <a:r>
              <a:rPr lang="ru-RU" dirty="0">
                <a:hlinkClick r:id="rId2"/>
              </a:rPr>
              <a:t>кодекса</a:t>
            </a:r>
            <a:r>
              <a:rPr lang="ru-RU" dirty="0"/>
              <a:t> Российской Федерации или иного федерального закона в следующем порядке:</a:t>
            </a:r>
          </a:p>
          <a:p>
            <a:r>
              <a:rPr lang="ru-RU" dirty="0"/>
              <a:t>в </a:t>
            </a:r>
            <a:r>
              <a:rPr lang="ru-RU" dirty="0">
                <a:hlinkClick r:id="rId3" action="ppaction://hlinkfile"/>
              </a:rPr>
              <a:t>графе 1</a:t>
            </a:r>
            <a:r>
              <a:rPr lang="ru-RU" dirty="0"/>
              <a:t> ставится порядковый номер записи; в </a:t>
            </a:r>
            <a:r>
              <a:rPr lang="ru-RU" dirty="0">
                <a:hlinkClick r:id="rId4" action="ppaction://hlinkfile"/>
              </a:rPr>
              <a:t>графе 2</a:t>
            </a:r>
            <a:r>
              <a:rPr lang="ru-RU" dirty="0"/>
              <a:t> указывается дата увольнения (прекращения трудового договора); в </a:t>
            </a:r>
            <a:r>
              <a:rPr lang="ru-RU" dirty="0">
                <a:hlinkClick r:id="rId5" action="ppaction://hlinkfile"/>
              </a:rPr>
              <a:t>графе 3</a:t>
            </a:r>
            <a:r>
              <a:rPr lang="ru-RU" dirty="0"/>
              <a:t> делается запись о причине увольнения (прекращения трудового договора); в </a:t>
            </a:r>
            <a:r>
              <a:rPr lang="ru-RU" dirty="0">
                <a:hlinkClick r:id="rId6" action="ppaction://hlinkfile"/>
              </a:rPr>
              <a:t>графе 4</a:t>
            </a:r>
            <a:r>
              <a:rPr lang="ru-RU" dirty="0"/>
              <a:t> указывается наименование документа, на основании которого внесена запись, - приказ (распоряжение) или иное решение работодателя, его дата и номер.</a:t>
            </a:r>
          </a:p>
          <a:p>
            <a:r>
              <a:rPr lang="ru-RU" dirty="0" smtClean="0"/>
              <a:t>Датой </a:t>
            </a:r>
            <a:r>
              <a:rPr lang="ru-RU" dirty="0"/>
              <a:t>увольнения (прекращения трудового договора) считается последний день работы, если иное не установлено федеральным законом, трудовым договором или соглашением между работодателем и работником.</a:t>
            </a:r>
          </a:p>
          <a:p>
            <a:r>
              <a:rPr lang="ru-RU" dirty="0" smtClean="0"/>
              <a:t>При </a:t>
            </a:r>
            <a:r>
              <a:rPr lang="ru-RU" dirty="0"/>
              <a:t>прекращении трудового договора по основаниям, предусмотренным </a:t>
            </a:r>
            <a:r>
              <a:rPr lang="ru-RU" dirty="0">
                <a:hlinkClick r:id="rId7"/>
              </a:rPr>
              <a:t>частью первой статьи 77</a:t>
            </a:r>
            <a:r>
              <a:rPr lang="ru-RU" dirty="0"/>
              <a:t> Трудового кодекса Российской Федерации (за исключением случаев расторжения трудового договора по инициативе работодателя и по обстоятельствам, не зависящим от воли сторон (</a:t>
            </a:r>
            <a:r>
              <a:rPr lang="ru-RU" dirty="0">
                <a:hlinkClick r:id="rId8"/>
              </a:rPr>
              <a:t>пункты 4</a:t>
            </a:r>
            <a:r>
              <a:rPr lang="ru-RU" dirty="0"/>
              <a:t> и </a:t>
            </a:r>
            <a:r>
              <a:rPr lang="ru-RU" dirty="0">
                <a:hlinkClick r:id="rId9"/>
              </a:rPr>
              <a:t>10 части первой</a:t>
            </a:r>
            <a:r>
              <a:rPr lang="ru-RU" dirty="0"/>
              <a:t> указанной статьи), в трудовую книжку вносится запись об увольнении (прекращении трудового договора) со ссылкой на соответствующий пункт </a:t>
            </a:r>
            <a:r>
              <a:rPr lang="ru-RU" dirty="0">
                <a:hlinkClick r:id="rId7"/>
              </a:rPr>
              <a:t>части первой</a:t>
            </a:r>
            <a:r>
              <a:rPr lang="ru-RU" dirty="0"/>
              <a:t> указанной статьи.</a:t>
            </a:r>
          </a:p>
          <a:p>
            <a:r>
              <a:rPr lang="ru-RU" dirty="0"/>
              <a:t>При расторжении трудового договора по инициативе работника по основаниям, предусмотренным законодательством Российской Федерации, с которыми связано предоставление определенных льгот и преимуществ, запись об увольнении (прекращении трудового договора) вносится в трудовую книжку с указанием этих оснований.</a:t>
            </a:r>
          </a:p>
          <a:p>
            <a:r>
              <a:rPr lang="ru-RU" dirty="0" smtClean="0"/>
              <a:t>При </a:t>
            </a:r>
            <a:r>
              <a:rPr lang="ru-RU" dirty="0"/>
              <a:t>расторжении трудового договора по инициативе работодателя в трудовую книжку вносится запись об увольнении (прекращении трудового договора) со ссылкой на соответствующий подпункт, пункт </a:t>
            </a:r>
            <a:r>
              <a:rPr lang="ru-RU" dirty="0">
                <a:hlinkClick r:id="rId10"/>
              </a:rPr>
              <a:t>части первой статьи 81</a:t>
            </a:r>
            <a:r>
              <a:rPr lang="ru-RU" dirty="0"/>
              <a:t> Трудового кодекса Российской Федерации либо иные основания расторжения трудового договора по инициативе работодателя, предусмотренные законодательством Российской Федерации.</a:t>
            </a:r>
          </a:p>
          <a:p>
            <a:r>
              <a:rPr lang="ru-RU" dirty="0" smtClean="0"/>
              <a:t>При </a:t>
            </a:r>
            <a:r>
              <a:rPr lang="ru-RU" dirty="0"/>
              <a:t>прекращении трудового договора по обстоятельствам, не зависящим от воли сторон, в трудовую книжку вносится запись об основаниях прекращения трудового договора со ссылкой на соответствующий пункт </a:t>
            </a:r>
            <a:r>
              <a:rPr lang="ru-RU" dirty="0">
                <a:hlinkClick r:id="rId11"/>
              </a:rPr>
              <a:t>части первой статьи 83</a:t>
            </a:r>
            <a:r>
              <a:rPr lang="ru-RU" dirty="0"/>
              <a:t> Трудового кодекса Российской Федерации.</a:t>
            </a:r>
          </a:p>
          <a:p>
            <a:r>
              <a:rPr lang="ru-RU" dirty="0" smtClean="0"/>
              <a:t>При </a:t>
            </a:r>
            <a:r>
              <a:rPr lang="ru-RU" dirty="0"/>
              <a:t>прекращении трудового договора по другим основаниям, предусмотренным Трудовым </a:t>
            </a:r>
            <a:r>
              <a:rPr lang="ru-RU" dirty="0">
                <a:hlinkClick r:id="rId12"/>
              </a:rPr>
              <a:t>кодексом</a:t>
            </a:r>
            <a:r>
              <a:rPr lang="ru-RU" dirty="0"/>
              <a:t> Российской Федерации или иными федеральными законами, в трудовую книжку вносится запись об увольнении (прекращении трудового договора) со ссылкой на соответствующие статью, часть статьи, пункт статьи Трудового </a:t>
            </a:r>
            <a:r>
              <a:rPr lang="ru-RU" dirty="0">
                <a:hlinkClick r:id="rId13"/>
              </a:rPr>
              <a:t>кодекса</a:t>
            </a:r>
            <a:r>
              <a:rPr lang="ru-RU" dirty="0"/>
              <a:t> Российской Федерации или иного федерального закона</a:t>
            </a:r>
            <a:r>
              <a:rPr lang="ru-RU" dirty="0" smtClean="0"/>
              <a:t>.</a:t>
            </a:r>
            <a:endParaRPr lang="ru-RU" dirty="0"/>
          </a:p>
        </p:txBody>
      </p:sp>
    </p:spTree>
    <p:extLst>
      <p:ext uri="{BB962C8B-B14F-4D97-AF65-F5344CB8AC3E}">
        <p14:creationId xmlns:p14="http://schemas.microsoft.com/office/powerpoint/2010/main" val="19645535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2134" y="304800"/>
            <a:ext cx="8596668" cy="533400"/>
          </a:xfrm>
        </p:spPr>
        <p:txBody>
          <a:bodyPr>
            <a:normAutofit fontScale="90000"/>
          </a:bodyPr>
          <a:lstStyle/>
          <a:p>
            <a:pPr algn="ctr"/>
            <a:r>
              <a:rPr lang="ru-RU" dirty="0"/>
              <a:t>Трудовые книжки</a:t>
            </a:r>
          </a:p>
        </p:txBody>
      </p:sp>
      <p:sp>
        <p:nvSpPr>
          <p:cNvPr id="3" name="Объект 2"/>
          <p:cNvSpPr>
            <a:spLocks noGrp="1"/>
          </p:cNvSpPr>
          <p:nvPr>
            <p:ph idx="1"/>
          </p:nvPr>
        </p:nvSpPr>
        <p:spPr>
          <a:xfrm>
            <a:off x="677334" y="1117601"/>
            <a:ext cx="10041466" cy="5537200"/>
          </a:xfrm>
        </p:spPr>
        <p:txBody>
          <a:bodyPr>
            <a:normAutofit fontScale="92500" lnSpcReduction="20000"/>
          </a:bodyPr>
          <a:lstStyle/>
          <a:p>
            <a:r>
              <a:rPr lang="ru-RU" dirty="0" smtClean="0"/>
              <a:t>При </a:t>
            </a:r>
            <a:r>
              <a:rPr lang="ru-RU" dirty="0"/>
              <a:t>увольнении (прекращении трудового договора) в связи с переводом работника на другую постоянную работу к другому работодателю (в другую организацию) в </a:t>
            </a:r>
            <a:r>
              <a:rPr lang="ru-RU" dirty="0">
                <a:hlinkClick r:id="rId2" action="ppaction://hlinkfile"/>
              </a:rPr>
              <a:t>графе 3</a:t>
            </a:r>
            <a:r>
              <a:rPr lang="ru-RU" dirty="0"/>
              <a:t> раздела "Сведения о работе" трудовой книжки указывается, в каком порядке осуществляется перевод: по просьбе работника или с его согласия, и наименование организации или индивидуального предпринимателя, куда переводится работник.</a:t>
            </a:r>
          </a:p>
          <a:p>
            <a:r>
              <a:rPr lang="ru-RU" dirty="0"/>
              <a:t>При приеме на новое место работы в трудовой книжке работника в </a:t>
            </a:r>
            <a:r>
              <a:rPr lang="ru-RU" dirty="0">
                <a:hlinkClick r:id="rId2" action="ppaction://hlinkfile"/>
              </a:rPr>
              <a:t>графе 3</a:t>
            </a:r>
            <a:r>
              <a:rPr lang="ru-RU" dirty="0"/>
              <a:t> раздела "Сведения о работе" делается запись, предусмотренная </a:t>
            </a:r>
            <a:r>
              <a:rPr lang="ru-RU" dirty="0">
                <a:hlinkClick r:id="rId3" action="ppaction://hlinkfile"/>
              </a:rPr>
              <a:t>абзацем 1 пункта 10</a:t>
            </a:r>
            <a:r>
              <a:rPr lang="ru-RU" dirty="0"/>
              <a:t> настоящего Порядка, с указанием при этом, что работник принят (назначен) в порядке перевода.</a:t>
            </a:r>
          </a:p>
          <a:p>
            <a:r>
              <a:rPr lang="ru-RU" dirty="0" smtClean="0"/>
              <a:t>При увольнении </a:t>
            </a:r>
            <a:r>
              <a:rPr lang="ru-RU" dirty="0"/>
              <a:t>(прекращении трудового договора) в связи с переходом работника на выборную работу (должность) к другому работодателю (в другую организацию) в трудовой книжке делается запись: "Уволен в связи с переходом на выборную работу (должность) в (указывается наименование организации), </a:t>
            </a:r>
            <a:r>
              <a:rPr lang="ru-RU" dirty="0">
                <a:hlinkClick r:id="rId4"/>
              </a:rPr>
              <a:t>пункт 5 части первой статьи 77</a:t>
            </a:r>
            <a:r>
              <a:rPr lang="ru-RU" dirty="0"/>
              <a:t> Трудового кодекса Российской Федерации".</a:t>
            </a:r>
          </a:p>
          <a:p>
            <a:r>
              <a:rPr lang="ru-RU" dirty="0"/>
              <a:t>На новом месте работы после указания полного наименования выборного органа, а также сокращенного наименования выборного органа (при его наличии) в </a:t>
            </a:r>
            <a:r>
              <a:rPr lang="ru-RU" dirty="0">
                <a:hlinkClick r:id="rId2" action="ppaction://hlinkfile"/>
              </a:rPr>
              <a:t>графе 3</a:t>
            </a:r>
            <a:r>
              <a:rPr lang="ru-RU" dirty="0"/>
              <a:t> раздела "Сведения о работе" трудовой книжки делается запись о том, на какую работу (должность) избран работник, а в </a:t>
            </a:r>
            <a:r>
              <a:rPr lang="ru-RU" dirty="0">
                <a:hlinkClick r:id="rId5" action="ppaction://hlinkfile"/>
              </a:rPr>
              <a:t>графе 4</a:t>
            </a:r>
            <a:r>
              <a:rPr lang="ru-RU" dirty="0"/>
              <a:t> указывается решение выборного органа, дата и номер его принятия.</a:t>
            </a:r>
          </a:p>
          <a:p>
            <a:r>
              <a:rPr lang="ru-RU" dirty="0" smtClean="0"/>
              <a:t>При прекращении </a:t>
            </a:r>
            <a:r>
              <a:rPr lang="ru-RU" dirty="0"/>
              <a:t>трудового договора с работником, осужденным в соответствии с приговором суда к лишению права занимать определенные должности или заниматься определенной деятельностью и не отбывшим наказание, в трудовую книжку вносится запись о том, на каком основании, на какой срок и какую должность он лишен права занимать (какой деятельностью лишен права заниматься).</a:t>
            </a:r>
          </a:p>
          <a:p>
            <a:endParaRPr lang="ru-RU" dirty="0"/>
          </a:p>
        </p:txBody>
      </p:sp>
    </p:spTree>
    <p:extLst>
      <p:ext uri="{BB962C8B-B14F-4D97-AF65-F5344CB8AC3E}">
        <p14:creationId xmlns:p14="http://schemas.microsoft.com/office/powerpoint/2010/main" val="37681248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92100"/>
            <a:ext cx="8596668" cy="558800"/>
          </a:xfrm>
        </p:spPr>
        <p:txBody>
          <a:bodyPr>
            <a:normAutofit fontScale="90000"/>
          </a:bodyPr>
          <a:lstStyle/>
          <a:p>
            <a:pPr algn="ctr"/>
            <a:r>
              <a:rPr lang="ru-RU" dirty="0"/>
              <a:t>Трудовые книжки</a:t>
            </a:r>
          </a:p>
        </p:txBody>
      </p:sp>
      <p:sp>
        <p:nvSpPr>
          <p:cNvPr id="3" name="Объект 2"/>
          <p:cNvSpPr>
            <a:spLocks noGrp="1"/>
          </p:cNvSpPr>
          <p:nvPr>
            <p:ph idx="1"/>
          </p:nvPr>
        </p:nvSpPr>
        <p:spPr>
          <a:xfrm>
            <a:off x="677334" y="850900"/>
            <a:ext cx="10346266" cy="5600699"/>
          </a:xfrm>
        </p:spPr>
        <p:txBody>
          <a:bodyPr>
            <a:normAutofit fontScale="92500" lnSpcReduction="10000"/>
          </a:bodyPr>
          <a:lstStyle/>
          <a:p>
            <a:pPr marL="0" indent="0">
              <a:buNone/>
            </a:pPr>
            <a:r>
              <a:rPr lang="ru-RU" dirty="0"/>
              <a:t>В трудовую </a:t>
            </a:r>
            <a:r>
              <a:rPr lang="ru-RU" dirty="0" smtClean="0"/>
              <a:t>книжку </a:t>
            </a:r>
            <a:r>
              <a:rPr lang="ru-RU" dirty="0"/>
              <a:t>вносятся следующие сведения о награждении (поощрении) за трудовые заслуги:</a:t>
            </a:r>
          </a:p>
          <a:p>
            <a:r>
              <a:rPr lang="ru-RU" dirty="0"/>
              <a:t>а) о награждении государственными наградами, в том числе о присвоении государственных почетных званий, на основании соответствующих указов и иных решений;</a:t>
            </a:r>
          </a:p>
          <a:p>
            <a:r>
              <a:rPr lang="ru-RU" dirty="0"/>
              <a:t>б) о награждении наградами Президента Российской Федерации и Правительства Российской Федерации, наградами федеральных и региональных органов власти, органов местного самоуправления, профсоюзов (в отношении членов профсоюзов);</a:t>
            </a:r>
          </a:p>
          <a:p>
            <a:r>
              <a:rPr lang="ru-RU" dirty="0"/>
              <a:t>в) о награждении почетными грамотами, нагрудными знаками, значками, дипломами, производимом работодателями;</a:t>
            </a:r>
          </a:p>
          <a:p>
            <a:r>
              <a:rPr lang="ru-RU" dirty="0"/>
              <a:t>г) о других видах поощрения, предусмотренных законодательством Российской Федерации, а также коллективными договорами, правилами внутреннего трудового распорядка, уставами и положениями о дисциплине.</a:t>
            </a:r>
          </a:p>
          <a:p>
            <a:pPr marL="0" indent="0">
              <a:buNone/>
            </a:pPr>
            <a:r>
              <a:rPr lang="ru-RU" dirty="0" smtClean="0"/>
              <a:t>Порядок </a:t>
            </a:r>
            <a:r>
              <a:rPr lang="ru-RU" dirty="0"/>
              <a:t>внесения сведений о награждении следующий: в </a:t>
            </a:r>
            <a:r>
              <a:rPr lang="ru-RU" dirty="0">
                <a:hlinkClick r:id="rId2" action="ppaction://hlinkfile"/>
              </a:rPr>
              <a:t>графе 3</a:t>
            </a:r>
            <a:r>
              <a:rPr lang="ru-RU" dirty="0"/>
              <a:t> раздела "Сведения о награждении" трудовой книжки в виде заголовка указывается полное наименование организации, а также сокращенное наименование организации (при его наличии); ниже в </a:t>
            </a:r>
            <a:r>
              <a:rPr lang="ru-RU" dirty="0">
                <a:hlinkClick r:id="rId3" action="ppaction://hlinkfile"/>
              </a:rPr>
              <a:t>графе 1</a:t>
            </a:r>
            <a:r>
              <a:rPr lang="ru-RU" dirty="0"/>
              <a:t> ставится порядковый номер записи (нумерация, нарастающая в течение всего периода трудовой деятельности работника); в </a:t>
            </a:r>
            <a:r>
              <a:rPr lang="ru-RU" dirty="0">
                <a:hlinkClick r:id="rId4" action="ppaction://hlinkfile"/>
              </a:rPr>
              <a:t>графе 2</a:t>
            </a:r>
            <a:r>
              <a:rPr lang="ru-RU" dirty="0"/>
              <a:t> указывается дата награждения; в </a:t>
            </a:r>
            <a:r>
              <a:rPr lang="ru-RU" dirty="0">
                <a:hlinkClick r:id="rId2" action="ppaction://hlinkfile"/>
              </a:rPr>
              <a:t>графе 3</a:t>
            </a:r>
            <a:r>
              <a:rPr lang="ru-RU" dirty="0"/>
              <a:t> записывается, кем награжден работник, за какие достижения и какой наградой; в </a:t>
            </a:r>
            <a:r>
              <a:rPr lang="ru-RU" dirty="0">
                <a:hlinkClick r:id="rId5" action="ppaction://hlinkfile"/>
              </a:rPr>
              <a:t>графе 4</a:t>
            </a:r>
            <a:r>
              <a:rPr lang="ru-RU" dirty="0"/>
              <a:t> указывается наименование документа, на основании которого внесена запись, со ссылкой на его дату и номер.</a:t>
            </a:r>
          </a:p>
          <a:p>
            <a:endParaRPr lang="ru-RU" dirty="0"/>
          </a:p>
        </p:txBody>
      </p:sp>
    </p:spTree>
    <p:extLst>
      <p:ext uri="{BB962C8B-B14F-4D97-AF65-F5344CB8AC3E}">
        <p14:creationId xmlns:p14="http://schemas.microsoft.com/office/powerpoint/2010/main" val="20110431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8634" y="190500"/>
            <a:ext cx="8596668" cy="685800"/>
          </a:xfrm>
        </p:spPr>
        <p:txBody>
          <a:bodyPr/>
          <a:lstStyle/>
          <a:p>
            <a:pPr algn="ctr"/>
            <a:r>
              <a:rPr lang="ru-RU" dirty="0"/>
              <a:t>Трудовые книжки</a:t>
            </a:r>
          </a:p>
        </p:txBody>
      </p:sp>
      <p:sp>
        <p:nvSpPr>
          <p:cNvPr id="3" name="Объект 2"/>
          <p:cNvSpPr>
            <a:spLocks noGrp="1"/>
          </p:cNvSpPr>
          <p:nvPr>
            <p:ph idx="1"/>
          </p:nvPr>
        </p:nvSpPr>
        <p:spPr>
          <a:xfrm>
            <a:off x="482600" y="876300"/>
            <a:ext cx="10871200" cy="5600699"/>
          </a:xfrm>
        </p:spPr>
        <p:txBody>
          <a:bodyPr>
            <a:normAutofit fontScale="85000" lnSpcReduction="10000"/>
          </a:bodyPr>
          <a:lstStyle/>
          <a:p>
            <a:r>
              <a:rPr lang="ru-RU" dirty="0"/>
              <a:t>Лицо, утратившее трудовую </a:t>
            </a:r>
            <a:r>
              <a:rPr lang="ru-RU" dirty="0" smtClean="0"/>
              <a:t>книжку, </a:t>
            </a:r>
            <a:r>
              <a:rPr lang="ru-RU" dirty="0"/>
              <a:t>обязано немедленно заявить об этом работодателю по месту работы, где была внесена последняя запись в трудовую книжку. Работодатель выдает работнику дубликат трудовой книжки не позднее 15 рабочих дней со дня подачи работником заявления.</a:t>
            </a:r>
          </a:p>
          <a:p>
            <a:r>
              <a:rPr lang="ru-RU" dirty="0"/>
              <a:t>28. Дубликат трудовой книжки заполняется в соответствии с </a:t>
            </a:r>
            <a:r>
              <a:rPr lang="ru-RU" dirty="0">
                <a:hlinkClick r:id="rId2" action="ppaction://hlinkfile"/>
              </a:rPr>
              <a:t>главами I</a:t>
            </a:r>
            <a:r>
              <a:rPr lang="ru-RU" dirty="0"/>
              <a:t> - </a:t>
            </a:r>
            <a:r>
              <a:rPr lang="ru-RU" dirty="0">
                <a:hlinkClick r:id="rId3" action="ppaction://hlinkfile"/>
              </a:rPr>
              <a:t>IV</a:t>
            </a:r>
            <a:r>
              <a:rPr lang="ru-RU" dirty="0"/>
              <a:t> настоящего Порядка.</a:t>
            </a:r>
          </a:p>
          <a:p>
            <a:r>
              <a:rPr lang="ru-RU" dirty="0"/>
              <a:t>В дубликат вносятся следующие сведения:</a:t>
            </a:r>
          </a:p>
          <a:p>
            <a:r>
              <a:rPr lang="ru-RU" dirty="0"/>
              <a:t>сведения о работнике:</a:t>
            </a:r>
          </a:p>
          <a:p>
            <a:r>
              <a:rPr lang="ru-RU" dirty="0"/>
              <a:t>а) фамилия, имя, отчество (при наличии), дата рождения;</a:t>
            </a:r>
          </a:p>
          <a:p>
            <a:r>
              <a:rPr lang="ru-RU" dirty="0"/>
              <a:t>б) образование, профессия, специальность - на основании документов об образовании, о квалификации или наличии специальных знаний (при поступлении на работу, требующую специальных знаний или специальной подготовки);</a:t>
            </a:r>
          </a:p>
          <a:p>
            <a:r>
              <a:rPr lang="ru-RU" dirty="0"/>
              <a:t>в) сведения о работнике, указываемые на первой странице (титульном </a:t>
            </a:r>
            <a:r>
              <a:rPr lang="ru-RU" dirty="0">
                <a:hlinkClick r:id="rId4" action="ppaction://hlinkfile"/>
              </a:rPr>
              <a:t>листе</a:t>
            </a:r>
            <a:r>
              <a:rPr lang="ru-RU" dirty="0"/>
              <a:t>) трудовой книжки, заполняются следующим образом:</a:t>
            </a:r>
          </a:p>
          <a:p>
            <a:r>
              <a:rPr lang="ru-RU" dirty="0"/>
              <a:t>фамилия, имя и отчество (при наличии) указываются полностью, без сокращений или замены имени и отчества инициалами, дата рождения записывается полностью (число, месяц, год) на основании паспорта или иного документа, удостоверяющего личность;</a:t>
            </a:r>
          </a:p>
          <a:p>
            <a:r>
              <a:rPr lang="ru-RU" dirty="0"/>
              <a:t>запись об образовании (основное общее, среднее общее, среднее профессиональное, высшее (</a:t>
            </a:r>
            <a:r>
              <a:rPr lang="ru-RU" dirty="0" err="1"/>
              <a:t>бакалавриат</a:t>
            </a:r>
            <a:r>
              <a:rPr lang="ru-RU" dirty="0"/>
              <a:t>, </a:t>
            </a:r>
            <a:r>
              <a:rPr lang="ru-RU" dirty="0" err="1"/>
              <a:t>специалитет</a:t>
            </a:r>
            <a:r>
              <a:rPr lang="ru-RU" dirty="0"/>
              <a:t>, магистратура, подготовка кадров высшей квалификации) осуществляется только на основании документов об образовании (аттестата, удостоверения, диплома);</a:t>
            </a:r>
          </a:p>
          <a:p>
            <a:r>
              <a:rPr lang="ru-RU" dirty="0"/>
              <a:t>профессия и (или) специальность указываются на основании документов об образовании, квалификации или наличии специальных знаний (при поступлении на работу, требующую специальных знаний или специальной подготовки) или других надлежаще оформленных документов;</a:t>
            </a:r>
          </a:p>
        </p:txBody>
      </p:sp>
    </p:spTree>
    <p:extLst>
      <p:ext uri="{BB962C8B-B14F-4D97-AF65-F5344CB8AC3E}">
        <p14:creationId xmlns:p14="http://schemas.microsoft.com/office/powerpoint/2010/main" val="12052319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28600"/>
            <a:ext cx="8596668" cy="800100"/>
          </a:xfrm>
        </p:spPr>
        <p:txBody>
          <a:bodyPr/>
          <a:lstStyle/>
          <a:p>
            <a:pPr algn="ctr"/>
            <a:r>
              <a:rPr lang="ru-RU" dirty="0"/>
              <a:t>Трудовые книжки</a:t>
            </a:r>
          </a:p>
        </p:txBody>
      </p:sp>
      <p:sp>
        <p:nvSpPr>
          <p:cNvPr id="3" name="Объект 2"/>
          <p:cNvSpPr>
            <a:spLocks noGrp="1"/>
          </p:cNvSpPr>
          <p:nvPr>
            <p:ph idx="1"/>
          </p:nvPr>
        </p:nvSpPr>
        <p:spPr>
          <a:xfrm>
            <a:off x="241300" y="1028700"/>
            <a:ext cx="11417300" cy="5702299"/>
          </a:xfrm>
        </p:spPr>
        <p:txBody>
          <a:bodyPr/>
          <a:lstStyle/>
          <a:p>
            <a:r>
              <a:rPr lang="ru-RU" sz="2300" dirty="0"/>
              <a:t>г) после указания даты заполнения трудовой книжки работник своей подписью на первой странице (титульном </a:t>
            </a:r>
            <a:r>
              <a:rPr lang="ru-RU" sz="2300" dirty="0">
                <a:hlinkClick r:id="rId2" action="ppaction://hlinkfile"/>
              </a:rPr>
              <a:t>листе</a:t>
            </a:r>
            <a:r>
              <a:rPr lang="ru-RU" sz="2300" dirty="0"/>
              <a:t>) трудовой книжки заверяет правильность внесенных сведений;</a:t>
            </a:r>
          </a:p>
          <a:p>
            <a:r>
              <a:rPr lang="ru-RU" sz="2300" dirty="0"/>
              <a:t>д) первую страницу (титульный </a:t>
            </a:r>
            <a:r>
              <a:rPr lang="ru-RU" sz="2300" dirty="0">
                <a:hlinkClick r:id="rId2" action="ppaction://hlinkfile"/>
              </a:rPr>
              <a:t>лист</a:t>
            </a:r>
            <a:r>
              <a:rPr lang="ru-RU" sz="2300" dirty="0"/>
              <a:t>) трудовой книжки подписывает также лицо, ответственное за выдачу трудовых книжек, после чего ставится печать организации (печать кадровой службы) (при наличии печати), в которой впервые заполнена трудовая книжка;</a:t>
            </a:r>
          </a:p>
          <a:p>
            <a:r>
              <a:rPr lang="ru-RU" sz="2300" dirty="0"/>
              <a:t>е) сведения об общем стаже работы работника до поступления к данному работодателю, подтвержденном документально;</a:t>
            </a:r>
          </a:p>
          <a:p>
            <a:r>
              <a:rPr lang="ru-RU" sz="2300" dirty="0"/>
              <a:t>ж) сведения о работе и награждении (поощрении), которые вносились в трудовую книжку по последнему месту работы.</a:t>
            </a:r>
          </a:p>
          <a:p>
            <a:endParaRPr lang="ru-RU" sz="2300" dirty="0"/>
          </a:p>
        </p:txBody>
      </p:sp>
    </p:spTree>
    <p:extLst>
      <p:ext uri="{BB962C8B-B14F-4D97-AF65-F5344CB8AC3E}">
        <p14:creationId xmlns:p14="http://schemas.microsoft.com/office/powerpoint/2010/main" val="41412779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4334" y="228600"/>
            <a:ext cx="8596668" cy="698500"/>
          </a:xfrm>
        </p:spPr>
        <p:txBody>
          <a:bodyPr/>
          <a:lstStyle/>
          <a:p>
            <a:pPr algn="ctr"/>
            <a:r>
              <a:rPr lang="ru-RU" dirty="0"/>
              <a:t>Трудовые книжки</a:t>
            </a:r>
          </a:p>
        </p:txBody>
      </p:sp>
      <p:sp>
        <p:nvSpPr>
          <p:cNvPr id="3" name="Объект 2"/>
          <p:cNvSpPr>
            <a:spLocks noGrp="1"/>
          </p:cNvSpPr>
          <p:nvPr>
            <p:ph idx="1"/>
          </p:nvPr>
        </p:nvSpPr>
        <p:spPr>
          <a:xfrm>
            <a:off x="241300" y="927100"/>
            <a:ext cx="11455400" cy="5791200"/>
          </a:xfrm>
        </p:spPr>
        <p:txBody>
          <a:bodyPr>
            <a:normAutofit fontScale="85000" lnSpcReduction="10000"/>
          </a:bodyPr>
          <a:lstStyle/>
          <a:p>
            <a:r>
              <a:rPr lang="ru-RU" dirty="0"/>
              <a:t>Если работник до поступления в данную организацию (к данному работодателю) уже работал, то при заполнении дубликата трудовой книжки в разделе "Сведения о работе" в </a:t>
            </a:r>
            <a:r>
              <a:rPr lang="ru-RU" dirty="0">
                <a:hlinkClick r:id="rId2" action="ppaction://hlinkfile"/>
              </a:rPr>
              <a:t>графу 3</a:t>
            </a:r>
            <a:r>
              <a:rPr lang="ru-RU" dirty="0"/>
              <a:t> вносится запись об общем трудовом стаже работы в качестве работника до поступления в данную организацию (к данному работодателю), подтвержденном соответствующими документами.</a:t>
            </a:r>
          </a:p>
          <a:p>
            <a:r>
              <a:rPr lang="ru-RU" dirty="0"/>
              <a:t>Общий стаж работы записывается суммарно, то есть указывается общее количество лет, месяцев, дней работы без уточнения, у какого работодателя, в какие периоды времени и на каких должностях работал в прошлом владелец трудовой книжки</a:t>
            </a:r>
            <a:r>
              <a:rPr lang="ru-RU" dirty="0" smtClean="0"/>
              <a:t>.</a:t>
            </a:r>
          </a:p>
          <a:p>
            <a:r>
              <a:rPr lang="ru-RU" dirty="0"/>
              <a:t>После этого общий трудовой стаж работы, подтвержденный надлежаще оформленными документами, записывается по отдельным периодам работы в следующем порядке: в </a:t>
            </a:r>
            <a:r>
              <a:rPr lang="ru-RU" dirty="0">
                <a:hlinkClick r:id="rId3" action="ppaction://hlinkfile"/>
              </a:rPr>
              <a:t>графе 2</a:t>
            </a:r>
            <a:r>
              <a:rPr lang="ru-RU" dirty="0"/>
              <a:t> указывается дата приема на работу; в </a:t>
            </a:r>
            <a:r>
              <a:rPr lang="ru-RU" dirty="0">
                <a:hlinkClick r:id="rId2" action="ppaction://hlinkfile"/>
              </a:rPr>
              <a:t>графе 3</a:t>
            </a:r>
            <a:r>
              <a:rPr lang="ru-RU" dirty="0"/>
              <a:t> записывается наименование организации (работодателя), где работал работник, а также структурное подразделение и работа (должность), специальность, профессия с указанием квалификации, на которую был принят работник.</a:t>
            </a:r>
          </a:p>
          <a:p>
            <a:r>
              <a:rPr lang="ru-RU" dirty="0"/>
              <a:t>Если представленными документами подтверждается, что работник переводился на другую постоянную работу в той же организации (у того же работодателя), то об этом также делается соответствующая запись.</a:t>
            </a:r>
          </a:p>
          <a:p>
            <a:r>
              <a:rPr lang="ru-RU" dirty="0"/>
              <a:t>Затем в </a:t>
            </a:r>
            <a:r>
              <a:rPr lang="ru-RU" dirty="0">
                <a:hlinkClick r:id="rId3" action="ppaction://hlinkfile"/>
              </a:rPr>
              <a:t>графе 2</a:t>
            </a:r>
            <a:r>
              <a:rPr lang="ru-RU" dirty="0"/>
              <a:t> указывается дата увольнения (прекращения трудового договора), а в </a:t>
            </a:r>
            <a:r>
              <a:rPr lang="ru-RU" dirty="0">
                <a:hlinkClick r:id="rId2" action="ppaction://hlinkfile"/>
              </a:rPr>
              <a:t>графе 3</a:t>
            </a:r>
            <a:r>
              <a:rPr lang="ru-RU" dirty="0"/>
              <a:t> - причина (основание) увольнения, если в представленном работником документе имеются такие данные.</a:t>
            </a:r>
          </a:p>
          <a:p>
            <a:r>
              <a:rPr lang="ru-RU" dirty="0"/>
              <a:t>В том случае, когда документы не содержат полностью указанных выше сведений о работе в прошлом, в дубликат трудовой книжки вносятся только имеющиеся в документах сведения.</a:t>
            </a:r>
          </a:p>
          <a:p>
            <a:r>
              <a:rPr lang="ru-RU" dirty="0"/>
              <a:t>В </a:t>
            </a:r>
            <a:r>
              <a:rPr lang="ru-RU" dirty="0">
                <a:hlinkClick r:id="rId4" action="ppaction://hlinkfile"/>
              </a:rPr>
              <a:t>графе 4</a:t>
            </a:r>
            <a:r>
              <a:rPr lang="ru-RU" dirty="0"/>
              <a:t> указывается наименование, дата и номер документа, на основании которого произведены соответствующие записи в дубликате. Оригиналы документов, подтверждающих стаж работы, после снятия с них копий и надлежащего их заверения работодателем или кадровой службой возвращаются их владельцу. В случае если утрата трудовой книжки произошла по вине работодателя, то работодатель обязан оказать содействие работнику в получении документов, подтверждающих стаж его работы, предшествующий поступлению на работу к данному работодателю.</a:t>
            </a:r>
          </a:p>
        </p:txBody>
      </p:sp>
    </p:spTree>
    <p:extLst>
      <p:ext uri="{BB962C8B-B14F-4D97-AF65-F5344CB8AC3E}">
        <p14:creationId xmlns:p14="http://schemas.microsoft.com/office/powerpoint/2010/main" val="51190845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73100"/>
          </a:xfrm>
        </p:spPr>
        <p:txBody>
          <a:bodyPr/>
          <a:lstStyle/>
          <a:p>
            <a:pPr algn="ctr"/>
            <a:r>
              <a:rPr lang="ru-RU" dirty="0"/>
              <a:t>Трудовые книжки</a:t>
            </a:r>
          </a:p>
        </p:txBody>
      </p:sp>
      <p:sp>
        <p:nvSpPr>
          <p:cNvPr id="3" name="Объект 2"/>
          <p:cNvSpPr>
            <a:spLocks noGrp="1"/>
          </p:cNvSpPr>
          <p:nvPr>
            <p:ph idx="1"/>
          </p:nvPr>
        </p:nvSpPr>
        <p:spPr>
          <a:xfrm>
            <a:off x="677334" y="1282700"/>
            <a:ext cx="10041466" cy="5384800"/>
          </a:xfrm>
        </p:spPr>
        <p:txBody>
          <a:bodyPr>
            <a:normAutofit/>
          </a:bodyPr>
          <a:lstStyle/>
          <a:p>
            <a:pPr algn="just"/>
            <a:r>
              <a:rPr lang="ru-RU" dirty="0"/>
              <a:t>При наличии в трудовой книжке записи об увольнении или переводе на другую работу, признанной недействительной, работнику по его письменному заявлению выдается дубликат трудовой книжки по месту работы, где была внесена неправильная или неточная запись, в который переносятся все произведенные в трудовой книжке записи, за исключением записи, признанной недействительной.</a:t>
            </a:r>
          </a:p>
          <a:p>
            <a:pPr algn="just"/>
            <a:r>
              <a:rPr lang="ru-RU" dirty="0"/>
              <a:t>Если организация, которая произвела неправильную или неточную запись, реорганизована, исправление производится ее правопреемником, а в случае ликвидации организации - работодателем по новому месту работы или по месту работы, где была внесена последняя запись в трудовую книжку, на основании соответствующего документа.</a:t>
            </a:r>
          </a:p>
          <a:p>
            <a:pPr algn="just"/>
            <a:r>
              <a:rPr lang="ru-RU" dirty="0"/>
              <a:t>Если неправильная или неточная запись в трудовой книжке произведена работодателем - физическим лицом, являющимся индивидуальным предпринимателем, и деятельность его прекращена, исправление производится работодателем по новому месту работы или по месту работы, где была внесена последняя запись сведений о работе на основании соответствующего документа.</a:t>
            </a:r>
          </a:p>
          <a:p>
            <a:endParaRPr lang="ru-RU" dirty="0"/>
          </a:p>
        </p:txBody>
      </p:sp>
    </p:spTree>
    <p:extLst>
      <p:ext uri="{BB962C8B-B14F-4D97-AF65-F5344CB8AC3E}">
        <p14:creationId xmlns:p14="http://schemas.microsoft.com/office/powerpoint/2010/main" val="16247337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7834" y="304800"/>
            <a:ext cx="8596668" cy="863600"/>
          </a:xfrm>
        </p:spPr>
        <p:txBody>
          <a:bodyPr/>
          <a:lstStyle/>
          <a:p>
            <a:pPr algn="ctr"/>
            <a:r>
              <a:rPr lang="ru-RU" dirty="0"/>
              <a:t>Трудовые книжки</a:t>
            </a:r>
          </a:p>
        </p:txBody>
      </p:sp>
      <p:sp>
        <p:nvSpPr>
          <p:cNvPr id="3" name="Объект 2"/>
          <p:cNvSpPr>
            <a:spLocks noGrp="1"/>
          </p:cNvSpPr>
          <p:nvPr>
            <p:ph idx="1"/>
          </p:nvPr>
        </p:nvSpPr>
        <p:spPr>
          <a:xfrm>
            <a:off x="677334" y="1054101"/>
            <a:ext cx="9774766" cy="4987262"/>
          </a:xfrm>
        </p:spPr>
        <p:txBody>
          <a:bodyPr/>
          <a:lstStyle/>
          <a:p>
            <a:pPr algn="just"/>
            <a:r>
              <a:rPr lang="ru-RU" dirty="0"/>
              <a:t>В случае если в трудовой </a:t>
            </a:r>
            <a:r>
              <a:rPr lang="ru-RU" dirty="0" smtClean="0"/>
              <a:t>книжке </a:t>
            </a:r>
            <a:r>
              <a:rPr lang="ru-RU" dirty="0"/>
              <a:t>заполнены все страницы одного из разделов, трудовая книжка дополняется </a:t>
            </a:r>
            <a:r>
              <a:rPr lang="ru-RU" dirty="0" smtClean="0"/>
              <a:t>вкладышем, </a:t>
            </a:r>
            <a:r>
              <a:rPr lang="ru-RU" dirty="0"/>
              <a:t>который является ее неотъемлемой частью, оформляется и ведется работодателем в том же порядке, что и трудовая книжка.</a:t>
            </a:r>
          </a:p>
          <a:p>
            <a:pPr algn="just"/>
            <a:r>
              <a:rPr lang="ru-RU" dirty="0"/>
              <a:t>Вкладыш без трудовой книжки недействителен.</a:t>
            </a:r>
          </a:p>
          <a:p>
            <a:pPr algn="just"/>
            <a:r>
              <a:rPr lang="ru-RU" dirty="0" smtClean="0"/>
              <a:t>При </a:t>
            </a:r>
            <a:r>
              <a:rPr lang="ru-RU" dirty="0"/>
              <a:t>выдаче каждого вкладыша в трудовой книжке ставится штамп с надписью "Выдан вкладыш" и указывается серия и номер вкладыша.</a:t>
            </a:r>
          </a:p>
          <a:p>
            <a:pPr algn="just"/>
            <a:r>
              <a:rPr lang="ru-RU" dirty="0"/>
              <a:t>Указанную запись необходимо делать на титульном </a:t>
            </a:r>
            <a:r>
              <a:rPr lang="ru-RU" dirty="0" smtClean="0"/>
              <a:t>листе </a:t>
            </a:r>
            <a:r>
              <a:rPr lang="ru-RU" dirty="0"/>
              <a:t>трудовой </a:t>
            </a:r>
            <a:r>
              <a:rPr lang="ru-RU" dirty="0" smtClean="0"/>
              <a:t>книжки. </a:t>
            </a:r>
            <a:r>
              <a:rPr lang="ru-RU" dirty="0"/>
              <a:t>В случае если на титульном листе отсутствует место для внесения записи о выдаче последующего вкладыша, такую запись следует сделать на титульном листе первого вкладыша.</a:t>
            </a:r>
          </a:p>
        </p:txBody>
      </p:sp>
    </p:spTree>
    <p:extLst>
      <p:ext uri="{BB962C8B-B14F-4D97-AF65-F5344CB8AC3E}">
        <p14:creationId xmlns:p14="http://schemas.microsoft.com/office/powerpoint/2010/main" val="262446662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55600"/>
            <a:ext cx="8596668" cy="482600"/>
          </a:xfrm>
        </p:spPr>
        <p:txBody>
          <a:bodyPr>
            <a:normAutofit fontScale="90000"/>
          </a:bodyPr>
          <a:lstStyle/>
          <a:p>
            <a:pPr algn="ctr"/>
            <a:r>
              <a:rPr lang="ru-RU" dirty="0"/>
              <a:t>Трудовые книжки</a:t>
            </a:r>
          </a:p>
        </p:txBody>
      </p:sp>
      <p:sp>
        <p:nvSpPr>
          <p:cNvPr id="3" name="Объект 2"/>
          <p:cNvSpPr>
            <a:spLocks noGrp="1"/>
          </p:cNvSpPr>
          <p:nvPr>
            <p:ph idx="1"/>
          </p:nvPr>
        </p:nvSpPr>
        <p:spPr>
          <a:xfrm>
            <a:off x="330200" y="1003300"/>
            <a:ext cx="10871200" cy="5587999"/>
          </a:xfrm>
        </p:spPr>
        <p:txBody>
          <a:bodyPr>
            <a:normAutofit/>
          </a:bodyPr>
          <a:lstStyle/>
          <a:p>
            <a:r>
              <a:rPr lang="ru-RU" dirty="0" smtClean="0"/>
              <a:t>По </a:t>
            </a:r>
            <a:r>
              <a:rPr lang="ru-RU" dirty="0"/>
              <a:t>письменному заявлению работника работодатель обязан не позднее трех рабочих дней со дня подачи заявления выдать работнику трудовую </a:t>
            </a:r>
            <a:r>
              <a:rPr lang="ru-RU" dirty="0" smtClean="0"/>
              <a:t>книжку </a:t>
            </a:r>
            <a:r>
              <a:rPr lang="ru-RU" dirty="0"/>
              <a:t>в целях его обязательного социального страхования (обеспечения), за исключением случаев, когда трудовая книжка на работника не ведется.</a:t>
            </a:r>
          </a:p>
          <a:p>
            <a:r>
              <a:rPr lang="ru-RU" dirty="0" smtClean="0"/>
              <a:t>При </a:t>
            </a:r>
            <a:r>
              <a:rPr lang="ru-RU" dirty="0"/>
              <a:t>подаче работником заявления о предоставлении ему работодателем сведений о трудовой деятельности в соответствии со </a:t>
            </a:r>
            <a:r>
              <a:rPr lang="ru-RU" dirty="0">
                <a:hlinkClick r:id="rId2"/>
              </a:rPr>
              <a:t>статьей 66.1</a:t>
            </a:r>
            <a:r>
              <a:rPr lang="ru-RU" dirty="0"/>
              <a:t> Трудового кодекса Российской Федерации работодатель выдает работнику трудовую книжку на руки не позднее трех рабочих дней со дня подачи такого заявления. В случае, если указанное заявление подано работником менее чем за три рабочих дня до его увольнения, трудовая книжка выдается работнику не позднее дня увольнения.</a:t>
            </a:r>
          </a:p>
          <a:p>
            <a:r>
              <a:rPr lang="ru-RU" dirty="0"/>
              <a:t>При выдаче трудовой книжки в нее вносится запись о подаче работником заявления о предоставлении ему работодателем сведений о трудовой деятельности в соответствии со </a:t>
            </a:r>
            <a:r>
              <a:rPr lang="ru-RU" dirty="0">
                <a:hlinkClick r:id="rId2"/>
              </a:rPr>
              <a:t>статьей 66.1</a:t>
            </a:r>
            <a:r>
              <a:rPr lang="ru-RU" dirty="0"/>
              <a:t> Трудового кодекса Российской Федерации, которая заверяется подписью работодателя или лица, ответственного за ведение трудовых книжек, печатью работодателя (кадровой службы) (при наличии печатей). В </a:t>
            </a:r>
            <a:r>
              <a:rPr lang="ru-RU" dirty="0">
                <a:hlinkClick r:id="rId3" action="ppaction://hlinkfile"/>
              </a:rPr>
              <a:t>графе 1</a:t>
            </a:r>
            <a:r>
              <a:rPr lang="ru-RU" dirty="0"/>
              <a:t> ставится порядковый номер вносимой записи, в </a:t>
            </a:r>
            <a:r>
              <a:rPr lang="ru-RU" dirty="0">
                <a:hlinkClick r:id="rId4" action="ppaction://hlinkfile"/>
              </a:rPr>
              <a:t>графе 2</a:t>
            </a:r>
            <a:r>
              <a:rPr lang="ru-RU" dirty="0"/>
              <a:t> указывается дата выдачи трудовой книжки, в </a:t>
            </a:r>
            <a:r>
              <a:rPr lang="ru-RU" dirty="0">
                <a:hlinkClick r:id="rId5" action="ppaction://hlinkfile"/>
              </a:rPr>
              <a:t>графе 3</a:t>
            </a:r>
            <a:r>
              <a:rPr lang="ru-RU" dirty="0"/>
              <a:t> делается запись "Подано письменное заявление о предоставлении сведений о трудовой деятельности в соответствии со </a:t>
            </a:r>
            <a:r>
              <a:rPr lang="ru-RU" dirty="0">
                <a:hlinkClick r:id="rId2"/>
              </a:rPr>
              <a:t>статьей 66.1</a:t>
            </a:r>
            <a:r>
              <a:rPr lang="ru-RU" dirty="0"/>
              <a:t> Трудового кодекса Российской Федерации", в </a:t>
            </a:r>
            <a:r>
              <a:rPr lang="ru-RU" dirty="0">
                <a:hlinkClick r:id="rId6" action="ppaction://hlinkfile"/>
              </a:rPr>
              <a:t>графе 4</a:t>
            </a:r>
            <a:r>
              <a:rPr lang="ru-RU" dirty="0"/>
              <a:t> указывается заявление работника, с указанием даты и номера его регистрации.</a:t>
            </a:r>
          </a:p>
          <a:p>
            <a:endParaRPr lang="ru-RU" dirty="0"/>
          </a:p>
        </p:txBody>
      </p:sp>
    </p:spTree>
    <p:extLst>
      <p:ext uri="{BB962C8B-B14F-4D97-AF65-F5344CB8AC3E}">
        <p14:creationId xmlns:p14="http://schemas.microsoft.com/office/powerpoint/2010/main" val="40095728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8634" y="203200"/>
            <a:ext cx="8596668" cy="673100"/>
          </a:xfrm>
        </p:spPr>
        <p:txBody>
          <a:bodyPr/>
          <a:lstStyle/>
          <a:p>
            <a:pPr algn="ctr"/>
            <a:r>
              <a:rPr lang="ru-RU" dirty="0"/>
              <a:t>Трудовые книжки</a:t>
            </a:r>
          </a:p>
        </p:txBody>
      </p:sp>
      <p:sp>
        <p:nvSpPr>
          <p:cNvPr id="3" name="Объект 2"/>
          <p:cNvSpPr>
            <a:spLocks noGrp="1"/>
          </p:cNvSpPr>
          <p:nvPr>
            <p:ph idx="1"/>
          </p:nvPr>
        </p:nvSpPr>
        <p:spPr>
          <a:xfrm>
            <a:off x="613834" y="876300"/>
            <a:ext cx="10333566" cy="5676900"/>
          </a:xfrm>
        </p:spPr>
        <p:txBody>
          <a:bodyPr>
            <a:normAutofit/>
          </a:bodyPr>
          <a:lstStyle/>
          <a:p>
            <a:pPr algn="just"/>
            <a:r>
              <a:rPr lang="ru-RU" dirty="0"/>
              <a:t>При увольнении работника (прекращении трудового договора) записи, внесенные в его трудовую книжку за время работы у данного работодателя, заверяются подписью работодателя или лица, ответственного за ведение трудовых книжек, печатью работодателя (кадровой службы) (при наличии печатей).</a:t>
            </a:r>
          </a:p>
          <a:p>
            <a:pPr algn="just"/>
            <a:r>
              <a:rPr lang="ru-RU" dirty="0" smtClean="0"/>
              <a:t>Работодатель </a:t>
            </a:r>
            <a:r>
              <a:rPr lang="ru-RU" dirty="0"/>
              <a:t>обязан выдать работнику в день увольнения (последний день работы) его трудовую книжку с внесенной в нее записью об увольнении.</a:t>
            </a:r>
          </a:p>
          <a:p>
            <a:pPr algn="just"/>
            <a:r>
              <a:rPr lang="ru-RU" dirty="0" smtClean="0"/>
              <a:t>В </a:t>
            </a:r>
            <a:r>
              <a:rPr lang="ru-RU" dirty="0"/>
              <a:t>случае если в день увольнения работника (прекращения трудового договора) выдать трудовую книжку невозможно в связи с отсутствием работника либо его отказом от получения трудовой книжки на руки, работодатель направляет работнику уведомление о необходимости явиться за трудовой книжкой либо дать согласие на отправление ее по почте. Направление трудовой книжки почтой по указанному работником адресу допускается только с его согласия.</a:t>
            </a:r>
          </a:p>
          <a:p>
            <a:pPr algn="just"/>
            <a:r>
              <a:rPr lang="ru-RU" dirty="0"/>
              <a:t>Со дня направления указанного уведомления работодатель освобождается от ответственности за задержку выдачи работнику трудовой книжки.</a:t>
            </a:r>
          </a:p>
          <a:p>
            <a:pPr algn="just"/>
            <a:r>
              <a:rPr lang="ru-RU" dirty="0" smtClean="0"/>
              <a:t>В </a:t>
            </a:r>
            <a:r>
              <a:rPr lang="ru-RU" dirty="0"/>
              <a:t>случае смерти работника трудовая книжка после внесения в нее соответствующей записи о прекращении трудового договора выдается на руки члену семьи работника, предъявившему свидетельство о смерти под расписку или высылается по почте по письменному заявлению одного из родственников.</a:t>
            </a:r>
          </a:p>
          <a:p>
            <a:endParaRPr lang="ru-RU" dirty="0"/>
          </a:p>
        </p:txBody>
      </p:sp>
    </p:spTree>
    <p:extLst>
      <p:ext uri="{BB962C8B-B14F-4D97-AF65-F5344CB8AC3E}">
        <p14:creationId xmlns:p14="http://schemas.microsoft.com/office/powerpoint/2010/main" val="476548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2326060941"/>
              </p:ext>
            </p:extLst>
          </p:nvPr>
        </p:nvGraphicFramePr>
        <p:xfrm>
          <a:off x="715434" y="457200"/>
          <a:ext cx="8596668" cy="6286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111178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15900"/>
            <a:ext cx="8596668" cy="698500"/>
          </a:xfrm>
        </p:spPr>
        <p:txBody>
          <a:bodyPr/>
          <a:lstStyle/>
          <a:p>
            <a:pPr algn="ctr"/>
            <a:r>
              <a:rPr lang="ru-RU" dirty="0"/>
              <a:t>Трудовые книжки</a:t>
            </a:r>
          </a:p>
        </p:txBody>
      </p:sp>
      <p:sp>
        <p:nvSpPr>
          <p:cNvPr id="3" name="Объект 2"/>
          <p:cNvSpPr>
            <a:spLocks noGrp="1"/>
          </p:cNvSpPr>
          <p:nvPr>
            <p:ph idx="1"/>
          </p:nvPr>
        </p:nvSpPr>
        <p:spPr>
          <a:xfrm>
            <a:off x="677334" y="914401"/>
            <a:ext cx="9977966" cy="5689600"/>
          </a:xfrm>
        </p:spPr>
        <p:txBody>
          <a:bodyPr>
            <a:normAutofit/>
          </a:bodyPr>
          <a:lstStyle/>
          <a:p>
            <a:pPr marL="0" indent="0">
              <a:buNone/>
            </a:pPr>
            <a:r>
              <a:rPr lang="ru-RU" dirty="0" smtClean="0"/>
              <a:t>С </a:t>
            </a:r>
            <a:r>
              <a:rPr lang="ru-RU" dirty="0"/>
              <a:t>целью учета трудовых </a:t>
            </a:r>
            <a:r>
              <a:rPr lang="ru-RU" dirty="0" smtClean="0"/>
              <a:t>книжек, </a:t>
            </a:r>
            <a:r>
              <a:rPr lang="ru-RU" dirty="0"/>
              <a:t>а также бланков трудовой книжки и вкладыша в нее у работодателей ведется:</a:t>
            </a:r>
          </a:p>
          <a:p>
            <a:r>
              <a:rPr lang="ru-RU" dirty="0"/>
              <a:t>а) учет бланков трудовой книжки и вкладыша в нее;</a:t>
            </a:r>
          </a:p>
          <a:p>
            <a:r>
              <a:rPr lang="ru-RU" dirty="0"/>
              <a:t>б) учет трудовых книжек и вкладышей в них.</a:t>
            </a:r>
          </a:p>
          <a:p>
            <a:r>
              <a:rPr lang="ru-RU" dirty="0" smtClean="0"/>
              <a:t>Работодатель </a:t>
            </a:r>
            <a:r>
              <a:rPr lang="ru-RU" dirty="0"/>
              <a:t>самостоятельно разрабатывает книги (журналы) по учету бланков трудовой книжки и вкладыша в нее и учета движения трудовых книжек.</a:t>
            </a:r>
          </a:p>
          <a:p>
            <a:r>
              <a:rPr lang="ru-RU" dirty="0"/>
              <a:t>В книге (журнале) по учету движения трудовых книжек и вкладышей в нее указываются трудовые книжки, принятые от работников при поступлении на работу, а также трудовые книжки и вкладыши в нее, выдаваемые работникам вновь, с указанием их серии и номера.</a:t>
            </a:r>
          </a:p>
          <a:p>
            <a:r>
              <a:rPr lang="ru-RU" dirty="0"/>
              <a:t>В книге (журнале) по учету бланков трудовой книжки и вкладыша в нее фиксируются сведения о всех операциях, связанных с получением и расходованием бланков трудовой книжки и вкладыша в нее, с указанием серии и номера каждого бланка.</a:t>
            </a:r>
          </a:p>
          <a:p>
            <a:r>
              <a:rPr lang="ru-RU" dirty="0"/>
              <a:t>Указанные книги (журналы) должны быть пронумерованы, прошнурованы, заверены подписью руководителя организации, индивидуального предпринимателя, печатью организации (при наличии).</a:t>
            </a:r>
          </a:p>
          <a:p>
            <a:endParaRPr lang="ru-RU" dirty="0"/>
          </a:p>
        </p:txBody>
      </p:sp>
    </p:spTree>
    <p:extLst>
      <p:ext uri="{BB962C8B-B14F-4D97-AF65-F5344CB8AC3E}">
        <p14:creationId xmlns:p14="http://schemas.microsoft.com/office/powerpoint/2010/main" val="377154592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68300"/>
            <a:ext cx="8596668" cy="673100"/>
          </a:xfrm>
        </p:spPr>
        <p:txBody>
          <a:bodyPr/>
          <a:lstStyle/>
          <a:p>
            <a:pPr algn="ctr"/>
            <a:r>
              <a:rPr lang="ru-RU" dirty="0"/>
              <a:t>Трудовые книжки</a:t>
            </a:r>
          </a:p>
        </p:txBody>
      </p:sp>
      <p:sp>
        <p:nvSpPr>
          <p:cNvPr id="3" name="Объект 2"/>
          <p:cNvSpPr>
            <a:spLocks noGrp="1"/>
          </p:cNvSpPr>
          <p:nvPr>
            <p:ph idx="1"/>
          </p:nvPr>
        </p:nvSpPr>
        <p:spPr>
          <a:xfrm>
            <a:off x="546100" y="1041400"/>
            <a:ext cx="10718800" cy="6032499"/>
          </a:xfrm>
        </p:spPr>
        <p:txBody>
          <a:bodyPr>
            <a:normAutofit fontScale="92500" lnSpcReduction="10000"/>
          </a:bodyPr>
          <a:lstStyle/>
          <a:p>
            <a:r>
              <a:rPr lang="ru-RU" dirty="0"/>
              <a:t>Бланки трудовой книжки и вкладыша в нее хранятся у работодателя как документы строгой отчетности и выдаются лицу, ответственному за ведение трудовых книжек, по его заявке.</a:t>
            </a:r>
          </a:p>
          <a:p>
            <a:r>
              <a:rPr lang="ru-RU" dirty="0"/>
              <a:t>По окончании каждого месяца лицо, ответственное за ведение трудовых книжек, обязано представить в бухгалтерию работодателя отчет о наличии бланков трудовой книжки и вкладыша в нее и о суммах, полученных за оформленные трудовые книжки и вкладыши в них, с приложением приходного ордера кассы организации. Испорченные при заполнении бланки трудовой книжки и вкладыша в нее подлежат уничтожению с составлением соответствующего акта.</a:t>
            </a:r>
          </a:p>
          <a:p>
            <a:r>
              <a:rPr lang="ru-RU" dirty="0" smtClean="0"/>
              <a:t>Работодатель </a:t>
            </a:r>
            <a:r>
              <a:rPr lang="ru-RU" dirty="0"/>
              <a:t>обязан организовать работу по ведению, хранению, учету и выдаче трудовых книжек и вкладышей в них.</a:t>
            </a:r>
          </a:p>
          <a:p>
            <a:r>
              <a:rPr lang="ru-RU" dirty="0"/>
              <a:t>Уполномоченное лицо, назначаемое приказом (распоряжением) работодателя, осуществляет ведение, хранение, учет и выдачу трудовых книжек.</a:t>
            </a:r>
          </a:p>
          <a:p>
            <a:r>
              <a:rPr lang="ru-RU" dirty="0" smtClean="0"/>
              <a:t>Трудовые </a:t>
            </a:r>
            <a:r>
              <a:rPr lang="ru-RU" dirty="0"/>
              <a:t>книжки и дубликаты трудовых книжек, не полученные работниками при увольнении либо в случае смерти работника его ближайшими родственниками, хранятся до востребования у работодателя (в организации или у физического лица, являющегося индивидуальным предпринимателем) в соответствии с </a:t>
            </a:r>
            <a:r>
              <a:rPr lang="ru-RU" dirty="0">
                <a:hlinkClick r:id="rId3"/>
              </a:rPr>
              <a:t>главой IV</a:t>
            </a:r>
            <a:r>
              <a:rPr lang="ru-RU" dirty="0"/>
              <a:t> Федерального закона от 22.10.2004 N 125-ФЗ "Об архивном деле в Российской Федерации".</a:t>
            </a:r>
          </a:p>
          <a:p>
            <a:r>
              <a:rPr lang="ru-RU" dirty="0" smtClean="0"/>
              <a:t>Работодатель обязан </a:t>
            </a:r>
            <a:r>
              <a:rPr lang="ru-RU" dirty="0"/>
              <a:t>постоянно иметь в наличии необходимое количество бланков трудовой книжки и вкладышей в нее.</a:t>
            </a:r>
          </a:p>
          <a:p>
            <a:r>
              <a:rPr lang="ru-RU" dirty="0" smtClean="0"/>
              <a:t>В </a:t>
            </a:r>
            <a:r>
              <a:rPr lang="ru-RU" dirty="0"/>
              <a:t>случае неправильного заполнения трудовой книжки или вкладыша в нее, а также в случае их порчи не по вине работника стоимость испорченного бланка оплачивается работодателем.</a:t>
            </a:r>
          </a:p>
          <a:p>
            <a:pPr marL="0" indent="0">
              <a:buNone/>
            </a:pPr>
            <a:endParaRPr lang="ru-RU" dirty="0"/>
          </a:p>
        </p:txBody>
      </p:sp>
    </p:spTree>
    <p:extLst>
      <p:ext uri="{BB962C8B-B14F-4D97-AF65-F5344CB8AC3E}">
        <p14:creationId xmlns:p14="http://schemas.microsoft.com/office/powerpoint/2010/main" val="22923151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77800"/>
            <a:ext cx="8596668" cy="1320800"/>
          </a:xfrm>
        </p:spPr>
        <p:txBody>
          <a:bodyPr/>
          <a:lstStyle/>
          <a:p>
            <a:pPr algn="ctr"/>
            <a:r>
              <a:rPr lang="ru-RU" dirty="0" smtClean="0">
                <a:solidFill>
                  <a:srgbClr val="FFFF00"/>
                </a:solidFill>
              </a:rPr>
              <a:t>Дисциплинарные взыскания</a:t>
            </a:r>
            <a:endParaRPr lang="ru-RU" dirty="0">
              <a:solidFill>
                <a:srgbClr val="FFFF00"/>
              </a:solidFill>
            </a:endParaRPr>
          </a:p>
        </p:txBody>
      </p:sp>
      <p:sp>
        <p:nvSpPr>
          <p:cNvPr id="3" name="Объект 2"/>
          <p:cNvSpPr>
            <a:spLocks noGrp="1"/>
          </p:cNvSpPr>
          <p:nvPr>
            <p:ph idx="1"/>
          </p:nvPr>
        </p:nvSpPr>
        <p:spPr>
          <a:xfrm>
            <a:off x="677334" y="1498600"/>
            <a:ext cx="10028766" cy="5359400"/>
          </a:xfrm>
        </p:spPr>
        <p:txBody>
          <a:bodyPr/>
          <a:lstStyle/>
          <a:p>
            <a:pPr marL="0" indent="0">
              <a:spcBef>
                <a:spcPts val="600"/>
              </a:spcBef>
              <a:buNone/>
            </a:pPr>
            <a:r>
              <a:rPr lang="ru-RU" dirty="0"/>
              <a:t>За совершение дисциплинарного проступка, то есть неисполнение или ненадлежащее исполнение работником по его вине возложенных на него трудовых обязанностей, работодатель имеет право применить следующие дисциплинарные взыскания:</a:t>
            </a:r>
          </a:p>
          <a:p>
            <a:pPr marL="0" indent="0">
              <a:spcBef>
                <a:spcPts val="600"/>
              </a:spcBef>
              <a:buNone/>
            </a:pPr>
            <a:r>
              <a:rPr lang="ru-RU" dirty="0"/>
              <a:t>1) замечание;</a:t>
            </a:r>
          </a:p>
          <a:p>
            <a:pPr marL="0" indent="0">
              <a:spcBef>
                <a:spcPts val="600"/>
              </a:spcBef>
              <a:buNone/>
            </a:pPr>
            <a:r>
              <a:rPr lang="ru-RU" dirty="0"/>
              <a:t>2) выговор;</a:t>
            </a:r>
          </a:p>
          <a:p>
            <a:pPr marL="0" indent="0">
              <a:spcBef>
                <a:spcPts val="600"/>
              </a:spcBef>
              <a:buNone/>
            </a:pPr>
            <a:r>
              <a:rPr lang="ru-RU" dirty="0"/>
              <a:t>3) увольнение по соответствующим основаниям</a:t>
            </a:r>
            <a:r>
              <a:rPr lang="ru-RU" dirty="0" smtClean="0"/>
              <a:t>.</a:t>
            </a:r>
          </a:p>
          <a:p>
            <a:pPr marL="0" indent="0">
              <a:spcBef>
                <a:spcPts val="600"/>
              </a:spcBef>
              <a:buNone/>
            </a:pPr>
            <a:r>
              <a:rPr lang="ru-RU" dirty="0"/>
              <a:t>К дисциплинарным взысканиям, в частности, относится увольнение работника по основаниям, предусмотренным </a:t>
            </a:r>
            <a:r>
              <a:rPr lang="ru-RU" dirty="0" smtClean="0"/>
              <a:t>пунктами 5,6,9 или 10 части первой статьи 81, пунктом 1 статьи 336 или статьей 348.11 ТК РФ, </a:t>
            </a:r>
            <a:r>
              <a:rPr lang="ru-RU" dirty="0"/>
              <a:t>а также </a:t>
            </a:r>
            <a:r>
              <a:rPr lang="ru-RU" dirty="0" smtClean="0"/>
              <a:t>пунктом 7, 7.1 или 8 части первой статьи 81 ТК РФ в </a:t>
            </a:r>
            <a:r>
              <a:rPr lang="ru-RU" dirty="0"/>
              <a:t>случаях, когда виновные действия, дающие основания для утраты доверия, либо соответственно аморальный проступок совершены работником по месту работы и в связи с исполнением им трудовых обязанностей</a:t>
            </a:r>
            <a:r>
              <a:rPr lang="ru-RU" dirty="0" smtClean="0"/>
              <a:t>.</a:t>
            </a:r>
          </a:p>
          <a:p>
            <a:pPr marL="0" indent="0">
              <a:spcBef>
                <a:spcPts val="600"/>
              </a:spcBef>
              <a:buNone/>
            </a:pPr>
            <a:endParaRPr lang="ru-RU" dirty="0"/>
          </a:p>
          <a:p>
            <a:pPr marL="0" indent="0">
              <a:spcBef>
                <a:spcPts val="600"/>
              </a:spcBef>
              <a:buNone/>
            </a:pPr>
            <a:r>
              <a:rPr lang="ru-RU" dirty="0"/>
              <a:t>При наложении дисциплинарного взыскания должны учитываться тяжесть совершенного проступка и обстоятельства, при которых он был совершен.</a:t>
            </a:r>
          </a:p>
          <a:p>
            <a:pPr marL="0" indent="0">
              <a:spcBef>
                <a:spcPts val="600"/>
              </a:spcBef>
              <a:buNone/>
            </a:pPr>
            <a:endParaRPr lang="ru-RU" dirty="0"/>
          </a:p>
          <a:p>
            <a:pPr marL="0" indent="0">
              <a:spcBef>
                <a:spcPts val="600"/>
              </a:spcBef>
              <a:buNone/>
            </a:pPr>
            <a:endParaRPr lang="ru-RU" dirty="0"/>
          </a:p>
          <a:p>
            <a:endParaRPr lang="ru-RU" dirty="0"/>
          </a:p>
        </p:txBody>
      </p:sp>
    </p:spTree>
    <p:extLst>
      <p:ext uri="{BB962C8B-B14F-4D97-AF65-F5344CB8AC3E}">
        <p14:creationId xmlns:p14="http://schemas.microsoft.com/office/powerpoint/2010/main" val="37170567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1117600"/>
          </a:xfrm>
        </p:spPr>
        <p:txBody>
          <a:bodyPr>
            <a:normAutofit fontScale="90000"/>
          </a:bodyPr>
          <a:lstStyle/>
          <a:p>
            <a:pPr algn="ctr"/>
            <a:r>
              <a:rPr lang="ru-RU" dirty="0">
                <a:solidFill>
                  <a:srgbClr val="FFFF00"/>
                </a:solidFill>
              </a:rPr>
              <a:t>Применение дисциплинарных взысканий</a:t>
            </a:r>
          </a:p>
        </p:txBody>
      </p:sp>
      <p:sp>
        <p:nvSpPr>
          <p:cNvPr id="3" name="Объект 2"/>
          <p:cNvSpPr>
            <a:spLocks noGrp="1"/>
          </p:cNvSpPr>
          <p:nvPr>
            <p:ph idx="1"/>
          </p:nvPr>
        </p:nvSpPr>
        <p:spPr>
          <a:xfrm>
            <a:off x="677334" y="558800"/>
            <a:ext cx="10028766" cy="6197600"/>
          </a:xfrm>
        </p:spPr>
        <p:txBody>
          <a:bodyPr>
            <a:normAutofit lnSpcReduction="10000"/>
          </a:bodyPr>
          <a:lstStyle/>
          <a:p>
            <a:pPr algn="just"/>
            <a:r>
              <a:rPr lang="ru-RU" sz="2200" dirty="0"/>
              <a:t>До применения дисциплинарного взыскания работодатель должен затребовать от работника письменное объяснение. Если по истечении двух рабочих дней указанное объяснение работником не предоставлено, то составляется соответствующий акт.</a:t>
            </a:r>
          </a:p>
          <a:p>
            <a:pPr algn="just"/>
            <a:r>
              <a:rPr lang="ru-RU" sz="2200" dirty="0" err="1"/>
              <a:t>Непредоставление</a:t>
            </a:r>
            <a:r>
              <a:rPr lang="ru-RU" sz="2200" dirty="0"/>
              <a:t> работником объяснения не является препятствием для применения дисциплинарного взыскания.</a:t>
            </a:r>
          </a:p>
          <a:p>
            <a:pPr algn="just"/>
            <a:r>
              <a:rPr lang="ru-RU" sz="2200" dirty="0"/>
              <a:t>Дисциплинарное взыскание применяется </a:t>
            </a:r>
            <a:r>
              <a:rPr lang="ru-RU" sz="2200" b="1" u="sng" dirty="0"/>
              <a:t>не позднее одного месяца </a:t>
            </a:r>
            <a:r>
              <a:rPr lang="ru-RU" sz="2200" dirty="0"/>
              <a:t>со </a:t>
            </a:r>
            <a:r>
              <a:rPr lang="ru-RU" sz="2200" dirty="0" smtClean="0"/>
              <a:t>дня обнаружения </a:t>
            </a:r>
            <a:r>
              <a:rPr lang="ru-RU" sz="2200" dirty="0"/>
              <a:t>проступка, не считая времени болезни работника, пребывания его в отпуске, а также времени, необходимого на учет мнения представительного органа работников</a:t>
            </a:r>
            <a:r>
              <a:rPr lang="ru-RU" sz="2200" dirty="0" smtClean="0"/>
              <a:t>.</a:t>
            </a:r>
          </a:p>
          <a:p>
            <a:pPr algn="just"/>
            <a:r>
              <a:rPr lang="ru-RU" sz="2200" dirty="0"/>
              <a:t>За каждый дисциплинарный проступок может быть применено только одно дисциплинарное взыскание.</a:t>
            </a:r>
          </a:p>
          <a:p>
            <a:pPr algn="just"/>
            <a:r>
              <a:rPr lang="ru-RU" sz="2200" dirty="0"/>
              <a:t>Приказ (распоряжение) работодателя о применении дисциплинарного взыскания объявляется работнику под </a:t>
            </a:r>
            <a:r>
              <a:rPr lang="ru-RU" sz="2200" b="1" u="sng" dirty="0"/>
              <a:t>роспись в течение трех рабочих дней</a:t>
            </a:r>
            <a:r>
              <a:rPr lang="ru-RU" sz="2200" dirty="0"/>
              <a:t> со дня его издания, не считая времени отсутствия работника на работе. Если работник отказывается ознакомиться с указанным приказом (распоряжением) под роспись, то составляется соответствующий акт.</a:t>
            </a:r>
          </a:p>
          <a:p>
            <a:endParaRPr lang="ru-RU" dirty="0"/>
          </a:p>
        </p:txBody>
      </p:sp>
    </p:spTree>
    <p:extLst>
      <p:ext uri="{BB962C8B-B14F-4D97-AF65-F5344CB8AC3E}">
        <p14:creationId xmlns:p14="http://schemas.microsoft.com/office/powerpoint/2010/main" val="101162689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434" y="0"/>
            <a:ext cx="8596668" cy="1193800"/>
          </a:xfrm>
        </p:spPr>
        <p:txBody>
          <a:bodyPr/>
          <a:lstStyle/>
          <a:p>
            <a:pPr algn="ctr"/>
            <a:r>
              <a:rPr lang="ru-RU" dirty="0" smtClean="0">
                <a:solidFill>
                  <a:srgbClr val="FFFF00"/>
                </a:solidFill>
              </a:rPr>
              <a:t>Применение дисциплинарных взысканий</a:t>
            </a:r>
            <a:endParaRPr lang="ru-RU" dirty="0">
              <a:solidFill>
                <a:srgbClr val="FFFF00"/>
              </a:solidFill>
            </a:endParaRPr>
          </a:p>
        </p:txBody>
      </p:sp>
      <p:sp>
        <p:nvSpPr>
          <p:cNvPr id="3" name="Объект 2"/>
          <p:cNvSpPr>
            <a:spLocks noGrp="1"/>
          </p:cNvSpPr>
          <p:nvPr>
            <p:ph idx="1"/>
          </p:nvPr>
        </p:nvSpPr>
        <p:spPr>
          <a:xfrm>
            <a:off x="436034" y="1752600"/>
            <a:ext cx="8596668" cy="5486400"/>
          </a:xfrm>
        </p:spPr>
        <p:txBody>
          <a:bodyPr>
            <a:normAutofit/>
          </a:bodyPr>
          <a:lstStyle/>
          <a:p>
            <a:pPr algn="just"/>
            <a:r>
              <a:rPr lang="ru-RU" sz="2200" dirty="0"/>
              <a:t>Дисциплинарное взыскание, за исключением дисциплинарного взыскания за несоблюдение ограничений и запретов, неисполнение обязанностей, установленных  законодательством Российской Федерации о противодействии коррупции, не может быть применено позднее шести месяцев со дня совершения проступка, а по результатам ревизии, проверки финансово-хозяйственной деятельности или аудиторской проверки - позднее двух лет со дня его совершения. </a:t>
            </a:r>
          </a:p>
          <a:p>
            <a:pPr algn="just"/>
            <a:r>
              <a:rPr lang="ru-RU" sz="2200" dirty="0"/>
              <a:t>Дисциплинарное взыскание за несоблюдение ограничений и запретов, неисполнение обязанностей, установленных законодательством Российской Федерации о противодействии коррупции, не может быть применено позднее трех лет со дня совершения проступка. </a:t>
            </a:r>
          </a:p>
          <a:p>
            <a:pPr algn="just"/>
            <a:endParaRPr lang="ru-RU" dirty="0"/>
          </a:p>
        </p:txBody>
      </p:sp>
    </p:spTree>
    <p:extLst>
      <p:ext uri="{BB962C8B-B14F-4D97-AF65-F5344CB8AC3E}">
        <p14:creationId xmlns:p14="http://schemas.microsoft.com/office/powerpoint/2010/main" val="19631072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23900"/>
          </a:xfrm>
        </p:spPr>
        <p:txBody>
          <a:bodyPr/>
          <a:lstStyle/>
          <a:p>
            <a:pPr algn="ctr"/>
            <a:r>
              <a:rPr lang="ru-RU" dirty="0" smtClean="0">
                <a:solidFill>
                  <a:srgbClr val="FFFF00"/>
                </a:solidFill>
              </a:rPr>
              <a:t>Снятие дисциплинарного взыскания</a:t>
            </a:r>
            <a:endParaRPr lang="ru-RU" dirty="0">
              <a:solidFill>
                <a:srgbClr val="FFFF00"/>
              </a:solidFill>
            </a:endParaRPr>
          </a:p>
        </p:txBody>
      </p:sp>
      <p:sp>
        <p:nvSpPr>
          <p:cNvPr id="3" name="Объект 2"/>
          <p:cNvSpPr>
            <a:spLocks noGrp="1"/>
          </p:cNvSpPr>
          <p:nvPr>
            <p:ph idx="1"/>
          </p:nvPr>
        </p:nvSpPr>
        <p:spPr>
          <a:xfrm>
            <a:off x="677334" y="2160589"/>
            <a:ext cx="10123450" cy="3880773"/>
          </a:xfrm>
        </p:spPr>
        <p:txBody>
          <a:bodyPr>
            <a:normAutofit/>
          </a:bodyPr>
          <a:lstStyle/>
          <a:p>
            <a:pPr algn="just"/>
            <a:r>
              <a:rPr lang="ru-RU" sz="2200" dirty="0"/>
              <a:t>Если в течение года со дня применения дисциплинарного взыскания работник не будет подвергнут новому дисциплинарному взысканию, то он считается не имеющим дисциплинарного взыскания.</a:t>
            </a:r>
          </a:p>
          <a:p>
            <a:pPr algn="just"/>
            <a:r>
              <a:rPr lang="ru-RU" sz="2200" dirty="0"/>
              <a:t>Работодатель до истечения года со дня применения дисциплинарного взыскания имеет право снять его с работника по собственной инициативе, просьбе самого работника, ходатайству его непосредственного руководителя или представительного органа работников.</a:t>
            </a:r>
          </a:p>
          <a:p>
            <a:pPr algn="just"/>
            <a:endParaRPr lang="ru-RU" sz="2200" dirty="0"/>
          </a:p>
        </p:txBody>
      </p:sp>
    </p:spTree>
    <p:extLst>
      <p:ext uri="{BB962C8B-B14F-4D97-AF65-F5344CB8AC3E}">
        <p14:creationId xmlns:p14="http://schemas.microsoft.com/office/powerpoint/2010/main" val="249063806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1320800"/>
          </a:xfrm>
        </p:spPr>
        <p:txBody>
          <a:bodyPr/>
          <a:lstStyle/>
          <a:p>
            <a:pPr algn="ctr"/>
            <a:r>
              <a:rPr lang="ru-RU" dirty="0" smtClean="0">
                <a:solidFill>
                  <a:srgbClr val="FFFF00"/>
                </a:solidFill>
              </a:rPr>
              <a:t>Права и гарантии лицам, имеющих детей до 3 лет</a:t>
            </a:r>
            <a:endParaRPr lang="ru-RU" dirty="0">
              <a:solidFill>
                <a:srgbClr val="FFFF00"/>
              </a:solidFill>
            </a:endParaRPr>
          </a:p>
        </p:txBody>
      </p:sp>
      <p:sp>
        <p:nvSpPr>
          <p:cNvPr id="3" name="Объект 2"/>
          <p:cNvSpPr>
            <a:spLocks noGrp="1"/>
          </p:cNvSpPr>
          <p:nvPr>
            <p:ph idx="1"/>
          </p:nvPr>
        </p:nvSpPr>
        <p:spPr>
          <a:xfrm>
            <a:off x="677334" y="1169989"/>
            <a:ext cx="10023862" cy="5688011"/>
          </a:xfrm>
        </p:spPr>
        <p:txBody>
          <a:bodyPr>
            <a:normAutofit/>
          </a:bodyPr>
          <a:lstStyle/>
          <a:p>
            <a:pPr algn="just"/>
            <a:r>
              <a:rPr lang="ru-RU" dirty="0"/>
              <a:t>Запрещаются направление в служебные командировки, привлечение к сверхурочной работе, работе в ночное время, выходные и </a:t>
            </a:r>
            <a:r>
              <a:rPr lang="ru-RU" dirty="0" smtClean="0"/>
              <a:t> нерабочие праздничные дни беременных </a:t>
            </a:r>
            <a:r>
              <a:rPr lang="ru-RU" dirty="0"/>
              <a:t>женщин.</a:t>
            </a:r>
          </a:p>
          <a:p>
            <a:pPr algn="just"/>
            <a:r>
              <a:rPr lang="ru-RU" dirty="0"/>
              <a:t>Направление в служебные командировки, привлечение к сверхурочной работе, работе в ночное время, выходные и нерабочие праздничные дни женщин, имеющих детей в возрасте до трех лет, допускаются только с их письменного согласия и при условии, что это не запрещено им в соответствии с медицинским заключением, выданным в </a:t>
            </a:r>
            <a:r>
              <a:rPr lang="ru-RU" dirty="0" smtClean="0"/>
              <a:t>порядке, </a:t>
            </a:r>
            <a:r>
              <a:rPr lang="ru-RU" dirty="0"/>
              <a:t>установленном федеральными законами и иными нормативными правовыми актами Российской Федерации. При этом женщины, имеющие детей в возрасте до трех лет, должны быть ознакомлены в письменной форме со своим правом отказаться от направления в служебную командировку, привлечения к сверхурочной работе, работе в ночное время, выходные и нерабочие праздничные дни</a:t>
            </a:r>
            <a:r>
              <a:rPr lang="ru-RU" dirty="0" smtClean="0"/>
              <a:t>.</a:t>
            </a:r>
            <a:endParaRPr lang="ru-RU" dirty="0"/>
          </a:p>
          <a:p>
            <a:pPr algn="just"/>
            <a:r>
              <a:rPr lang="ru-RU" dirty="0"/>
              <a:t>Перед отпуском по беременности и родам или непосредственно после него либо по окончании отпуска по уходу за ребенком женщине по ее желанию предоставляется ежегодный оплачиваемый отпуск независимо от стажа работы у данного работодателя.</a:t>
            </a:r>
          </a:p>
          <a:p>
            <a:pPr algn="just"/>
            <a:endParaRPr lang="ru-RU" dirty="0"/>
          </a:p>
          <a:p>
            <a:endParaRPr lang="ru-RU" dirty="0"/>
          </a:p>
        </p:txBody>
      </p:sp>
    </p:spTree>
    <p:extLst>
      <p:ext uri="{BB962C8B-B14F-4D97-AF65-F5344CB8AC3E}">
        <p14:creationId xmlns:p14="http://schemas.microsoft.com/office/powerpoint/2010/main" val="164736401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6234" y="0"/>
            <a:ext cx="8596668" cy="1320800"/>
          </a:xfrm>
        </p:spPr>
        <p:txBody>
          <a:bodyPr/>
          <a:lstStyle/>
          <a:p>
            <a:pPr algn="ctr"/>
            <a:r>
              <a:rPr lang="ru-RU" dirty="0" smtClean="0">
                <a:solidFill>
                  <a:srgbClr val="FFFF00"/>
                </a:solidFill>
              </a:rPr>
              <a:t>Расторжение трудового договора с беременной женщиной</a:t>
            </a:r>
            <a:endParaRPr lang="ru-RU" dirty="0">
              <a:solidFill>
                <a:srgbClr val="FFFF00"/>
              </a:solidFill>
            </a:endParaRPr>
          </a:p>
        </p:txBody>
      </p:sp>
      <p:sp>
        <p:nvSpPr>
          <p:cNvPr id="3" name="Объект 2"/>
          <p:cNvSpPr>
            <a:spLocks noGrp="1"/>
          </p:cNvSpPr>
          <p:nvPr>
            <p:ph idx="1"/>
          </p:nvPr>
        </p:nvSpPr>
        <p:spPr>
          <a:xfrm>
            <a:off x="550334" y="1143000"/>
            <a:ext cx="10155766" cy="5499099"/>
          </a:xfrm>
        </p:spPr>
        <p:txBody>
          <a:bodyPr>
            <a:normAutofit fontScale="92500" lnSpcReduction="20000"/>
          </a:bodyPr>
          <a:lstStyle/>
          <a:p>
            <a:pPr algn="just"/>
            <a:r>
              <a:rPr lang="ru-RU" dirty="0"/>
              <a:t>Расторжение трудового договора по инициативе работодателя с беременной женщиной не допускается, за исключением случаев ликвидации организации либо прекращения деятельности индивидуальным предпринимателем.</a:t>
            </a:r>
          </a:p>
          <a:p>
            <a:pPr algn="just"/>
            <a:r>
              <a:rPr lang="ru-RU" dirty="0" smtClean="0"/>
              <a:t>В </a:t>
            </a:r>
            <a:r>
              <a:rPr lang="ru-RU" dirty="0"/>
              <a:t>случае истечения срочного трудового договора в период беременности женщины работодатель обязан по ее письменному заявлению и при предоставлении медицинской справки, подтверждающей состояние беременности, продлить срок действия трудового договора до окончания беременности, а при предоставлении ей в установленном порядке отпуска по беременности и родам - до окончания такого отпуска. Женщина, срок действия трудового договора с которой был продлен до окончания беременности, обязана по запросу работодателя, но не чаще чем один раз в три месяца, предоставлять медицинскую справку, подтверждающую состояние беременности. Если при этом женщина фактически продолжает работать после окончания беременности, то работодатель имеет право расторгнуть трудовой договор с ней в связи с истечением срока его действия в течение недели со дня, когда работодатель узнал или должен был узнать о факте окончания беременности.</a:t>
            </a:r>
          </a:p>
          <a:p>
            <a:pPr algn="just"/>
            <a:r>
              <a:rPr lang="ru-RU" dirty="0" smtClean="0"/>
              <a:t>Допускается </a:t>
            </a:r>
            <a:r>
              <a:rPr lang="ru-RU" dirty="0"/>
              <a:t>увольнение женщины в связи с истечением срока трудового договора в период ее беременности, если трудовой договор был заключен на время исполнения обязанностей отсутствующего работника и невозможно с письменного согласия женщины перевести ее до окончания беременности на другую имеющуюся у работодателя работу (как вакантную должность или работу, соответствующую квалификации женщины, так и вакантную нижестоящую должность или нижеоплачиваемую работу), которую женщина может выполнять с учетом ее состояния здоровья. При этом работодатель обязан предлагать ей все отвечающие указанным требованиям вакансии, имеющиеся у него в данной местности. Предлагать вакансии в других местностях работодатель обязан, если это предусмотрено коллективным договором, соглашениями, трудовым договором.</a:t>
            </a:r>
          </a:p>
          <a:p>
            <a:endParaRPr lang="ru-RU" dirty="0"/>
          </a:p>
        </p:txBody>
      </p:sp>
    </p:spTree>
    <p:extLst>
      <p:ext uri="{BB962C8B-B14F-4D97-AF65-F5344CB8AC3E}">
        <p14:creationId xmlns:p14="http://schemas.microsoft.com/office/powerpoint/2010/main" val="401496860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5134" y="-127000"/>
            <a:ext cx="8596668" cy="1320800"/>
          </a:xfrm>
        </p:spPr>
        <p:txBody>
          <a:bodyPr>
            <a:noAutofit/>
          </a:bodyPr>
          <a:lstStyle/>
          <a:p>
            <a:pPr algn="ctr"/>
            <a:r>
              <a:rPr lang="ru-RU" sz="2500" b="1" dirty="0">
                <a:solidFill>
                  <a:srgbClr val="FFFF00"/>
                </a:solidFill>
              </a:rPr>
              <a:t>Дополнительные выходные дни лицам, осуществляющим уход за детьми-инвалидами, и женщинам, работающим в сельской местности</a:t>
            </a:r>
            <a:r>
              <a:rPr lang="ru-RU" sz="2500" b="1" dirty="0">
                <a:solidFill>
                  <a:schemeClr val="accent4">
                    <a:lumMod val="50000"/>
                  </a:schemeClr>
                </a:solidFill>
              </a:rPr>
              <a:t/>
            </a:r>
            <a:br>
              <a:rPr lang="ru-RU" sz="2500" b="1" dirty="0">
                <a:solidFill>
                  <a:schemeClr val="accent4">
                    <a:lumMod val="50000"/>
                  </a:schemeClr>
                </a:solidFill>
              </a:rPr>
            </a:br>
            <a:endParaRPr lang="ru-RU" sz="2500" dirty="0">
              <a:solidFill>
                <a:schemeClr val="accent4">
                  <a:lumMod val="50000"/>
                </a:schemeClr>
              </a:solidFill>
            </a:endParaRPr>
          </a:p>
        </p:txBody>
      </p:sp>
      <p:sp>
        <p:nvSpPr>
          <p:cNvPr id="3" name="Объект 2"/>
          <p:cNvSpPr>
            <a:spLocks noGrp="1"/>
          </p:cNvSpPr>
          <p:nvPr>
            <p:ph idx="1"/>
          </p:nvPr>
        </p:nvSpPr>
        <p:spPr>
          <a:xfrm>
            <a:off x="855134" y="1093789"/>
            <a:ext cx="9609666" cy="5891211"/>
          </a:xfrm>
        </p:spPr>
        <p:txBody>
          <a:bodyPr>
            <a:normAutofit lnSpcReduction="10000"/>
          </a:bodyPr>
          <a:lstStyle/>
          <a:p>
            <a:pPr algn="just"/>
            <a:r>
              <a:rPr lang="ru-RU" sz="2200" dirty="0"/>
              <a:t>Одному из родителей (опекуну, попечителю) для ухода за детьми-инвалидами по его письменному заявлению предоставляются четыре дополнительных оплачиваемых выходных дня в месяц, которые могут быть использованы одним из указанных лиц либо разделены ими между собой по их усмотрению. Оплата каждого дополнительного выходного дня производится в размере среднего заработка и порядке, который устанавливается федеральными </a:t>
            </a:r>
            <a:r>
              <a:rPr lang="ru-RU" sz="2200" dirty="0" smtClean="0"/>
              <a:t>законами. Порядок предоставления </a:t>
            </a:r>
            <a:r>
              <a:rPr lang="ru-RU" sz="2200" dirty="0"/>
              <a:t>указанных дополнительных оплачиваемых выходных дней устанавливается Правительством Российской Федерации.</a:t>
            </a:r>
          </a:p>
          <a:p>
            <a:pPr algn="just"/>
            <a:r>
              <a:rPr lang="ru-RU" sz="2200" dirty="0" smtClean="0"/>
              <a:t>Женщинам</a:t>
            </a:r>
            <a:r>
              <a:rPr lang="ru-RU" sz="2200" dirty="0"/>
              <a:t>, работающим в сельской местности, может предоставляться по их письменному заявлению один дополнительный выходной день в месяц без сохранения заработной платы.</a:t>
            </a:r>
          </a:p>
          <a:p>
            <a:pPr algn="just"/>
            <a:r>
              <a:rPr lang="ru-RU" sz="2200" dirty="0"/>
              <a:t> Одному из родителей (опекуну, попечителю, приемному родителю), воспитывающему ребенка-инвалида в возрасте до восемнадцати лет, ежегодный оплачиваемый отпуск предоставляется по его желанию в удобное для него время.</a:t>
            </a:r>
          </a:p>
          <a:p>
            <a:endParaRPr lang="ru-RU" sz="2200" dirty="0"/>
          </a:p>
          <a:p>
            <a:endParaRPr lang="ru-RU" dirty="0"/>
          </a:p>
        </p:txBody>
      </p:sp>
    </p:spTree>
    <p:extLst>
      <p:ext uri="{BB962C8B-B14F-4D97-AF65-F5344CB8AC3E}">
        <p14:creationId xmlns:p14="http://schemas.microsoft.com/office/powerpoint/2010/main" val="221861883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434" y="0"/>
            <a:ext cx="8596668" cy="698500"/>
          </a:xfrm>
        </p:spPr>
        <p:txBody>
          <a:bodyPr/>
          <a:lstStyle/>
          <a:p>
            <a:pPr algn="ctr"/>
            <a:r>
              <a:rPr lang="ru-RU" dirty="0" smtClean="0">
                <a:solidFill>
                  <a:srgbClr val="FFFF00"/>
                </a:solidFill>
              </a:rPr>
              <a:t>Организационно-штатные мероприятия</a:t>
            </a:r>
            <a:endParaRPr lang="ru-RU" dirty="0">
              <a:solidFill>
                <a:srgbClr val="FFFF00"/>
              </a:solidFill>
            </a:endParaRPr>
          </a:p>
        </p:txBody>
      </p:sp>
      <p:sp>
        <p:nvSpPr>
          <p:cNvPr id="3" name="Объект 2"/>
          <p:cNvSpPr>
            <a:spLocks noGrp="1"/>
          </p:cNvSpPr>
          <p:nvPr>
            <p:ph idx="1"/>
          </p:nvPr>
        </p:nvSpPr>
        <p:spPr>
          <a:xfrm>
            <a:off x="588433" y="698500"/>
            <a:ext cx="9750623" cy="6159500"/>
          </a:xfrm>
        </p:spPr>
        <p:txBody>
          <a:bodyPr>
            <a:normAutofit/>
          </a:bodyPr>
          <a:lstStyle/>
          <a:p>
            <a:pPr marL="0" indent="0" algn="just">
              <a:buNone/>
            </a:pPr>
            <a:r>
              <a:rPr lang="ru-RU" dirty="0" smtClean="0"/>
              <a:t>1) Издается постановление (приказ) о проведении организационно-штатных мероприятий с указанием причины  их проведения и оснований для их начала;</a:t>
            </a:r>
          </a:p>
          <a:p>
            <a:pPr marL="0" indent="0" algn="just">
              <a:buNone/>
            </a:pPr>
            <a:r>
              <a:rPr lang="ru-RU" dirty="0" smtClean="0"/>
              <a:t>2)Вносится изменение в штатное расписание;</a:t>
            </a:r>
          </a:p>
          <a:p>
            <a:pPr marL="0" indent="0" algn="just">
              <a:buNone/>
            </a:pPr>
            <a:r>
              <a:rPr lang="ru-RU" dirty="0" smtClean="0"/>
              <a:t>3) Издается распоряжение о сокращении конкретных штатных единиц и необходимости уведомления сотрудников о проводимых мероприятиях</a:t>
            </a:r>
            <a:r>
              <a:rPr lang="ru-RU" dirty="0"/>
              <a:t>(не менее чем за 2 месяца</a:t>
            </a:r>
            <a:r>
              <a:rPr lang="ru-RU" dirty="0" smtClean="0"/>
              <a:t>);</a:t>
            </a:r>
          </a:p>
          <a:p>
            <a:pPr marL="0" indent="0" algn="just">
              <a:buNone/>
            </a:pPr>
            <a:r>
              <a:rPr lang="ru-RU" dirty="0" smtClean="0"/>
              <a:t>4)Подготовка уведомлений и ознакомление с ними работников (уведомляются все работники, занимающие сокращаемые должности) </a:t>
            </a:r>
            <a:r>
              <a:rPr lang="ru-RU" dirty="0"/>
              <a:t>(не менее чем за 2 месяца</a:t>
            </a:r>
            <a:r>
              <a:rPr lang="ru-RU" dirty="0" smtClean="0"/>
              <a:t>)</a:t>
            </a:r>
          </a:p>
          <a:p>
            <a:pPr marL="0" indent="0" algn="just">
              <a:buNone/>
            </a:pPr>
            <a:r>
              <a:rPr lang="ru-RU" dirty="0" smtClean="0"/>
              <a:t>5) Уведомление службы занятости района о возможном предстоящем сокращении работников (не менее чем за 2 месяца)</a:t>
            </a:r>
          </a:p>
          <a:p>
            <a:pPr marL="0" indent="0" algn="just">
              <a:buNone/>
            </a:pPr>
            <a:r>
              <a:rPr lang="ru-RU" dirty="0" smtClean="0"/>
              <a:t>6) Предложение вакантных должностей (предлагаются все должности, соответствующие квалификации). В случае изъявления желания занятия данной должности несколькими сотрудниками, необходимо создать комиссию по определению кандидатов на замещение вакантной должности с оформлением соответствующего протокола; </a:t>
            </a:r>
          </a:p>
          <a:p>
            <a:pPr marL="0" indent="0" algn="just">
              <a:buNone/>
            </a:pPr>
            <a:endParaRPr lang="ru-RU" dirty="0" smtClean="0"/>
          </a:p>
          <a:p>
            <a:pPr marL="0" indent="0" algn="just">
              <a:buNone/>
            </a:pPr>
            <a:endParaRPr lang="ru-RU" dirty="0"/>
          </a:p>
        </p:txBody>
      </p:sp>
    </p:spTree>
    <p:extLst>
      <p:ext uri="{BB962C8B-B14F-4D97-AF65-F5344CB8AC3E}">
        <p14:creationId xmlns:p14="http://schemas.microsoft.com/office/powerpoint/2010/main" val="2179259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extLst>
              <p:ext uri="{D42A27DB-BD31-4B8C-83A1-F6EECF244321}">
                <p14:modId xmlns:p14="http://schemas.microsoft.com/office/powerpoint/2010/main" val="1090125235"/>
              </p:ext>
            </p:extLst>
          </p:nvPr>
        </p:nvGraphicFramePr>
        <p:xfrm>
          <a:off x="677334" y="609600"/>
          <a:ext cx="8596668" cy="607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Объект 3"/>
          <p:cNvGraphicFramePr>
            <a:graphicFrameLocks noGrp="1"/>
          </p:cNvGraphicFramePr>
          <p:nvPr>
            <p:ph idx="1"/>
            <p:extLst>
              <p:ext uri="{D42A27DB-BD31-4B8C-83A1-F6EECF244321}">
                <p14:modId xmlns:p14="http://schemas.microsoft.com/office/powerpoint/2010/main" val="1915213404"/>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045720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FFFF00"/>
                </a:solidFill>
              </a:rPr>
              <a:t>Организационно-штатные мероприятия</a:t>
            </a:r>
          </a:p>
        </p:txBody>
      </p:sp>
      <p:sp>
        <p:nvSpPr>
          <p:cNvPr id="3" name="Объект 2"/>
          <p:cNvSpPr>
            <a:spLocks noGrp="1"/>
          </p:cNvSpPr>
          <p:nvPr>
            <p:ph idx="1"/>
          </p:nvPr>
        </p:nvSpPr>
        <p:spPr>
          <a:xfrm>
            <a:off x="677334" y="1447800"/>
            <a:ext cx="8596668" cy="5410199"/>
          </a:xfrm>
        </p:spPr>
        <p:txBody>
          <a:bodyPr>
            <a:normAutofit/>
          </a:bodyPr>
          <a:lstStyle/>
          <a:p>
            <a:pPr marL="0" indent="0" algn="just">
              <a:buNone/>
            </a:pPr>
            <a:r>
              <a:rPr lang="ru-RU" dirty="0" smtClean="0"/>
              <a:t>7) Комиссия определяет преимущественное право работников.</a:t>
            </a:r>
          </a:p>
          <a:p>
            <a:pPr marL="0" indent="0" algn="just">
              <a:buNone/>
            </a:pPr>
            <a:r>
              <a:rPr lang="ru-RU" dirty="0" smtClean="0"/>
              <a:t>Выбирается работник с более высокой производительностью и квалификацией.</a:t>
            </a:r>
          </a:p>
          <a:p>
            <a:pPr marL="0" indent="0" algn="just">
              <a:buNone/>
            </a:pPr>
            <a:r>
              <a:rPr lang="ru-RU" dirty="0" smtClean="0"/>
              <a:t>При равной производительности труда и квалификации предпочтение отдается:</a:t>
            </a:r>
          </a:p>
          <a:p>
            <a:pPr marL="0" indent="0" algn="just">
              <a:buNone/>
            </a:pPr>
            <a:r>
              <a:rPr lang="ru-RU" dirty="0" smtClean="0"/>
              <a:t>- семейным – при наличии двух и более  иждивенцев (нетрудоспособных членов семьи, находящихся на содержании работника);</a:t>
            </a:r>
          </a:p>
          <a:p>
            <a:pPr marL="0" indent="0" algn="just">
              <a:buNone/>
            </a:pPr>
            <a:r>
              <a:rPr lang="ru-RU" dirty="0" smtClean="0"/>
              <a:t>- лица, в семье которых нет людей с самостоятельным заработком;</a:t>
            </a:r>
          </a:p>
          <a:p>
            <a:pPr marL="0" indent="0" algn="just">
              <a:buNone/>
            </a:pPr>
            <a:r>
              <a:rPr lang="ru-RU" dirty="0" smtClean="0"/>
              <a:t>- работники, получившие трудовое увечье у данного работодателя;</a:t>
            </a:r>
          </a:p>
          <a:p>
            <a:pPr marL="0" indent="0" algn="just">
              <a:buNone/>
            </a:pPr>
            <a:r>
              <a:rPr lang="ru-RU" dirty="0" smtClean="0"/>
              <a:t>- инвалиды ВОВ и инвалиды боевых действий по защите Отечества;</a:t>
            </a:r>
          </a:p>
          <a:p>
            <a:pPr marL="0" indent="0" algn="just">
              <a:buNone/>
            </a:pPr>
            <a:r>
              <a:rPr lang="ru-RU" dirty="0" smtClean="0"/>
              <a:t>-работникам, повышающим свою квалификацию по направлению работодателя без отрыва от производства.</a:t>
            </a:r>
          </a:p>
          <a:p>
            <a:pPr marL="0" indent="0" algn="just">
              <a:buNone/>
            </a:pPr>
            <a:endParaRPr lang="ru-RU" dirty="0"/>
          </a:p>
        </p:txBody>
      </p:sp>
    </p:spTree>
    <p:extLst>
      <p:ext uri="{BB962C8B-B14F-4D97-AF65-F5344CB8AC3E}">
        <p14:creationId xmlns:p14="http://schemas.microsoft.com/office/powerpoint/2010/main" val="373506217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FFFF00"/>
                </a:solidFill>
              </a:rPr>
              <a:t>Организационно-штатные мероприятия</a:t>
            </a:r>
          </a:p>
        </p:txBody>
      </p:sp>
      <p:sp>
        <p:nvSpPr>
          <p:cNvPr id="3" name="Объект 2"/>
          <p:cNvSpPr>
            <a:spLocks noGrp="1"/>
          </p:cNvSpPr>
          <p:nvPr>
            <p:ph idx="1"/>
          </p:nvPr>
        </p:nvSpPr>
        <p:spPr>
          <a:xfrm>
            <a:off x="677334" y="1371600"/>
            <a:ext cx="8596668" cy="5219699"/>
          </a:xfrm>
        </p:spPr>
        <p:txBody>
          <a:bodyPr/>
          <a:lstStyle/>
          <a:p>
            <a:pPr marL="0" indent="0" algn="just">
              <a:buNone/>
            </a:pPr>
            <a:r>
              <a:rPr lang="ru-RU" dirty="0" smtClean="0"/>
              <a:t>8)С письменного согласия работника работодатель  имеет право расторгнуть с ним трудовой договор до истечения двухмесячного срока, выплатив ему дополнительную компенсацию в размере среднего заработка работника, исчисленного  пропорционально времени, оставшемуся до истечения срока предупреждения об увольнении.</a:t>
            </a:r>
          </a:p>
          <a:p>
            <a:pPr marL="0" indent="0" algn="just">
              <a:buNone/>
            </a:pPr>
            <a:r>
              <a:rPr lang="ru-RU" dirty="0" smtClean="0"/>
              <a:t>9)Различается </a:t>
            </a:r>
            <a:r>
              <a:rPr lang="ru-RU" dirty="0"/>
              <a:t>сокращение численности и штата работников. Сокращение численности – сокращение количества одинаковых по названию должностей, сокращение штата – сокращение разных по названию </a:t>
            </a:r>
            <a:r>
              <a:rPr lang="ru-RU" dirty="0" smtClean="0"/>
              <a:t>должностей.</a:t>
            </a:r>
            <a:endParaRPr lang="ru-RU" dirty="0"/>
          </a:p>
          <a:p>
            <a:pPr marL="0" indent="0" algn="just">
              <a:buNone/>
            </a:pPr>
            <a:r>
              <a:rPr lang="ru-RU" dirty="0" smtClean="0"/>
              <a:t>10) При расторжении трудового договора по сокращению численности или штата работников увольняемый получается выходное пособие в размере среднего месячного заработка, а также за ним сохраняется средний месячный заработок на период трудоустройства, но не свыше двух месяцев со дня увольнения (с зачетом выходного пособия).</a:t>
            </a:r>
          </a:p>
          <a:p>
            <a:pPr marL="0" indent="0" algn="just">
              <a:buNone/>
            </a:pPr>
            <a:r>
              <a:rPr lang="ru-RU" dirty="0" smtClean="0"/>
              <a:t>По решению органов службы занятости за уволенным работником в течение третьего месяца сохраняется средний заработок, если в двухнедельный срок после увольнения такой работник обратился в этот орган и не был трудоустроен.</a:t>
            </a:r>
            <a:endParaRPr lang="ru-RU" dirty="0"/>
          </a:p>
        </p:txBody>
      </p:sp>
    </p:spTree>
    <p:extLst>
      <p:ext uri="{BB962C8B-B14F-4D97-AF65-F5344CB8AC3E}">
        <p14:creationId xmlns:p14="http://schemas.microsoft.com/office/powerpoint/2010/main" val="300288389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63600"/>
          </a:xfrm>
        </p:spPr>
        <p:txBody>
          <a:bodyPr/>
          <a:lstStyle/>
          <a:p>
            <a:pPr algn="ctr"/>
            <a:r>
              <a:rPr lang="ru-RU" dirty="0" smtClean="0">
                <a:solidFill>
                  <a:srgbClr val="FFFF00"/>
                </a:solidFill>
              </a:rPr>
              <a:t>Выходные пособия</a:t>
            </a:r>
            <a:endParaRPr lang="ru-RU" dirty="0">
              <a:solidFill>
                <a:srgbClr val="FFFF00"/>
              </a:solidFill>
            </a:endParaRPr>
          </a:p>
        </p:txBody>
      </p:sp>
      <p:sp>
        <p:nvSpPr>
          <p:cNvPr id="3" name="Объект 2"/>
          <p:cNvSpPr>
            <a:spLocks noGrp="1"/>
          </p:cNvSpPr>
          <p:nvPr>
            <p:ph idx="1"/>
          </p:nvPr>
        </p:nvSpPr>
        <p:spPr>
          <a:xfrm>
            <a:off x="677333" y="1335089"/>
            <a:ext cx="9525921" cy="5040311"/>
          </a:xfrm>
        </p:spPr>
        <p:txBody>
          <a:bodyPr/>
          <a:lstStyle/>
          <a:p>
            <a:pPr marL="0" indent="0" algn="just">
              <a:buNone/>
            </a:pPr>
            <a:r>
              <a:rPr lang="ru-RU" dirty="0" smtClean="0"/>
              <a:t>Двухнедельный средний заработок выплачивается в связи с :</a:t>
            </a:r>
          </a:p>
          <a:p>
            <a:pPr marL="0" indent="0" algn="just">
              <a:buNone/>
            </a:pPr>
            <a:r>
              <a:rPr lang="ru-RU" dirty="0" smtClean="0"/>
              <a:t>- Отказом работника от перевода на другую работу, необходимую работнику  в соответствии медицинским заключением;</a:t>
            </a:r>
          </a:p>
          <a:p>
            <a:pPr marL="0" indent="0" algn="just">
              <a:buNone/>
            </a:pPr>
            <a:r>
              <a:rPr lang="ru-RU" dirty="0" smtClean="0"/>
              <a:t>- Призывом работника на военную службу или направлением на альтернативную службу;</a:t>
            </a:r>
          </a:p>
          <a:p>
            <a:pPr marL="0" indent="0" algn="just">
              <a:buNone/>
            </a:pPr>
            <a:r>
              <a:rPr lang="ru-RU" dirty="0" smtClean="0"/>
              <a:t>- Восстановлением на работе работника, ранее выполнявшего эту работу;</a:t>
            </a:r>
          </a:p>
          <a:p>
            <a:pPr marL="0" indent="0" algn="just">
              <a:buNone/>
            </a:pPr>
            <a:r>
              <a:rPr lang="ru-RU" dirty="0" smtClean="0"/>
              <a:t>- Отказом работника от перевода в другую местность вместе с работодателем;</a:t>
            </a:r>
          </a:p>
          <a:p>
            <a:pPr marL="0" indent="0" algn="just">
              <a:buNone/>
            </a:pPr>
            <a:r>
              <a:rPr lang="ru-RU" dirty="0" smtClean="0"/>
              <a:t>- Признанием работника полностью неспособным к трудовой деятельности в соответствии с медицинским заключением;</a:t>
            </a:r>
          </a:p>
          <a:p>
            <a:pPr marL="0" indent="0" algn="just">
              <a:buNone/>
            </a:pPr>
            <a:r>
              <a:rPr lang="ru-RU" dirty="0" smtClean="0"/>
              <a:t>- Отказом работника от продолжения работы в связи с изменением определенных сторонами условий трудового договора.</a:t>
            </a:r>
            <a:endParaRPr lang="ru-RU" dirty="0"/>
          </a:p>
        </p:txBody>
      </p:sp>
    </p:spTree>
    <p:extLst>
      <p:ext uri="{BB962C8B-B14F-4D97-AF65-F5344CB8AC3E}">
        <p14:creationId xmlns:p14="http://schemas.microsoft.com/office/powerpoint/2010/main" val="400745382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6934" y="228600"/>
            <a:ext cx="8596668" cy="711200"/>
          </a:xfrm>
        </p:spPr>
        <p:txBody>
          <a:bodyPr/>
          <a:lstStyle/>
          <a:p>
            <a:pPr algn="ctr"/>
            <a:r>
              <a:rPr lang="ru-RU" dirty="0" smtClean="0"/>
              <a:t>Личные дела</a:t>
            </a:r>
            <a:endParaRPr lang="ru-RU" dirty="0"/>
          </a:p>
        </p:txBody>
      </p:sp>
      <p:sp>
        <p:nvSpPr>
          <p:cNvPr id="3" name="Объект 2"/>
          <p:cNvSpPr>
            <a:spLocks noGrp="1"/>
          </p:cNvSpPr>
          <p:nvPr>
            <p:ph idx="1"/>
          </p:nvPr>
        </p:nvSpPr>
        <p:spPr>
          <a:xfrm>
            <a:off x="347134" y="939800"/>
            <a:ext cx="11286066" cy="5918200"/>
          </a:xfrm>
        </p:spPr>
        <p:txBody>
          <a:bodyPr>
            <a:normAutofit fontScale="85000" lnSpcReduction="10000"/>
          </a:bodyPr>
          <a:lstStyle/>
          <a:p>
            <a:pPr marL="0" indent="0" algn="ctr">
              <a:buNone/>
            </a:pPr>
            <a:r>
              <a:rPr lang="ru-RU" sz="2600" dirty="0" smtClean="0">
                <a:solidFill>
                  <a:srgbClr val="92D050"/>
                </a:solidFill>
              </a:rPr>
              <a:t>В рамках требований федерального законодательства РФ, нормативно-правовой базы субъектов РФ личное дело муниципального служащего ведутся аналогично ведению личного дела государственного служащего</a:t>
            </a:r>
          </a:p>
          <a:p>
            <a:pPr algn="just"/>
            <a:r>
              <a:rPr lang="ru-RU" dirty="0" smtClean="0"/>
              <a:t>На </a:t>
            </a:r>
            <a:r>
              <a:rPr lang="ru-RU" dirty="0"/>
              <a:t>муниципального служащего заводится личное дело, представляющее собой совокупность персональных данных муниципального служащего, сведений о его профессиональной служебной деятельности, о стаже (общей продолжительности) муниципальной службы, к которому приобщаются документы, связанные с его поступлением на муниципальную службу, ее прохождением и увольнением с муниципальной службы.</a:t>
            </a:r>
          </a:p>
          <a:p>
            <a:pPr algn="just"/>
            <a:r>
              <a:rPr lang="ru-RU" dirty="0" smtClean="0"/>
              <a:t>Прохождение </a:t>
            </a:r>
            <a:r>
              <a:rPr lang="ru-RU" dirty="0"/>
              <a:t>муниципальной службы отражается в личном деле муниципального служащего. Личное дело муниципального служащего ведется кадровой службой или специально уполномоченным лицом органа местного самоуправления, аппарата избирательной комиссии муниципального образования.</a:t>
            </a:r>
          </a:p>
          <a:p>
            <a:pPr algn="just"/>
            <a:r>
              <a:rPr lang="ru-RU" dirty="0"/>
              <a:t>При переводе или поступлении муниципального служащего на новое место муниципальной службы либо на государственную службу личное дело муниципального служащего передается по новому месту службы. Ведение нескольких личных дел одного муниципального служащего не допускается.</a:t>
            </a:r>
          </a:p>
          <a:p>
            <a:pPr algn="just"/>
            <a:r>
              <a:rPr lang="ru-RU" dirty="0" smtClean="0"/>
              <a:t>Личное </a:t>
            </a:r>
            <a:r>
              <a:rPr lang="ru-RU" dirty="0"/>
              <a:t>дело муниципального служащего хранится в течение 10 лет. При увольнении муниципального служащего с муниципальной службы его личное дело хранится в архиве органа местного самоуправления, избирательной комиссии муниципального образования по последнему месту муниципальной службы.</a:t>
            </a:r>
          </a:p>
          <a:p>
            <a:pPr algn="just"/>
            <a:r>
              <a:rPr lang="ru-RU" dirty="0" smtClean="0"/>
              <a:t> </a:t>
            </a:r>
            <a:r>
              <a:rPr lang="ru-RU" dirty="0"/>
              <a:t>При ликвидации органа местного самоуправления, избирательной комиссии муниципального образования, в которых муниципальный служащий замещал должность муниципальной службы, его личное дело передается на хранение в орган местного самоуправления, избирательную комиссию муниципального образования, которым переданы функции ликвидированных органа местного самоуправления, избирательной комиссии муниципального образования, или их правопреемникам.</a:t>
            </a:r>
          </a:p>
          <a:p>
            <a:pPr algn="just"/>
            <a:r>
              <a:rPr lang="ru-RU" dirty="0" smtClean="0"/>
              <a:t>Сбор </a:t>
            </a:r>
            <a:r>
              <a:rPr lang="ru-RU" dirty="0"/>
              <a:t>и внесение в личные дела муниципальных служащих сведений об их политической и религиозной принадлежности, о частной жизни запрещаются</a:t>
            </a:r>
            <a:r>
              <a:rPr lang="ru-RU" dirty="0" smtClean="0"/>
              <a:t>.</a:t>
            </a:r>
            <a:endParaRPr lang="ru-RU" dirty="0"/>
          </a:p>
          <a:p>
            <a:pPr algn="just"/>
            <a:endParaRPr lang="ru-RU" dirty="0"/>
          </a:p>
        </p:txBody>
      </p:sp>
    </p:spTree>
    <p:extLst>
      <p:ext uri="{BB962C8B-B14F-4D97-AF65-F5344CB8AC3E}">
        <p14:creationId xmlns:p14="http://schemas.microsoft.com/office/powerpoint/2010/main" val="1253119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49300"/>
          </a:xfrm>
        </p:spPr>
        <p:txBody>
          <a:bodyPr/>
          <a:lstStyle/>
          <a:p>
            <a:pPr algn="ctr"/>
            <a:r>
              <a:rPr lang="ru-RU" dirty="0"/>
              <a:t>Личные дела</a:t>
            </a:r>
          </a:p>
        </p:txBody>
      </p:sp>
      <p:sp>
        <p:nvSpPr>
          <p:cNvPr id="3" name="Объект 2"/>
          <p:cNvSpPr>
            <a:spLocks noGrp="1"/>
          </p:cNvSpPr>
          <p:nvPr>
            <p:ph idx="1"/>
          </p:nvPr>
        </p:nvSpPr>
        <p:spPr>
          <a:xfrm>
            <a:off x="677334" y="1358901"/>
            <a:ext cx="10892366" cy="4682462"/>
          </a:xfrm>
        </p:spPr>
        <p:txBody>
          <a:bodyPr/>
          <a:lstStyle/>
          <a:p>
            <a:pPr marL="0" indent="0" algn="ctr">
              <a:buNone/>
            </a:pPr>
            <a:r>
              <a:rPr lang="ru-RU" sz="2000" b="1" dirty="0" smtClean="0">
                <a:solidFill>
                  <a:srgbClr val="92D050"/>
                </a:solidFill>
              </a:rPr>
              <a:t>УКАЗ Президента РФ от 30.05.2005 №609 «Об утверждении  положения о персональных данных государственного гражданского служащего Российской Федерации и ведении его личного дела» </a:t>
            </a:r>
            <a:endParaRPr lang="ru-RU" sz="2000" b="1" dirty="0">
              <a:solidFill>
                <a:srgbClr val="92D050"/>
              </a:solidFill>
            </a:endParaRPr>
          </a:p>
          <a:p>
            <a:pPr algn="just"/>
            <a:r>
              <a:rPr lang="ru-RU" dirty="0"/>
              <a:t>Под персональными данными гражданского служащего понимаются сведения о фактах, событиях и обстоятельствах жизни гражданского служащего, позволяющие идентифицировать его личность и содержащиеся в личном деле гражданского служащего либо подлежащие включению в его личное дело в соответствии с настоящим Положением.</a:t>
            </a:r>
          </a:p>
          <a:p>
            <a:pPr algn="just"/>
            <a:r>
              <a:rPr lang="ru-RU" dirty="0" smtClean="0"/>
              <a:t>Представитель </a:t>
            </a:r>
            <a:r>
              <a:rPr lang="ru-RU" dirty="0"/>
              <a:t>нанимателя в лице руководителя государственного органа либо его представителя, осуществляющих полномочия нанимателя от имени Российской Федерации или субъекта Российской Федерации (далее - представитель нанимателя), обеспечивает защиту персональных данных гражданских служащих, содержащихся в их личных делах, от неправомерного их использования или утраты.</a:t>
            </a:r>
          </a:p>
          <a:p>
            <a:pPr marL="0" indent="0">
              <a:buNone/>
            </a:pPr>
            <a:endParaRPr lang="ru-RU" b="1" dirty="0"/>
          </a:p>
        </p:txBody>
      </p:sp>
    </p:spTree>
    <p:extLst>
      <p:ext uri="{BB962C8B-B14F-4D97-AF65-F5344CB8AC3E}">
        <p14:creationId xmlns:p14="http://schemas.microsoft.com/office/powerpoint/2010/main" val="201540979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546100"/>
            <a:ext cx="8596668" cy="812800"/>
          </a:xfrm>
        </p:spPr>
        <p:txBody>
          <a:bodyPr/>
          <a:lstStyle/>
          <a:p>
            <a:pPr algn="ctr"/>
            <a:r>
              <a:rPr lang="ru-RU" dirty="0"/>
              <a:t>Личные дела</a:t>
            </a:r>
          </a:p>
        </p:txBody>
      </p:sp>
      <p:sp>
        <p:nvSpPr>
          <p:cNvPr id="3" name="Объект 2"/>
          <p:cNvSpPr>
            <a:spLocks noGrp="1"/>
          </p:cNvSpPr>
          <p:nvPr>
            <p:ph idx="1"/>
          </p:nvPr>
        </p:nvSpPr>
        <p:spPr>
          <a:xfrm>
            <a:off x="677334" y="1270000"/>
            <a:ext cx="11082866" cy="5473699"/>
          </a:xfrm>
        </p:spPr>
        <p:txBody>
          <a:bodyPr>
            <a:normAutofit fontScale="85000" lnSpcReduction="10000"/>
          </a:bodyPr>
          <a:lstStyle/>
          <a:p>
            <a:r>
              <a:rPr lang="ru-RU" dirty="0"/>
              <a:t>При обработке персональных данных гражданского служащего кадровая служба государственного органа обязана соблюдать следующие требования:</a:t>
            </a:r>
          </a:p>
          <a:p>
            <a:r>
              <a:rPr lang="ru-RU" dirty="0" smtClean="0"/>
              <a:t>а</a:t>
            </a:r>
            <a:r>
              <a:rPr lang="ru-RU" dirty="0"/>
              <a:t>) обработка персональных данных гражданского служащего осуществляется в целях обеспечения соблюдения </a:t>
            </a:r>
            <a:r>
              <a:rPr lang="ru-RU" dirty="0">
                <a:hlinkClick r:id="rId2"/>
              </a:rPr>
              <a:t>Конституции</a:t>
            </a:r>
            <a:r>
              <a:rPr lang="ru-RU" dirty="0"/>
              <a:t> Российской Федерации, федеральных законов и иных нормативных правовых актов Российской Федерации, содействия гражданскому служащему в прохождении государственной гражданской службы Российской Федерации (далее - гражданская служба), в обучении и должностном росте, обеспечения личной безопасности гражданского служащего и членов его семьи, а также в целях обеспечения сохранности принадлежащего ему имущества и имущества государственного органа, учета результатов исполнения им должностных обязанностей;</a:t>
            </a:r>
          </a:p>
          <a:p>
            <a:r>
              <a:rPr lang="ru-RU" dirty="0"/>
              <a:t>б) персональные данные следует получать лично у гражданского служащего. В случае возникновения необходимости получения персональных данных гражданского служащего у третьей стороны следует известить об этом гражданского служащего заранее, получить его письменное согласие и сообщить гражданскому служащему о целях, предполагаемых источниках и способах получения персональных данных;</a:t>
            </a:r>
          </a:p>
          <a:p>
            <a:r>
              <a:rPr lang="ru-RU" dirty="0"/>
              <a:t>в) запрещается обрабатывать и приобщать к личному делу гражданского служащего не установленные федеральными законами персональные данные о его политических, религиозных и иных убеждениях, частной жизни, членстве в общественных объединениях, в том числе в профессиональных союзах;</a:t>
            </a:r>
          </a:p>
          <a:p>
            <a:r>
              <a:rPr lang="ru-RU" dirty="0" smtClean="0"/>
              <a:t>г</a:t>
            </a:r>
            <a:r>
              <a:rPr lang="ru-RU" dirty="0"/>
              <a:t>) при принятии решений, затрагивающих интересы гражданского служащего, запрещается основываться на персональных данных гражданского служащего, полученных исключительно в результате их автоматизированной обработки или с использованием электронных носителей;</a:t>
            </a:r>
          </a:p>
          <a:p>
            <a:r>
              <a:rPr lang="ru-RU" dirty="0"/>
              <a:t>д) защита персональных данных гражданского служащего от неправомерного их использования или утраты обеспечивается за счет средств государственного органа в порядке, установленном федеральными законами;</a:t>
            </a:r>
          </a:p>
          <a:p>
            <a:r>
              <a:rPr lang="ru-RU" dirty="0"/>
              <a:t>е) передача персональных данных гражданского служащего третьей стороне не допускается без письменного согласия гражданского служащего, за исключением случаев, установленных федеральным законом.</a:t>
            </a:r>
          </a:p>
        </p:txBody>
      </p:sp>
    </p:spTree>
    <p:extLst>
      <p:ext uri="{BB962C8B-B14F-4D97-AF65-F5344CB8AC3E}">
        <p14:creationId xmlns:p14="http://schemas.microsoft.com/office/powerpoint/2010/main" val="165337402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36600"/>
          </a:xfrm>
        </p:spPr>
        <p:txBody>
          <a:bodyPr/>
          <a:lstStyle/>
          <a:p>
            <a:pPr algn="ctr"/>
            <a:r>
              <a:rPr lang="ru-RU" dirty="0"/>
              <a:t>Личные дела</a:t>
            </a:r>
          </a:p>
        </p:txBody>
      </p:sp>
      <p:sp>
        <p:nvSpPr>
          <p:cNvPr id="3" name="Объект 2"/>
          <p:cNvSpPr>
            <a:spLocks noGrp="1"/>
          </p:cNvSpPr>
          <p:nvPr>
            <p:ph idx="1"/>
          </p:nvPr>
        </p:nvSpPr>
        <p:spPr>
          <a:xfrm>
            <a:off x="677334" y="1346200"/>
            <a:ext cx="10549466" cy="5283200"/>
          </a:xfrm>
        </p:spPr>
        <p:txBody>
          <a:bodyPr>
            <a:normAutofit fontScale="92500" lnSpcReduction="20000"/>
          </a:bodyPr>
          <a:lstStyle/>
          <a:p>
            <a:pPr algn="just"/>
            <a:r>
              <a:rPr lang="ru-RU" dirty="0"/>
              <a:t>В целях обеспечения защиты персональных данных, хранящихся в личных делах гражданских служащих, гражданские служащие имеют право:</a:t>
            </a:r>
          </a:p>
          <a:p>
            <a:pPr algn="just"/>
            <a:r>
              <a:rPr lang="ru-RU" dirty="0"/>
              <a:t>а) получать полную информацию о своих персональных данных и обработке этих данных (в том числе автоматизированной);</a:t>
            </a:r>
          </a:p>
          <a:p>
            <a:pPr algn="just"/>
            <a:r>
              <a:rPr lang="ru-RU" dirty="0"/>
              <a:t>б) осуществлять свободный бесплатный доступ к своим персональным данным, включая право получать копии любой записи, содержащей персональные данные гражданского служащего, за исключением случаев, предусмотренных федеральным законом;</a:t>
            </a:r>
          </a:p>
          <a:p>
            <a:pPr algn="just"/>
            <a:r>
              <a:rPr lang="ru-RU" dirty="0"/>
              <a:t>в) требовать исключения или исправления неверных или неполных персональных данных, а также данных, обработанных с нарушением Федерального </a:t>
            </a:r>
            <a:r>
              <a:rPr lang="ru-RU" dirty="0">
                <a:hlinkClick r:id="rId2"/>
              </a:rPr>
              <a:t>закона.</a:t>
            </a:r>
            <a:r>
              <a:rPr lang="ru-RU" dirty="0"/>
              <a:t> Гражданский служащий при отказе представителя нанимателя или уполномоченного им лица исключить или исправить персональные данные гражданского служащего имеет право заявить в письменной форме представителю нанимателя или уполномоченному им лицу о своем несогласии, обосновав соответствующим образом такое несогласие. Персональные данные оценочного характера гражданский служащий имеет право дополнить заявлением, выражающим его собственную точку зрения;</a:t>
            </a:r>
          </a:p>
          <a:p>
            <a:pPr algn="just"/>
            <a:r>
              <a:rPr lang="ru-RU" dirty="0"/>
              <a:t>г) требовать от представителя нанимателя или уполномоченного им лица уведомления всех лиц, которым ранее были сообщены неверные или неполные персональные данные гражданского служащего, обо всех произведенных в них изменениях или исключениях из них;</a:t>
            </a:r>
          </a:p>
          <a:p>
            <a:pPr algn="just"/>
            <a:r>
              <a:rPr lang="ru-RU" dirty="0"/>
              <a:t>д) обжаловать в суд любые неправомерные действия или бездействие представителя нанимателя или уполномоченного им лица при обработке и защите персональных данных гражданского служащего.</a:t>
            </a:r>
          </a:p>
        </p:txBody>
      </p:sp>
    </p:spTree>
    <p:extLst>
      <p:ext uri="{BB962C8B-B14F-4D97-AF65-F5344CB8AC3E}">
        <p14:creationId xmlns:p14="http://schemas.microsoft.com/office/powerpoint/2010/main" val="371512380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Личные дела</a:t>
            </a:r>
          </a:p>
        </p:txBody>
      </p:sp>
      <p:sp>
        <p:nvSpPr>
          <p:cNvPr id="3" name="Объект 2"/>
          <p:cNvSpPr>
            <a:spLocks noGrp="1"/>
          </p:cNvSpPr>
          <p:nvPr>
            <p:ph idx="1"/>
          </p:nvPr>
        </p:nvSpPr>
        <p:spPr>
          <a:xfrm>
            <a:off x="677334" y="1143001"/>
            <a:ext cx="10562166" cy="5664199"/>
          </a:xfrm>
        </p:spPr>
        <p:txBody>
          <a:bodyPr>
            <a:normAutofit/>
          </a:bodyPr>
          <a:lstStyle/>
          <a:p>
            <a:pPr algn="just"/>
            <a:r>
              <a:rPr lang="ru-RU" dirty="0"/>
              <a:t>В личное дело гражданского служащего вносятся его персональные данные и иные сведения, связанные с поступлением на гражданскую службу, ее прохождением и увольнением с гражданской службы и необходимые для обеспечения деятельности государственного органа.</a:t>
            </a:r>
          </a:p>
          <a:p>
            <a:pPr algn="just"/>
            <a:r>
              <a:rPr lang="ru-RU" dirty="0"/>
              <a:t>Личное дело гражданского служащего ведется кадровой службой государственного органа</a:t>
            </a:r>
            <a:r>
              <a:rPr lang="ru-RU" dirty="0" smtClean="0"/>
              <a:t>.</a:t>
            </a:r>
          </a:p>
          <a:p>
            <a:pPr algn="just"/>
            <a:r>
              <a:rPr lang="ru-RU" dirty="0"/>
              <a:t>Средствам массовой информации по их обращениям предоставляются следующие сведения о доходах, имуществе и обязательствах имущественного характера гражданских служащих, указанных в </a:t>
            </a:r>
            <a:r>
              <a:rPr lang="ru-RU" dirty="0">
                <a:hlinkClick r:id="rId2" action="ppaction://hlinkfile"/>
              </a:rPr>
              <a:t>пункте 12</a:t>
            </a:r>
            <a:r>
              <a:rPr lang="ru-RU" dirty="0"/>
              <a:t> настоящего Положения:</a:t>
            </a:r>
          </a:p>
          <a:p>
            <a:pPr algn="just"/>
            <a:r>
              <a:rPr lang="ru-RU" dirty="0"/>
              <a:t>а) декларированный годовой доход;</a:t>
            </a:r>
          </a:p>
          <a:p>
            <a:pPr algn="just"/>
            <a:r>
              <a:rPr lang="ru-RU" dirty="0"/>
              <a:t>б) перечень объектов недвижимости, принадлежащих гражданскому служащему на праве собственности или находящихся в его пользовании, с указанием вида, площади и страны расположения каждого из них;</a:t>
            </a:r>
          </a:p>
          <a:p>
            <a:pPr algn="just"/>
            <a:r>
              <a:rPr lang="ru-RU" dirty="0"/>
              <a:t>в) перечень транспортных средств и суммарная декларированная стоимость ценных бумаг, принадлежащих гражданскому служащему на праве собственности.</a:t>
            </a:r>
          </a:p>
          <a:p>
            <a:pPr algn="just"/>
            <a:r>
              <a:rPr lang="ru-RU" dirty="0" smtClean="0"/>
              <a:t>Сведения</a:t>
            </a:r>
            <a:r>
              <a:rPr lang="ru-RU" dirty="0"/>
              <a:t>, указанные в </a:t>
            </a:r>
            <a:r>
              <a:rPr lang="ru-RU" dirty="0">
                <a:hlinkClick r:id="rId3" action="ppaction://hlinkfile"/>
              </a:rPr>
              <a:t>пункте 13</a:t>
            </a:r>
            <a:r>
              <a:rPr lang="ru-RU" dirty="0"/>
              <a:t> настоящего Положения, предоставляются на основании данных, имеющихся в кадровой службе государственного органа на дату получения обращения соответствующего средства массовой информации</a:t>
            </a:r>
            <a:r>
              <a:rPr lang="ru-RU" dirty="0" smtClean="0"/>
              <a:t>.</a:t>
            </a:r>
            <a:endParaRPr lang="ru-RU" dirty="0"/>
          </a:p>
        </p:txBody>
      </p:sp>
    </p:spTree>
    <p:extLst>
      <p:ext uri="{BB962C8B-B14F-4D97-AF65-F5344CB8AC3E}">
        <p14:creationId xmlns:p14="http://schemas.microsoft.com/office/powerpoint/2010/main" val="32215525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Личные дела</a:t>
            </a:r>
          </a:p>
        </p:txBody>
      </p:sp>
      <p:sp>
        <p:nvSpPr>
          <p:cNvPr id="3" name="Объект 2"/>
          <p:cNvSpPr>
            <a:spLocks noGrp="1"/>
          </p:cNvSpPr>
          <p:nvPr>
            <p:ph idx="1"/>
          </p:nvPr>
        </p:nvSpPr>
        <p:spPr>
          <a:xfrm>
            <a:off x="677334" y="1600200"/>
            <a:ext cx="10663766" cy="5105399"/>
          </a:xfrm>
        </p:spPr>
        <p:txBody>
          <a:bodyPr>
            <a:normAutofit/>
          </a:bodyPr>
          <a:lstStyle/>
          <a:p>
            <a:pPr marL="0" indent="0" algn="just">
              <a:buNone/>
            </a:pPr>
            <a:r>
              <a:rPr lang="ru-RU" dirty="0"/>
              <a:t>В предоставляемых средствам массовой информации сведениях запрещается указывать:</a:t>
            </a:r>
          </a:p>
          <a:p>
            <a:pPr algn="just"/>
            <a:r>
              <a:rPr lang="ru-RU" dirty="0"/>
              <a:t>а) иные данные о доходах, имуществе и обязательствах имущественного характера гражданского служащего, кроме указанных в </a:t>
            </a:r>
            <a:r>
              <a:rPr lang="ru-RU" dirty="0">
                <a:hlinkClick r:id="rId2" action="ppaction://hlinkfile"/>
              </a:rPr>
              <a:t>пункте 13</a:t>
            </a:r>
            <a:r>
              <a:rPr lang="ru-RU" dirty="0"/>
              <a:t> настоящего Положения;</a:t>
            </a:r>
          </a:p>
          <a:p>
            <a:pPr algn="just"/>
            <a:r>
              <a:rPr lang="ru-RU" dirty="0"/>
              <a:t>б) данные о супруге, детях и иных членах семьи гражданского служащего;</a:t>
            </a:r>
          </a:p>
          <a:p>
            <a:pPr algn="just"/>
            <a:r>
              <a:rPr lang="ru-RU" dirty="0"/>
              <a:t>в) данные, позволяющие определить место жительства, почтовый адрес, телефон и иные индивидуальные средства коммуникации гражданского служащего, а также его супруги (ее супруга), детей и иных членов его семьи;</a:t>
            </a:r>
          </a:p>
          <a:p>
            <a:pPr algn="just"/>
            <a:r>
              <a:rPr lang="ru-RU" dirty="0"/>
              <a:t>г) данные, позволяющие определить местонахождение объектов недвижимости, принадлежащих гражданскому служащему на праве собственности или находящихся в его пользовании;</a:t>
            </a:r>
          </a:p>
          <a:p>
            <a:pPr algn="just"/>
            <a:r>
              <a:rPr lang="ru-RU" dirty="0"/>
              <a:t>д) информацию, отнесенную к </a:t>
            </a:r>
            <a:r>
              <a:rPr lang="ru-RU" dirty="0">
                <a:hlinkClick r:id="rId3"/>
              </a:rPr>
              <a:t>государственной тайне</a:t>
            </a:r>
            <a:r>
              <a:rPr lang="ru-RU" dirty="0"/>
              <a:t> или являющуюся </a:t>
            </a:r>
            <a:r>
              <a:rPr lang="ru-RU" dirty="0">
                <a:hlinkClick r:id="rId4"/>
              </a:rPr>
              <a:t>конфиденциальной</a:t>
            </a:r>
            <a:r>
              <a:rPr lang="ru-RU" dirty="0"/>
              <a:t>.</a:t>
            </a:r>
          </a:p>
          <a:p>
            <a:endParaRPr lang="ru-RU" dirty="0"/>
          </a:p>
        </p:txBody>
      </p:sp>
    </p:spTree>
    <p:extLst>
      <p:ext uri="{BB962C8B-B14F-4D97-AF65-F5344CB8AC3E}">
        <p14:creationId xmlns:p14="http://schemas.microsoft.com/office/powerpoint/2010/main" val="107149840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0234" y="152400"/>
            <a:ext cx="8596668" cy="787400"/>
          </a:xfrm>
        </p:spPr>
        <p:txBody>
          <a:bodyPr/>
          <a:lstStyle/>
          <a:p>
            <a:pPr algn="ctr"/>
            <a:r>
              <a:rPr lang="ru-RU" dirty="0"/>
              <a:t>Личные дела</a:t>
            </a:r>
          </a:p>
        </p:txBody>
      </p:sp>
      <p:sp>
        <p:nvSpPr>
          <p:cNvPr id="3" name="Объект 2"/>
          <p:cNvSpPr>
            <a:spLocks noGrp="1"/>
          </p:cNvSpPr>
          <p:nvPr>
            <p:ph idx="1"/>
          </p:nvPr>
        </p:nvSpPr>
        <p:spPr>
          <a:xfrm>
            <a:off x="677334" y="838200"/>
            <a:ext cx="10803466" cy="5816599"/>
          </a:xfrm>
        </p:spPr>
        <p:txBody>
          <a:bodyPr>
            <a:normAutofit fontScale="92500" lnSpcReduction="20000"/>
          </a:bodyPr>
          <a:lstStyle/>
          <a:p>
            <a:pPr marL="0" indent="0">
              <a:buNone/>
            </a:pPr>
            <a:r>
              <a:rPr lang="ru-RU" dirty="0"/>
              <a:t>К личному делу гражданского служащего приобщаются:</a:t>
            </a:r>
          </a:p>
          <a:p>
            <a:pPr algn="just"/>
            <a:r>
              <a:rPr lang="ru-RU" dirty="0"/>
              <a:t>а) письменное заявление с просьбой о поступлении на гражданскую службу и замещении должности государственной гражданской службы Российской Федерации (далее - должность гражданской службы);</a:t>
            </a:r>
          </a:p>
          <a:p>
            <a:pPr algn="just"/>
            <a:r>
              <a:rPr lang="ru-RU" dirty="0"/>
              <a:t>б) собственноручно заполненная и подписанная гражданином Российской Федерации анкета установленной </a:t>
            </a:r>
            <a:r>
              <a:rPr lang="ru-RU" dirty="0">
                <a:hlinkClick r:id="rId2"/>
              </a:rPr>
              <a:t>формы</a:t>
            </a:r>
            <a:r>
              <a:rPr lang="ru-RU" dirty="0"/>
              <a:t> с приложением фотографии;</a:t>
            </a:r>
          </a:p>
          <a:p>
            <a:pPr algn="just"/>
            <a:r>
              <a:rPr lang="ru-RU" dirty="0"/>
              <a:t>в) документы о прохождении конкурса на замещение вакантной должности гражданской службы (если гражданин назначен на должность по результатам конкурса);</a:t>
            </a:r>
          </a:p>
          <a:p>
            <a:pPr algn="just"/>
            <a:r>
              <a:rPr lang="ru-RU" dirty="0"/>
              <a:t>г) копия паспорта и копии свидетельств о государственной регистрации актов гражданского состояния;</a:t>
            </a:r>
          </a:p>
          <a:p>
            <a:pPr algn="just"/>
            <a:r>
              <a:rPr lang="ru-RU" dirty="0"/>
              <a:t>д) копия трудовой книжки и (или) сведения о трудовой деятельности, оформленные в установленном законодательством Российской Федерации порядке, копия документа, подтверждающего прохождение военной или иной службы (при наличии);</a:t>
            </a:r>
          </a:p>
          <a:p>
            <a:pPr algn="just"/>
            <a:r>
              <a:rPr lang="ru-RU" dirty="0" smtClean="0"/>
              <a:t>е</a:t>
            </a:r>
            <a:r>
              <a:rPr lang="ru-RU" dirty="0"/>
              <a:t>) копии документов об образовании и о квалификации, документов о квалификации, подтверждающих повышение или присвоение квалификации по результатам дополнительного профессионального образования, документов о присвоении ученой степени, ученого звания (если таковые имеются);</a:t>
            </a:r>
          </a:p>
          <a:p>
            <a:pPr algn="just"/>
            <a:r>
              <a:rPr lang="ru-RU" dirty="0" smtClean="0"/>
              <a:t>ж</a:t>
            </a:r>
            <a:r>
              <a:rPr lang="ru-RU" dirty="0"/>
              <a:t>) копии решений о награждении государственными наградами Российской Федерации, Почетной грамотой Президента Российской Федерации, об объявлении благодарности Президента Российской Федерации, присвоении почетных, воинских и специальных званий, присуждении государственных премий (если таковые имеются);</a:t>
            </a:r>
          </a:p>
          <a:p>
            <a:pPr algn="just"/>
            <a:r>
              <a:rPr lang="ru-RU" dirty="0" smtClean="0"/>
              <a:t>з</a:t>
            </a:r>
            <a:r>
              <a:rPr lang="ru-RU" dirty="0"/>
              <a:t>) копия акта государственного органа о назначении на должность гражданской службы;</a:t>
            </a:r>
          </a:p>
          <a:p>
            <a:endParaRPr lang="ru-RU" dirty="0"/>
          </a:p>
        </p:txBody>
      </p:sp>
    </p:spTree>
    <p:extLst>
      <p:ext uri="{BB962C8B-B14F-4D97-AF65-F5344CB8AC3E}">
        <p14:creationId xmlns:p14="http://schemas.microsoft.com/office/powerpoint/2010/main" val="653599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90294730"/>
              </p:ext>
            </p:extLst>
          </p:nvPr>
        </p:nvGraphicFramePr>
        <p:xfrm>
          <a:off x="677334" y="342900"/>
          <a:ext cx="8596668" cy="6146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402249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62000"/>
          </a:xfrm>
        </p:spPr>
        <p:txBody>
          <a:bodyPr/>
          <a:lstStyle/>
          <a:p>
            <a:pPr algn="ctr"/>
            <a:r>
              <a:rPr lang="ru-RU" dirty="0"/>
              <a:t>Личные дела</a:t>
            </a:r>
          </a:p>
        </p:txBody>
      </p:sp>
      <p:sp>
        <p:nvSpPr>
          <p:cNvPr id="3" name="Объект 2"/>
          <p:cNvSpPr>
            <a:spLocks noGrp="1"/>
          </p:cNvSpPr>
          <p:nvPr>
            <p:ph idx="1"/>
          </p:nvPr>
        </p:nvSpPr>
        <p:spPr>
          <a:xfrm>
            <a:off x="677334" y="2160589"/>
            <a:ext cx="10841566" cy="4532311"/>
          </a:xfrm>
        </p:spPr>
        <p:txBody>
          <a:bodyPr/>
          <a:lstStyle/>
          <a:p>
            <a:r>
              <a:rPr lang="ru-RU" dirty="0"/>
              <a:t>и) экземпляр служебного контракта, а также экземпляры письменных дополнительных соглашений, которыми оформляются изменения и дополнения, внесенные в служебный контракт;</a:t>
            </a:r>
          </a:p>
          <a:p>
            <a:r>
              <a:rPr lang="ru-RU" dirty="0"/>
              <a:t>к) копии актов государственного органа о переводе гражданского служащего на иную должность гражданской службы, о временном замещении им иной должности гражданской службы;</a:t>
            </a:r>
          </a:p>
          <a:p>
            <a:r>
              <a:rPr lang="ru-RU" dirty="0"/>
              <a:t>л) копии документов воинского учета (для военнообязанных и лиц, подлежащих призыву на военную службу);</a:t>
            </a:r>
          </a:p>
          <a:p>
            <a:r>
              <a:rPr lang="ru-RU" dirty="0"/>
              <a:t>м) копия акта государственного органа об освобождении гражданского служащего от замещаемой должности гражданской службы, о прекращении служебного контракта или его приостановлении;</a:t>
            </a:r>
          </a:p>
        </p:txBody>
      </p:sp>
    </p:spTree>
    <p:extLst>
      <p:ext uri="{BB962C8B-B14F-4D97-AF65-F5344CB8AC3E}">
        <p14:creationId xmlns:p14="http://schemas.microsoft.com/office/powerpoint/2010/main" val="255594796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406400"/>
            <a:ext cx="8596668" cy="850900"/>
          </a:xfrm>
        </p:spPr>
        <p:txBody>
          <a:bodyPr/>
          <a:lstStyle/>
          <a:p>
            <a:pPr algn="ctr"/>
            <a:r>
              <a:rPr lang="ru-RU" dirty="0"/>
              <a:t>Личные дела</a:t>
            </a:r>
          </a:p>
        </p:txBody>
      </p:sp>
      <p:sp>
        <p:nvSpPr>
          <p:cNvPr id="3" name="Объект 2"/>
          <p:cNvSpPr>
            <a:spLocks noGrp="1"/>
          </p:cNvSpPr>
          <p:nvPr>
            <p:ph idx="1"/>
          </p:nvPr>
        </p:nvSpPr>
        <p:spPr>
          <a:xfrm>
            <a:off x="677334" y="1511301"/>
            <a:ext cx="10625666" cy="5346700"/>
          </a:xfrm>
        </p:spPr>
        <p:txBody>
          <a:bodyPr>
            <a:normAutofit fontScale="92500" lnSpcReduction="20000"/>
          </a:bodyPr>
          <a:lstStyle/>
          <a:p>
            <a:r>
              <a:rPr lang="ru-RU" dirty="0" smtClean="0"/>
              <a:t>н) аттестационный лист гражданского служащего, прошедшего аттестацию, и отзыв об исполнении им должностных обязанностей за аттестационный период;</a:t>
            </a:r>
          </a:p>
          <a:p>
            <a:r>
              <a:rPr lang="ru-RU" dirty="0" smtClean="0"/>
              <a:t>о) экзаменационный лист гражданского служащего и отзыв об уровне его знаний, навыков и умений (профессиональном уровне) и о возможности присвоения ему классного чина государственной гражданской службы Российской Федерации;</a:t>
            </a:r>
          </a:p>
          <a:p>
            <a:r>
              <a:rPr lang="ru-RU" dirty="0" smtClean="0"/>
              <a:t>п) копии документов о присвоении гражданскому служащему классного чина государственной гражданской службы Российской Федерации (иного классного чина, квалификационного разряда, дипломатического ранга);</a:t>
            </a:r>
          </a:p>
          <a:p>
            <a:r>
              <a:rPr lang="ru-RU" dirty="0" smtClean="0"/>
              <a:t>р) копии документов о включении гражданского служащего в кадровый резерв, а также об исключении его из кадрового резерва;</a:t>
            </a:r>
          </a:p>
          <a:p>
            <a:r>
              <a:rPr lang="ru-RU" dirty="0" smtClean="0"/>
              <a:t>с) копии решений о поощрении гражданского служащего, а также о наложении на него дисциплинарного взыскания до его снятия или отмены;</a:t>
            </a:r>
          </a:p>
          <a:p>
            <a:r>
              <a:rPr lang="ru-RU" dirty="0" smtClean="0"/>
              <a:t>т) копии документов о начале служебной проверки, ее результатах, об отстранении гражданского служащего от замещаемой должности гражданской службы;</a:t>
            </a:r>
          </a:p>
          <a:p>
            <a:r>
              <a:rPr lang="ru-RU" dirty="0" smtClean="0"/>
              <a:t>у) документы, связанные с оформлением допуска к </a:t>
            </a:r>
            <a:r>
              <a:rPr lang="ru-RU" dirty="0" smtClean="0">
                <a:hlinkClick r:id="rId2"/>
              </a:rPr>
              <a:t>сведениям</a:t>
            </a:r>
            <a:r>
              <a:rPr lang="ru-RU" dirty="0" smtClean="0"/>
              <a:t>, составляющим государственную или иную охраняемую законом тайну, если исполнение обязанностей по замещаемой должности гражданской службы связано с использованием таких сведений;</a:t>
            </a:r>
          </a:p>
          <a:p>
            <a:r>
              <a:rPr lang="ru-RU" dirty="0" smtClean="0"/>
              <a:t>ф) сведения о доходах, имуществе и обязательствах имущественного характера гражданского служащего;</a:t>
            </a:r>
          </a:p>
        </p:txBody>
      </p:sp>
    </p:spTree>
    <p:extLst>
      <p:ext uri="{BB962C8B-B14F-4D97-AF65-F5344CB8AC3E}">
        <p14:creationId xmlns:p14="http://schemas.microsoft.com/office/powerpoint/2010/main" val="13358621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546100"/>
            <a:ext cx="8596668" cy="698500"/>
          </a:xfrm>
        </p:spPr>
        <p:txBody>
          <a:bodyPr/>
          <a:lstStyle/>
          <a:p>
            <a:pPr algn="ctr"/>
            <a:r>
              <a:rPr lang="ru-RU" dirty="0"/>
              <a:t>Личные дела</a:t>
            </a:r>
          </a:p>
        </p:txBody>
      </p:sp>
      <p:sp>
        <p:nvSpPr>
          <p:cNvPr id="3" name="Объект 2"/>
          <p:cNvSpPr>
            <a:spLocks noGrp="1"/>
          </p:cNvSpPr>
          <p:nvPr>
            <p:ph idx="1"/>
          </p:nvPr>
        </p:nvSpPr>
        <p:spPr>
          <a:xfrm>
            <a:off x="677334" y="1244600"/>
            <a:ext cx="10587566" cy="5245100"/>
          </a:xfrm>
        </p:spPr>
        <p:txBody>
          <a:bodyPr>
            <a:normAutofit/>
          </a:bodyPr>
          <a:lstStyle/>
          <a:p>
            <a:r>
              <a:rPr lang="ru-RU" dirty="0"/>
              <a:t>х</a:t>
            </a:r>
            <a:r>
              <a:rPr lang="ru-RU" sz="2000" dirty="0"/>
              <a:t>) копия </a:t>
            </a:r>
            <a:r>
              <a:rPr lang="ru-RU" sz="2000" dirty="0">
                <a:hlinkClick r:id="rId2"/>
              </a:rPr>
              <a:t>документа</a:t>
            </a:r>
            <a:r>
              <a:rPr lang="ru-RU" sz="2000" dirty="0"/>
              <a:t>, подтверждающего регистрацию в системе индивидуального (персонифицированного) учета;</a:t>
            </a:r>
          </a:p>
          <a:p>
            <a:r>
              <a:rPr lang="ru-RU" sz="2000" dirty="0" smtClean="0"/>
              <a:t>ц</a:t>
            </a:r>
            <a:r>
              <a:rPr lang="ru-RU" sz="2000" dirty="0"/>
              <a:t>) копия свидетельства о постановке на учет в налоговом органе физического лица по месту жительства на территории Российской Федерации;</a:t>
            </a:r>
          </a:p>
          <a:p>
            <a:r>
              <a:rPr lang="ru-RU" sz="2000" dirty="0"/>
              <a:t>ч) копия страхового медицинского полиса обязательного медицинского страхования граждан;</a:t>
            </a:r>
          </a:p>
          <a:p>
            <a:r>
              <a:rPr lang="ru-RU" sz="2000" dirty="0"/>
              <a:t>ш) медицинское заключение установленной </a:t>
            </a:r>
            <a:r>
              <a:rPr lang="ru-RU" sz="2000" dirty="0">
                <a:hlinkClick r:id="rId3"/>
              </a:rPr>
              <a:t>формы</a:t>
            </a:r>
            <a:r>
              <a:rPr lang="ru-RU" sz="2000" dirty="0"/>
              <a:t> об отсутствии у гражданина заболевания, препятствующего поступлению на гражданскую службу или ее прохождению;</a:t>
            </a:r>
          </a:p>
          <a:p>
            <a:r>
              <a:rPr lang="ru-RU" sz="2000" dirty="0"/>
              <a:t>щ) справка о результатах проверки достоверности и полноты представленных гражданским служащим сведений о доходах, имуществе и обязательствах имущественного характера, а также сведений о соблюдении гражданским служащим ограничений, установленных федеральными законами.</a:t>
            </a:r>
          </a:p>
        </p:txBody>
      </p:sp>
    </p:spTree>
    <p:extLst>
      <p:ext uri="{BB962C8B-B14F-4D97-AF65-F5344CB8AC3E}">
        <p14:creationId xmlns:p14="http://schemas.microsoft.com/office/powerpoint/2010/main" val="159246976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65200"/>
          </a:xfrm>
        </p:spPr>
        <p:txBody>
          <a:bodyPr/>
          <a:lstStyle/>
          <a:p>
            <a:pPr algn="ctr"/>
            <a:r>
              <a:rPr lang="ru-RU" dirty="0"/>
              <a:t>Личные дела</a:t>
            </a:r>
          </a:p>
        </p:txBody>
      </p:sp>
      <p:sp>
        <p:nvSpPr>
          <p:cNvPr id="3" name="Объект 2"/>
          <p:cNvSpPr>
            <a:spLocks noGrp="1"/>
          </p:cNvSpPr>
          <p:nvPr>
            <p:ph idx="1"/>
          </p:nvPr>
        </p:nvSpPr>
        <p:spPr>
          <a:xfrm>
            <a:off x="677334" y="1193801"/>
            <a:ext cx="10663766" cy="5664200"/>
          </a:xfrm>
        </p:spPr>
        <p:txBody>
          <a:bodyPr>
            <a:normAutofit/>
          </a:bodyPr>
          <a:lstStyle/>
          <a:p>
            <a:pPr algn="just"/>
            <a:r>
              <a:rPr lang="ru-RU" sz="2200" dirty="0" smtClean="0"/>
              <a:t>В </a:t>
            </a:r>
            <a:r>
              <a:rPr lang="ru-RU" sz="2200" dirty="0"/>
              <a:t>личное дело гражданского служащего вносятся также письменные объяснения гражданского служащего, если такие объяснения даны им после ознакомления с документами своего личного дела.</a:t>
            </a:r>
          </a:p>
          <a:p>
            <a:pPr algn="just"/>
            <a:r>
              <a:rPr lang="ru-RU" sz="2200" dirty="0"/>
              <a:t>К личному делу гражданского служащего приобщаются иные документы, предусмотренные федеральными законами и иными нормативными правовыми актами Российской Федерации.</a:t>
            </a:r>
          </a:p>
          <a:p>
            <a:pPr algn="just"/>
            <a:r>
              <a:rPr lang="ru-RU" sz="2200" dirty="0" smtClean="0"/>
              <a:t>Документы</a:t>
            </a:r>
            <a:r>
              <a:rPr lang="ru-RU" sz="2200" dirty="0"/>
              <a:t>, приобщенные к личному делу гражданского служащего, брошюруются, страницы нумеруются, к личному делу прилагается опись.</a:t>
            </a:r>
          </a:p>
          <a:p>
            <a:pPr algn="just"/>
            <a:r>
              <a:rPr lang="ru-RU" sz="2200" dirty="0"/>
              <a:t>Учетные данные гражданских служащих в соответствии с порядком, установленным Президентом Российской Федерации, хранятся кадровой службой государственного органа на электронных носителях. Кадровая служба обеспечивает их защиту от несанкционированного доступа и копирования.</a:t>
            </a:r>
          </a:p>
        </p:txBody>
      </p:sp>
    </p:spTree>
    <p:extLst>
      <p:ext uri="{BB962C8B-B14F-4D97-AF65-F5344CB8AC3E}">
        <p14:creationId xmlns:p14="http://schemas.microsoft.com/office/powerpoint/2010/main" val="311131094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01600"/>
            <a:ext cx="8596668" cy="812800"/>
          </a:xfrm>
        </p:spPr>
        <p:txBody>
          <a:bodyPr/>
          <a:lstStyle/>
          <a:p>
            <a:pPr algn="ctr"/>
            <a:r>
              <a:rPr lang="ru-RU" dirty="0"/>
              <a:t>Личные дела</a:t>
            </a:r>
          </a:p>
        </p:txBody>
      </p:sp>
      <p:sp>
        <p:nvSpPr>
          <p:cNvPr id="3" name="Объект 2"/>
          <p:cNvSpPr>
            <a:spLocks noGrp="1"/>
          </p:cNvSpPr>
          <p:nvPr>
            <p:ph idx="1"/>
          </p:nvPr>
        </p:nvSpPr>
        <p:spPr>
          <a:xfrm>
            <a:off x="677334" y="495300"/>
            <a:ext cx="10828866" cy="6172199"/>
          </a:xfrm>
        </p:spPr>
        <p:txBody>
          <a:bodyPr>
            <a:normAutofit fontScale="85000" lnSpcReduction="20000"/>
          </a:bodyPr>
          <a:lstStyle/>
          <a:p>
            <a:pPr marL="0" indent="0" algn="just">
              <a:buNone/>
            </a:pPr>
            <a:r>
              <a:rPr lang="ru-RU" dirty="0" smtClean="0"/>
              <a:t>В </a:t>
            </a:r>
            <a:r>
              <a:rPr lang="ru-RU" dirty="0"/>
              <a:t>обязанности кадровой службы государственного органа, осуществляющей ведение личных дел гражданских служащих, входит:</a:t>
            </a:r>
          </a:p>
          <a:p>
            <a:pPr algn="just"/>
            <a:r>
              <a:rPr lang="ru-RU" dirty="0"/>
              <a:t>а) приобщение документов, указанных в </a:t>
            </a:r>
            <a:r>
              <a:rPr lang="ru-RU" dirty="0">
                <a:hlinkClick r:id="rId2" action="ppaction://hlinkfile"/>
              </a:rPr>
              <a:t>пунктах 16</a:t>
            </a:r>
            <a:r>
              <a:rPr lang="ru-RU" dirty="0"/>
              <a:t> и </a:t>
            </a:r>
            <a:r>
              <a:rPr lang="ru-RU" dirty="0">
                <a:hlinkClick r:id="rId3" action="ppaction://hlinkfile"/>
              </a:rPr>
              <a:t>17</a:t>
            </a:r>
            <a:r>
              <a:rPr lang="ru-RU" dirty="0"/>
              <a:t> настоящего Положения, к личным делам гражданских служащих;</a:t>
            </a:r>
          </a:p>
          <a:p>
            <a:pPr algn="just"/>
            <a:r>
              <a:rPr lang="ru-RU" dirty="0"/>
              <a:t>б) обеспечение сохранности личных дел гражданских служащих;</a:t>
            </a:r>
          </a:p>
          <a:p>
            <a:pPr algn="just"/>
            <a:r>
              <a:rPr lang="ru-RU" dirty="0"/>
              <a:t>в) обеспечение конфиденциальности сведений, содержащихся в личных делах гражданских служащих, в соответствии с Федеральным </a:t>
            </a:r>
            <a:r>
              <a:rPr lang="ru-RU" dirty="0">
                <a:hlinkClick r:id="rId4"/>
              </a:rPr>
              <a:t>законом,</a:t>
            </a:r>
            <a:r>
              <a:rPr lang="ru-RU" dirty="0"/>
              <a:t> другими федеральными законами, иными нормативными правовыми актами Российской Федерации, а также в соответствии с настоящим Положением;</a:t>
            </a:r>
          </a:p>
          <a:p>
            <a:pPr algn="just"/>
            <a:r>
              <a:rPr lang="ru-RU" dirty="0"/>
              <a:t>г) предоставление сведений о доходах, имуществе и обязательствах имущественного характера федеральных гражданских служащих, назначение на должность и освобождение от должности которых осуществляются Президентом Российской Федерации или Правительством Российской Федерации, для опубликования общероссийским средствам массовой информации по их обращениям;</a:t>
            </a:r>
          </a:p>
          <a:p>
            <a:pPr algn="just"/>
            <a:r>
              <a:rPr lang="ru-RU" dirty="0"/>
              <a:t>д) предоставление сведений о доходах, имуществе и обязательствах имущественного характера соответствующих гражданских служащих субъектов Российской Федерации для опубликования общероссийским и региональным средствам массовой информации по их обращениям;</a:t>
            </a:r>
          </a:p>
          <a:p>
            <a:pPr algn="just"/>
            <a:r>
              <a:rPr lang="ru-RU" dirty="0"/>
              <a:t>е) информирование гражданских служащих, указанных в </a:t>
            </a:r>
            <a:r>
              <a:rPr lang="ru-RU" dirty="0">
                <a:hlinkClick r:id="rId5" action="ppaction://hlinkfile"/>
              </a:rPr>
              <a:t>подпунктах "г"</a:t>
            </a:r>
            <a:r>
              <a:rPr lang="ru-RU" dirty="0"/>
              <a:t> и </a:t>
            </a:r>
            <a:r>
              <a:rPr lang="ru-RU" dirty="0">
                <a:hlinkClick r:id="rId6" action="ppaction://hlinkfile"/>
              </a:rPr>
              <a:t>"д"</a:t>
            </a:r>
            <a:r>
              <a:rPr lang="ru-RU" dirty="0"/>
              <a:t> настоящего пункта, об обращении общероссийского или регионального средства массовой информации о предоставлении ему сведений о доходах, имуществе и обязательствах имущественного характера этих гражданских служащих;</a:t>
            </a:r>
          </a:p>
          <a:p>
            <a:pPr algn="just"/>
            <a:r>
              <a:rPr lang="ru-RU" dirty="0"/>
              <a:t>ж) ознакомление гражданского служащего с документами своего личного дела не реже одного раза в год, а также по просьбе гражданского служащего и во всех иных случаях, предусмотренных законодательством Российской Федерации;</a:t>
            </a:r>
          </a:p>
          <a:p>
            <a:pPr algn="just"/>
            <a:r>
              <a:rPr lang="ru-RU" dirty="0"/>
              <a:t>з) обеспечение формирования сведений о трудовой деятельности за период прохождения гражданской службы гражданскими служащими и представления указанных сведений в порядке, установленном законодательством Российской Федерации об индивидуальном (персонифицированном) учете в системе обязательного пенсионного страхования, для хранения в информационных ресурсах Пенсионного фонда Российской Федерации (за исключением сведений, составляющих государственную тайну</a:t>
            </a:r>
            <a:r>
              <a:rPr lang="ru-RU" dirty="0" smtClean="0"/>
              <a:t>).</a:t>
            </a:r>
            <a:endParaRPr lang="ru-RU" dirty="0"/>
          </a:p>
        </p:txBody>
      </p:sp>
    </p:spTree>
    <p:extLst>
      <p:ext uri="{BB962C8B-B14F-4D97-AF65-F5344CB8AC3E}">
        <p14:creationId xmlns:p14="http://schemas.microsoft.com/office/powerpoint/2010/main" val="153574912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60400"/>
          </a:xfrm>
        </p:spPr>
        <p:txBody>
          <a:bodyPr/>
          <a:lstStyle/>
          <a:p>
            <a:pPr algn="ctr"/>
            <a:r>
              <a:rPr lang="ru-RU" dirty="0"/>
              <a:t>Личные дела</a:t>
            </a:r>
          </a:p>
        </p:txBody>
      </p:sp>
      <p:sp>
        <p:nvSpPr>
          <p:cNvPr id="3" name="Объект 2"/>
          <p:cNvSpPr>
            <a:spLocks noGrp="1"/>
          </p:cNvSpPr>
          <p:nvPr>
            <p:ph idx="1"/>
          </p:nvPr>
        </p:nvSpPr>
        <p:spPr>
          <a:xfrm>
            <a:off x="266700" y="1270000"/>
            <a:ext cx="11201400" cy="5283200"/>
          </a:xfrm>
        </p:spPr>
        <p:txBody>
          <a:bodyPr>
            <a:normAutofit fontScale="85000" lnSpcReduction="10000"/>
          </a:bodyPr>
          <a:lstStyle/>
          <a:p>
            <a:pPr algn="just"/>
            <a:r>
              <a:rPr lang="ru-RU" dirty="0"/>
              <a:t>Гражданские служащие, уполномоченные на ведение и хранение личных дел гражданских служащих, могут привлекаться в соответствии с законодательством Российской Федерации к дисциплинарной и иной ответственности за разглашение конфиденциальных сведений, содержащихся в указанных личных делах, а также за иные нарушения порядка ведения личных дел гражданских служащих, установленного настоящим Положением.</a:t>
            </a:r>
          </a:p>
          <a:p>
            <a:pPr algn="just"/>
            <a:r>
              <a:rPr lang="ru-RU" dirty="0" smtClean="0"/>
              <a:t>При </a:t>
            </a:r>
            <a:r>
              <a:rPr lang="ru-RU" dirty="0"/>
              <a:t>переводе гражданского служащего на должность гражданской службы в другом государственном органе его личное дело передается в государственный орган по новому месту замещения должности гражданской службы.</a:t>
            </a:r>
          </a:p>
          <a:p>
            <a:pPr algn="just"/>
            <a:r>
              <a:rPr lang="ru-RU" dirty="0" smtClean="0"/>
              <a:t> </a:t>
            </a:r>
            <a:r>
              <a:rPr lang="ru-RU" dirty="0"/>
              <a:t>При назначении гражданского служащего на государственную должность Российской Федерации или государственную должность субъекта Российской Федерации его личное дело передается в государственный орган по месту замещения государственной должности Российской Федерации или государственной должности субъекта Российской Федерации.</a:t>
            </a:r>
          </a:p>
          <a:p>
            <a:pPr algn="just"/>
            <a:r>
              <a:rPr lang="ru-RU" dirty="0" smtClean="0"/>
              <a:t>Личные </a:t>
            </a:r>
            <a:r>
              <a:rPr lang="ru-RU" dirty="0"/>
              <a:t>дела гражданских служащих, уволенных с гражданской службы (за исключением гражданских служащих, указанных в </a:t>
            </a:r>
            <a:r>
              <a:rPr lang="ru-RU" dirty="0">
                <a:hlinkClick r:id="rId2" action="ppaction://hlinkfile"/>
              </a:rPr>
              <a:t>пункте 22</a:t>
            </a:r>
            <a:r>
              <a:rPr lang="ru-RU" dirty="0"/>
              <a:t> настоящего Положения), хранятся кадровой службой соответствующего государственного органа в течение 10 лет со дня увольнения с гражданской службы, после чего передаются в архив.</a:t>
            </a:r>
          </a:p>
          <a:p>
            <a:pPr algn="just"/>
            <a:r>
              <a:rPr lang="ru-RU" dirty="0"/>
              <a:t>Если гражданин, личное дело которого хранится кадровой службой государственного органа, поступит на гражданскую службу вновь, его личное дело подлежит передаче указанной кадровой службой в государственный орган по месту замещения должности гражданской службы.</a:t>
            </a:r>
          </a:p>
          <a:p>
            <a:pPr algn="just"/>
            <a:r>
              <a:rPr lang="ru-RU" dirty="0"/>
              <a:t>Личные дела гражданских служащих, содержащие сведения, составляющие государственную тайну, хранятся кадровой службой соответствующего государственного органа в соответствии с законодательством Российской Федерации о государственной тайне.</a:t>
            </a:r>
          </a:p>
          <a:p>
            <a:pPr marL="0" indent="0">
              <a:buNone/>
            </a:pPr>
            <a:endParaRPr lang="ru-RU" dirty="0"/>
          </a:p>
        </p:txBody>
      </p:sp>
    </p:spTree>
    <p:extLst>
      <p:ext uri="{BB962C8B-B14F-4D97-AF65-F5344CB8AC3E}">
        <p14:creationId xmlns:p14="http://schemas.microsoft.com/office/powerpoint/2010/main" val="312157027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49300"/>
          </a:xfrm>
        </p:spPr>
        <p:txBody>
          <a:bodyPr/>
          <a:lstStyle/>
          <a:p>
            <a:pPr algn="ctr"/>
            <a:r>
              <a:rPr lang="ru-RU" dirty="0" smtClean="0">
                <a:solidFill>
                  <a:srgbClr val="FFFF00"/>
                </a:solidFill>
              </a:rPr>
              <a:t>Доплата до МРОТ</a:t>
            </a:r>
            <a:endParaRPr lang="ru-RU" dirty="0">
              <a:solidFill>
                <a:srgbClr val="FFFF00"/>
              </a:solidFill>
            </a:endParaRPr>
          </a:p>
        </p:txBody>
      </p:sp>
      <p:sp>
        <p:nvSpPr>
          <p:cNvPr id="3" name="Объект 2"/>
          <p:cNvSpPr>
            <a:spLocks noGrp="1"/>
          </p:cNvSpPr>
          <p:nvPr>
            <p:ph idx="1"/>
          </p:nvPr>
        </p:nvSpPr>
        <p:spPr>
          <a:xfrm>
            <a:off x="677334" y="1484769"/>
            <a:ext cx="10051022" cy="4556594"/>
          </a:xfrm>
        </p:spPr>
        <p:txBody>
          <a:bodyPr>
            <a:normAutofit/>
          </a:bodyPr>
          <a:lstStyle/>
          <a:p>
            <a:pPr algn="just"/>
            <a:r>
              <a:rPr lang="ru-RU" sz="2300" dirty="0" smtClean="0"/>
              <a:t>В настоящее время МРОТ составляет 1</a:t>
            </a:r>
            <a:r>
              <a:rPr lang="en-US" sz="2300" dirty="0" smtClean="0"/>
              <a:t>6242</a:t>
            </a:r>
            <a:r>
              <a:rPr lang="ru-RU" sz="2300" dirty="0" smtClean="0"/>
              <a:t> рубля. </a:t>
            </a:r>
          </a:p>
          <a:p>
            <a:pPr algn="just"/>
            <a:r>
              <a:rPr lang="ru-RU" sz="2300" dirty="0" smtClean="0"/>
              <a:t>Заработная плата не может быть менее вышеуказанной суммы.</a:t>
            </a:r>
          </a:p>
          <a:p>
            <a:pPr algn="just"/>
            <a:r>
              <a:rPr lang="ru-RU" sz="2300" dirty="0" smtClean="0"/>
              <a:t>С целью соблюдения федерального законодательства ежемесячно  издаются приказы (распоряжения) о доплате до МРОТ.</a:t>
            </a:r>
            <a:endParaRPr lang="ru-RU" sz="2300" dirty="0"/>
          </a:p>
        </p:txBody>
      </p:sp>
    </p:spTree>
    <p:extLst>
      <p:ext uri="{BB962C8B-B14F-4D97-AF65-F5344CB8AC3E}">
        <p14:creationId xmlns:p14="http://schemas.microsoft.com/office/powerpoint/2010/main" val="36695232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77800"/>
            <a:ext cx="8596668" cy="990600"/>
          </a:xfrm>
        </p:spPr>
        <p:txBody>
          <a:bodyPr>
            <a:normAutofit fontScale="90000"/>
          </a:bodyPr>
          <a:lstStyle/>
          <a:p>
            <a:pPr algn="ctr"/>
            <a:r>
              <a:rPr lang="ru-RU" dirty="0" smtClean="0">
                <a:solidFill>
                  <a:srgbClr val="FFFF00"/>
                </a:solidFill>
              </a:rPr>
              <a:t>Ограничение удержаний </a:t>
            </a:r>
            <a:br>
              <a:rPr lang="ru-RU" dirty="0" smtClean="0">
                <a:solidFill>
                  <a:srgbClr val="FFFF00"/>
                </a:solidFill>
              </a:rPr>
            </a:br>
            <a:r>
              <a:rPr lang="ru-RU" dirty="0" smtClean="0">
                <a:solidFill>
                  <a:srgbClr val="FFFF00"/>
                </a:solidFill>
              </a:rPr>
              <a:t>из заработной платы</a:t>
            </a:r>
            <a:endParaRPr lang="ru-RU" dirty="0">
              <a:solidFill>
                <a:srgbClr val="FFFF00"/>
              </a:solidFill>
            </a:endParaRPr>
          </a:p>
        </p:txBody>
      </p:sp>
      <p:sp>
        <p:nvSpPr>
          <p:cNvPr id="3" name="Объект 2"/>
          <p:cNvSpPr>
            <a:spLocks noGrp="1"/>
          </p:cNvSpPr>
          <p:nvPr>
            <p:ph idx="1"/>
          </p:nvPr>
        </p:nvSpPr>
        <p:spPr>
          <a:xfrm>
            <a:off x="677334" y="1308100"/>
            <a:ext cx="10866966" cy="5334000"/>
          </a:xfrm>
        </p:spPr>
        <p:txBody>
          <a:bodyPr>
            <a:normAutofit fontScale="40000" lnSpcReduction="20000"/>
          </a:bodyPr>
          <a:lstStyle/>
          <a:p>
            <a:pPr marL="0" indent="0">
              <a:lnSpc>
                <a:spcPct val="120000"/>
              </a:lnSpc>
              <a:spcBef>
                <a:spcPts val="0"/>
              </a:spcBef>
              <a:buNone/>
            </a:pPr>
            <a:r>
              <a:rPr lang="ru-RU" sz="3300" dirty="0">
                <a:solidFill>
                  <a:schemeClr val="tx1"/>
                </a:solidFill>
              </a:rPr>
              <a:t>Удержания из заработной платы работника производятся только в случаях, предусмотренных настоящим Кодексом и иными федеральными законами.</a:t>
            </a:r>
          </a:p>
          <a:p>
            <a:pPr marL="0" indent="0">
              <a:lnSpc>
                <a:spcPct val="120000"/>
              </a:lnSpc>
              <a:spcBef>
                <a:spcPts val="0"/>
              </a:spcBef>
              <a:buNone/>
            </a:pPr>
            <a:r>
              <a:rPr lang="ru-RU" sz="3300" dirty="0">
                <a:solidFill>
                  <a:schemeClr val="tx1"/>
                </a:solidFill>
              </a:rPr>
              <a:t>Удержания из заработной платы работника для погашения его задолженности работодателю могут производиться:</a:t>
            </a:r>
          </a:p>
          <a:p>
            <a:pPr marL="0" indent="0">
              <a:lnSpc>
                <a:spcPct val="120000"/>
              </a:lnSpc>
              <a:spcBef>
                <a:spcPts val="0"/>
              </a:spcBef>
              <a:buNone/>
            </a:pPr>
            <a:r>
              <a:rPr lang="ru-RU" sz="3300" dirty="0" smtClean="0">
                <a:solidFill>
                  <a:schemeClr val="tx1"/>
                </a:solidFill>
              </a:rPr>
              <a:t>-для </a:t>
            </a:r>
            <a:r>
              <a:rPr lang="ru-RU" sz="3300" dirty="0">
                <a:solidFill>
                  <a:schemeClr val="tx1"/>
                </a:solidFill>
              </a:rPr>
              <a:t>возмещения неотработанного аванса, выданного работнику в счет заработной платы;</a:t>
            </a:r>
          </a:p>
          <a:p>
            <a:pPr marL="0" indent="0">
              <a:lnSpc>
                <a:spcPct val="120000"/>
              </a:lnSpc>
              <a:spcBef>
                <a:spcPts val="0"/>
              </a:spcBef>
              <a:buNone/>
            </a:pPr>
            <a:r>
              <a:rPr lang="ru-RU" sz="3300" dirty="0" smtClean="0">
                <a:solidFill>
                  <a:schemeClr val="tx1"/>
                </a:solidFill>
              </a:rPr>
              <a:t>-для </a:t>
            </a:r>
            <a:r>
              <a:rPr lang="ru-RU" sz="3300" dirty="0">
                <a:solidFill>
                  <a:schemeClr val="tx1"/>
                </a:solidFill>
              </a:rPr>
              <a:t>погашения неизрасходованного и своевременно не возвращенного аванса, выданного в связи со служебной командировкой или переводом на другую работу в другую местность, а также в других случаях;</a:t>
            </a:r>
          </a:p>
          <a:p>
            <a:pPr marL="0" indent="0">
              <a:lnSpc>
                <a:spcPct val="120000"/>
              </a:lnSpc>
              <a:spcBef>
                <a:spcPts val="0"/>
              </a:spcBef>
              <a:buNone/>
            </a:pPr>
            <a:r>
              <a:rPr lang="ru-RU" sz="3300" dirty="0" smtClean="0">
                <a:solidFill>
                  <a:schemeClr val="tx1"/>
                </a:solidFill>
              </a:rPr>
              <a:t>-для </a:t>
            </a:r>
            <a:r>
              <a:rPr lang="ru-RU" sz="3300" dirty="0">
                <a:solidFill>
                  <a:schemeClr val="tx1"/>
                </a:solidFill>
              </a:rPr>
              <a:t>возврата сумм, излишне выплаченных работнику вследствие счетных ошибок, а также сумм, излишне выплаченных работнику, в случае признания органом по рассмотрению индивидуальных трудовых споров вины работника в невыполнении норм труда (</a:t>
            </a:r>
            <a:r>
              <a:rPr lang="ru-RU" sz="3300" dirty="0" smtClean="0">
                <a:solidFill>
                  <a:schemeClr val="tx1"/>
                </a:solidFill>
              </a:rPr>
              <a:t>часть третья статьи 155 Трудового кодекса РФ) </a:t>
            </a:r>
            <a:r>
              <a:rPr lang="ru-RU" sz="3300" dirty="0">
                <a:solidFill>
                  <a:schemeClr val="tx1"/>
                </a:solidFill>
              </a:rPr>
              <a:t>или простое (часть третья </a:t>
            </a:r>
            <a:r>
              <a:rPr lang="ru-RU" sz="3300" dirty="0" smtClean="0">
                <a:solidFill>
                  <a:schemeClr val="tx1"/>
                </a:solidFill>
              </a:rPr>
              <a:t>статьи 157 ТК РФ);</a:t>
            </a:r>
            <a:endParaRPr lang="ru-RU" sz="3300" dirty="0">
              <a:solidFill>
                <a:schemeClr val="tx1"/>
              </a:solidFill>
            </a:endParaRPr>
          </a:p>
          <a:p>
            <a:pPr marL="0" indent="0">
              <a:lnSpc>
                <a:spcPct val="120000"/>
              </a:lnSpc>
              <a:spcBef>
                <a:spcPts val="0"/>
              </a:spcBef>
              <a:buNone/>
            </a:pPr>
            <a:r>
              <a:rPr lang="ru-RU" sz="3300" dirty="0" smtClean="0">
                <a:solidFill>
                  <a:schemeClr val="tx1"/>
                </a:solidFill>
              </a:rPr>
              <a:t>-при </a:t>
            </a:r>
            <a:r>
              <a:rPr lang="ru-RU" sz="3300" dirty="0">
                <a:solidFill>
                  <a:schemeClr val="tx1"/>
                </a:solidFill>
              </a:rPr>
              <a:t>увольнении работника до окончания того рабочего года, в счет которого он уже получил ежегодный оплачиваемый отпуск, за неотработанные дни отпуска. Удержания за эти дни не производятся, если работник увольняется по основаниям, предусмотренным пунктом 8 части первой </a:t>
            </a:r>
            <a:r>
              <a:rPr lang="ru-RU" sz="3300" dirty="0" smtClean="0">
                <a:solidFill>
                  <a:schemeClr val="tx1"/>
                </a:solidFill>
              </a:rPr>
              <a:t>статьи 77 или пунктами 1,2 или 4 </a:t>
            </a:r>
            <a:r>
              <a:rPr lang="ru-RU" sz="3300" dirty="0">
                <a:solidFill>
                  <a:schemeClr val="tx1"/>
                </a:solidFill>
              </a:rPr>
              <a:t>части первой статьи 81, </a:t>
            </a:r>
            <a:r>
              <a:rPr lang="ru-RU" sz="3300" dirty="0" smtClean="0">
                <a:solidFill>
                  <a:schemeClr val="tx1"/>
                </a:solidFill>
              </a:rPr>
              <a:t>пунктами 1,2,5,6 и 7 </a:t>
            </a:r>
            <a:r>
              <a:rPr lang="ru-RU" sz="3300" dirty="0">
                <a:solidFill>
                  <a:schemeClr val="tx1"/>
                </a:solidFill>
              </a:rPr>
              <a:t>статьи 83 </a:t>
            </a:r>
            <a:r>
              <a:rPr lang="ru-RU" sz="3300" dirty="0" smtClean="0">
                <a:solidFill>
                  <a:schemeClr val="tx1"/>
                </a:solidFill>
              </a:rPr>
              <a:t>ТК РФ.</a:t>
            </a:r>
            <a:endParaRPr lang="ru-RU" sz="3300" dirty="0">
              <a:solidFill>
                <a:schemeClr val="tx1"/>
              </a:solidFill>
            </a:endParaRPr>
          </a:p>
          <a:p>
            <a:pPr>
              <a:lnSpc>
                <a:spcPct val="120000"/>
              </a:lnSpc>
              <a:spcBef>
                <a:spcPts val="0"/>
              </a:spcBef>
            </a:pPr>
            <a:endParaRPr lang="ru-RU" sz="3300" dirty="0" smtClean="0">
              <a:solidFill>
                <a:schemeClr val="tx1"/>
              </a:solidFill>
            </a:endParaRPr>
          </a:p>
          <a:p>
            <a:pPr marL="0" indent="0">
              <a:lnSpc>
                <a:spcPct val="120000"/>
              </a:lnSpc>
              <a:spcBef>
                <a:spcPts val="0"/>
              </a:spcBef>
              <a:buNone/>
            </a:pPr>
            <a:r>
              <a:rPr lang="ru-RU" sz="3300" dirty="0" smtClean="0">
                <a:solidFill>
                  <a:schemeClr val="tx1"/>
                </a:solidFill>
              </a:rPr>
              <a:t>В </a:t>
            </a:r>
            <a:r>
              <a:rPr lang="ru-RU" sz="3300" dirty="0">
                <a:solidFill>
                  <a:schemeClr val="tx1"/>
                </a:solidFill>
              </a:rPr>
              <a:t>случаях, предусмотренных </a:t>
            </a:r>
            <a:r>
              <a:rPr lang="ru-RU" sz="3300" dirty="0" smtClean="0">
                <a:solidFill>
                  <a:schemeClr val="tx1"/>
                </a:solidFill>
              </a:rPr>
              <a:t>абзацем вторым, третьим и четвертым </a:t>
            </a:r>
            <a:r>
              <a:rPr lang="ru-RU" sz="3300" dirty="0">
                <a:solidFill>
                  <a:schemeClr val="tx1"/>
                </a:solidFill>
              </a:rPr>
              <a:t>части второй настоящей статьи, работодатель вправе принять решение об удержании из заработной платы работника </a:t>
            </a:r>
            <a:r>
              <a:rPr lang="ru-RU" sz="3800" b="1" u="sng" dirty="0">
                <a:solidFill>
                  <a:schemeClr val="tx1"/>
                </a:solidFill>
              </a:rPr>
              <a:t>не позднее одного месяца</a:t>
            </a:r>
            <a:r>
              <a:rPr lang="ru-RU" sz="3300" dirty="0">
                <a:solidFill>
                  <a:schemeClr val="tx1"/>
                </a:solidFill>
              </a:rPr>
              <a:t> со дня окончания срока, установленного для возвращения аванса, погашения задолженности или неправильно исчисленных выплат, и при условии, если работник не оспаривает оснований и размеров удержания.</a:t>
            </a:r>
          </a:p>
          <a:p>
            <a:pPr marL="0" indent="0">
              <a:lnSpc>
                <a:spcPct val="120000"/>
              </a:lnSpc>
              <a:spcBef>
                <a:spcPts val="0"/>
              </a:spcBef>
              <a:buNone/>
            </a:pPr>
            <a:r>
              <a:rPr lang="ru-RU" sz="3300" dirty="0">
                <a:solidFill>
                  <a:schemeClr val="tx1"/>
                </a:solidFill>
              </a:rPr>
              <a:t>Заработная плата, излишне выплаченная работнику (в том числе при неправильном применении трудового законодательства или иных нормативных правовых актов, содержащих нормы трудового права), не может быть с него взыскана, за исключением случаев:</a:t>
            </a:r>
          </a:p>
          <a:p>
            <a:pPr marL="0" indent="0">
              <a:lnSpc>
                <a:spcPct val="120000"/>
              </a:lnSpc>
              <a:spcBef>
                <a:spcPts val="0"/>
              </a:spcBef>
              <a:buNone/>
            </a:pPr>
            <a:r>
              <a:rPr lang="ru-RU" sz="3300" dirty="0" smtClean="0">
                <a:solidFill>
                  <a:schemeClr val="tx1"/>
                </a:solidFill>
              </a:rPr>
              <a:t>-счетной </a:t>
            </a:r>
            <a:r>
              <a:rPr lang="ru-RU" sz="3300" dirty="0">
                <a:solidFill>
                  <a:schemeClr val="tx1"/>
                </a:solidFill>
              </a:rPr>
              <a:t>ошибки;</a:t>
            </a:r>
          </a:p>
          <a:p>
            <a:pPr marL="0" indent="0">
              <a:lnSpc>
                <a:spcPct val="120000"/>
              </a:lnSpc>
              <a:spcBef>
                <a:spcPts val="0"/>
              </a:spcBef>
              <a:buNone/>
            </a:pPr>
            <a:r>
              <a:rPr lang="ru-RU" sz="3300" dirty="0" smtClean="0">
                <a:solidFill>
                  <a:schemeClr val="tx1"/>
                </a:solidFill>
              </a:rPr>
              <a:t>-если </a:t>
            </a:r>
            <a:r>
              <a:rPr lang="ru-RU" sz="3300" dirty="0">
                <a:solidFill>
                  <a:schemeClr val="tx1"/>
                </a:solidFill>
              </a:rPr>
              <a:t>органом по рассмотрению индивидуальных трудовых споров признана вина работника в невыполнении норм труда (часть третья </a:t>
            </a:r>
            <a:r>
              <a:rPr lang="ru-RU" sz="3300" dirty="0" smtClean="0">
                <a:solidFill>
                  <a:schemeClr val="tx1"/>
                </a:solidFill>
              </a:rPr>
              <a:t>статьи 155 ТК РФ) </a:t>
            </a:r>
            <a:r>
              <a:rPr lang="ru-RU" sz="3300" dirty="0">
                <a:solidFill>
                  <a:schemeClr val="tx1"/>
                </a:solidFill>
              </a:rPr>
              <a:t>или простое (часть третья </a:t>
            </a:r>
            <a:r>
              <a:rPr lang="ru-RU" sz="3300" dirty="0" smtClean="0">
                <a:solidFill>
                  <a:schemeClr val="tx1"/>
                </a:solidFill>
              </a:rPr>
              <a:t>статьи 157 ТК РФ);</a:t>
            </a:r>
            <a:endParaRPr lang="ru-RU" sz="3300" dirty="0">
              <a:solidFill>
                <a:schemeClr val="tx1"/>
              </a:solidFill>
            </a:endParaRPr>
          </a:p>
          <a:p>
            <a:pPr marL="0" indent="0">
              <a:lnSpc>
                <a:spcPct val="120000"/>
              </a:lnSpc>
              <a:spcBef>
                <a:spcPts val="0"/>
              </a:spcBef>
              <a:buNone/>
            </a:pPr>
            <a:r>
              <a:rPr lang="ru-RU" sz="3300" dirty="0" smtClean="0">
                <a:solidFill>
                  <a:schemeClr val="tx1"/>
                </a:solidFill>
              </a:rPr>
              <a:t>-если </a:t>
            </a:r>
            <a:r>
              <a:rPr lang="ru-RU" sz="3300" dirty="0">
                <a:solidFill>
                  <a:schemeClr val="tx1"/>
                </a:solidFill>
              </a:rPr>
              <a:t>заработная плата была излишне выплачена работнику в связи с его неправомерными действиями, установленными судом.</a:t>
            </a:r>
          </a:p>
          <a:p>
            <a:pPr marL="0" indent="0">
              <a:lnSpc>
                <a:spcPct val="120000"/>
              </a:lnSpc>
              <a:spcBef>
                <a:spcPts val="0"/>
              </a:spcBef>
              <a:buNone/>
            </a:pPr>
            <a:r>
              <a:rPr lang="ru-RU" sz="3300" dirty="0">
                <a:solidFill>
                  <a:schemeClr val="tx1"/>
                </a:solidFill>
              </a:rPr>
              <a:t> </a:t>
            </a:r>
          </a:p>
          <a:p>
            <a:pPr marL="0" indent="0">
              <a:buNone/>
            </a:pPr>
            <a:endParaRPr lang="ru-RU" dirty="0"/>
          </a:p>
        </p:txBody>
      </p:sp>
    </p:spTree>
    <p:extLst>
      <p:ext uri="{BB962C8B-B14F-4D97-AF65-F5344CB8AC3E}">
        <p14:creationId xmlns:p14="http://schemas.microsoft.com/office/powerpoint/2010/main" val="265815667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FFFF00"/>
                </a:solidFill>
              </a:rPr>
              <a:t>Удержания из заработной платы</a:t>
            </a:r>
            <a:endParaRPr lang="ru-RU" dirty="0">
              <a:solidFill>
                <a:srgbClr val="FFFF00"/>
              </a:solidFill>
            </a:endParaRPr>
          </a:p>
        </p:txBody>
      </p:sp>
      <p:sp>
        <p:nvSpPr>
          <p:cNvPr id="3" name="Объект 2"/>
          <p:cNvSpPr>
            <a:spLocks noGrp="1"/>
          </p:cNvSpPr>
          <p:nvPr>
            <p:ph idx="1"/>
          </p:nvPr>
        </p:nvSpPr>
        <p:spPr>
          <a:xfrm>
            <a:off x="677334" y="1435100"/>
            <a:ext cx="8596668" cy="5118099"/>
          </a:xfrm>
        </p:spPr>
        <p:txBody>
          <a:bodyPr>
            <a:normAutofit fontScale="92500" lnSpcReduction="10000"/>
          </a:bodyPr>
          <a:lstStyle/>
          <a:p>
            <a:pPr marL="0" indent="0">
              <a:buNone/>
            </a:pPr>
            <a:r>
              <a:rPr lang="ru-RU" b="1" dirty="0">
                <a:solidFill>
                  <a:schemeClr val="tx1"/>
                </a:solidFill>
              </a:rPr>
              <a:t>Статья 138. Ограничение размера удержаний из заработной платы</a:t>
            </a:r>
          </a:p>
          <a:p>
            <a:pPr marL="0" indent="0">
              <a:buNone/>
            </a:pPr>
            <a:r>
              <a:rPr lang="ru-RU" dirty="0">
                <a:solidFill>
                  <a:schemeClr val="tx1"/>
                </a:solidFill>
              </a:rPr>
              <a:t> </a:t>
            </a:r>
          </a:p>
          <a:p>
            <a:pPr marL="0" indent="0" algn="just">
              <a:buNone/>
            </a:pPr>
            <a:r>
              <a:rPr lang="ru-RU" dirty="0">
                <a:solidFill>
                  <a:schemeClr val="tx1"/>
                </a:solidFill>
              </a:rPr>
              <a:t>Общий размер всех удержаний при каждой выплате заработной платы не может превышать 20 процентов, а в случаях, предусмотренных федеральными законами, - 50 процентов заработной платы, причитающейся работнику.</a:t>
            </a:r>
          </a:p>
          <a:p>
            <a:pPr marL="0" indent="0" algn="just">
              <a:buNone/>
            </a:pPr>
            <a:r>
              <a:rPr lang="ru-RU" dirty="0">
                <a:solidFill>
                  <a:schemeClr val="tx1"/>
                </a:solidFill>
              </a:rPr>
              <a:t>При удержании из заработной платы по нескольким исполнительным документам за работником во всяком случае должно быть сохранено 50 процентов заработной платы.</a:t>
            </a:r>
          </a:p>
          <a:p>
            <a:pPr marL="0" indent="0" algn="just">
              <a:buNone/>
            </a:pPr>
            <a:r>
              <a:rPr lang="ru-RU" dirty="0">
                <a:solidFill>
                  <a:schemeClr val="tx1"/>
                </a:solidFill>
              </a:rPr>
              <a:t>Ограничения, установленные настоящей статьей, не распространяются на удержания из заработной платы при отбывании исправительных работ, взыскании алиментов на несовершеннолетних детей, возмещении вреда, причиненного здоровью другого лица, возмещении вреда лицам, понесшим ущерб в связи со смертью кормильца, и возмещении ущерба, причиненного преступлением. Размер удержаний из заработной платы в этих случаях не может превышать 70 процентов.</a:t>
            </a:r>
          </a:p>
          <a:p>
            <a:pPr marL="0" indent="0" algn="just">
              <a:buNone/>
            </a:pPr>
            <a:r>
              <a:rPr lang="ru-RU" dirty="0" smtClean="0">
                <a:solidFill>
                  <a:schemeClr val="tx1"/>
                </a:solidFill>
              </a:rPr>
              <a:t>Не </a:t>
            </a:r>
            <a:r>
              <a:rPr lang="ru-RU" dirty="0">
                <a:solidFill>
                  <a:schemeClr val="tx1"/>
                </a:solidFill>
              </a:rPr>
              <a:t>допускаются удержания из выплат, на которые в соответствии с федеральным </a:t>
            </a:r>
            <a:r>
              <a:rPr lang="ru-RU" dirty="0" smtClean="0">
                <a:solidFill>
                  <a:schemeClr val="tx1"/>
                </a:solidFill>
              </a:rPr>
              <a:t>законом </a:t>
            </a:r>
            <a:r>
              <a:rPr lang="ru-RU" dirty="0">
                <a:solidFill>
                  <a:schemeClr val="tx1"/>
                </a:solidFill>
              </a:rPr>
              <a:t>не обращается взыскание.</a:t>
            </a:r>
          </a:p>
          <a:p>
            <a:endParaRPr lang="ru-RU" dirty="0"/>
          </a:p>
        </p:txBody>
      </p:sp>
    </p:spTree>
    <p:extLst>
      <p:ext uri="{BB962C8B-B14F-4D97-AF65-F5344CB8AC3E}">
        <p14:creationId xmlns:p14="http://schemas.microsoft.com/office/powerpoint/2010/main" val="379116178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774766" cy="1320800"/>
          </a:xfrm>
        </p:spPr>
        <p:txBody>
          <a:bodyPr/>
          <a:lstStyle/>
          <a:p>
            <a:pPr algn="ctr"/>
            <a:r>
              <a:rPr lang="ru-RU" dirty="0" smtClean="0"/>
              <a:t>ПРАВИЛА ВНУТРЕННЕГО ТРУДОВОГО РАСПОРЯДКА (ПВТР)</a:t>
            </a:r>
            <a:endParaRPr lang="ru-RU" dirty="0"/>
          </a:p>
        </p:txBody>
      </p:sp>
      <p:sp>
        <p:nvSpPr>
          <p:cNvPr id="3" name="Объект 2"/>
          <p:cNvSpPr>
            <a:spLocks noGrp="1"/>
          </p:cNvSpPr>
          <p:nvPr>
            <p:ph idx="1"/>
          </p:nvPr>
        </p:nvSpPr>
        <p:spPr>
          <a:xfrm>
            <a:off x="677334" y="2160589"/>
            <a:ext cx="9952566" cy="3880773"/>
          </a:xfrm>
        </p:spPr>
        <p:txBody>
          <a:bodyPr/>
          <a:lstStyle/>
          <a:p>
            <a:pPr marL="0" indent="0">
              <a:buNone/>
            </a:pPr>
            <a:r>
              <a:rPr lang="ru-RU" dirty="0" smtClean="0"/>
              <a:t>Правила внутреннего трудового распорядка определяют:</a:t>
            </a:r>
          </a:p>
          <a:p>
            <a:r>
              <a:rPr lang="ru-RU" dirty="0" smtClean="0"/>
              <a:t> внутренний трудовой распорядок, </a:t>
            </a:r>
          </a:p>
          <a:p>
            <a:r>
              <a:rPr lang="ru-RU" dirty="0" smtClean="0"/>
              <a:t>порядок приема и увольнения работников, </a:t>
            </a:r>
          </a:p>
          <a:p>
            <a:r>
              <a:rPr lang="ru-RU" dirty="0" smtClean="0"/>
              <a:t>основные права и обязанности работников, </a:t>
            </a:r>
          </a:p>
          <a:p>
            <a:r>
              <a:rPr lang="ru-RU" dirty="0" smtClean="0"/>
              <a:t>режим рабочего времени и времени отдыха и его использование, </a:t>
            </a:r>
          </a:p>
          <a:p>
            <a:r>
              <a:rPr lang="ru-RU" dirty="0" smtClean="0"/>
              <a:t>меры поощрения и применения дисциплинарных взысканий</a:t>
            </a:r>
            <a:endParaRPr lang="ru-RU" dirty="0"/>
          </a:p>
        </p:txBody>
      </p:sp>
    </p:spTree>
    <p:extLst>
      <p:ext uri="{BB962C8B-B14F-4D97-AF65-F5344CB8AC3E}">
        <p14:creationId xmlns:p14="http://schemas.microsoft.com/office/powerpoint/2010/main" val="441900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2219</TotalTime>
  <Words>34440</Words>
  <Application>Microsoft Office PowerPoint</Application>
  <PresentationFormat>Широкоэкранный</PresentationFormat>
  <Paragraphs>1505</Paragraphs>
  <Slides>233</Slides>
  <Notes>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233</vt:i4>
      </vt:variant>
    </vt:vector>
  </HeadingPairs>
  <TitlesOfParts>
    <vt:vector size="238" baseType="lpstr">
      <vt:lpstr>Arial</vt:lpstr>
      <vt:lpstr>Calibri</vt:lpstr>
      <vt:lpstr>Trebuchet MS</vt:lpstr>
      <vt:lpstr>Wingdings 3</vt:lpstr>
      <vt:lpstr>Грань</vt:lpstr>
      <vt:lpstr>Кадровое обеспечение органов местного самоуправления</vt:lpstr>
      <vt:lpstr>Применение трудового законодательства РФ с учетом требований нормативно-правовых документов в части прохождения муниципальной службы </vt:lpstr>
      <vt:lpstr>Выборная муниципальная должность</vt:lpstr>
      <vt:lpstr>Должность муниципальной службы</vt:lpstr>
      <vt:lpstr>Презентация PowerPoint</vt:lpstr>
      <vt:lpstr>Презентация PowerPoint</vt:lpstr>
      <vt:lpstr>Презентация PowerPoint</vt:lpstr>
      <vt:lpstr>Презентация PowerPoint</vt:lpstr>
      <vt:lpstr>Презентация PowerPoint</vt:lpstr>
      <vt:lpstr>Назначение на должность муниципальной службы</vt:lpstr>
      <vt:lpstr>Трудовой договор</vt:lpstr>
      <vt:lpstr>Обязательные условия трудового договора</vt:lpstr>
      <vt:lpstr>Дополнительные условия трудового договора</vt:lpstr>
      <vt:lpstr>Презентация PowerPoint</vt:lpstr>
      <vt:lpstr>Причины заключения срочного трудового договора</vt:lpstr>
      <vt:lpstr>Срочный трудовой договор может быть заключен:</vt:lpstr>
      <vt:lpstr>Срочный трудовой договор</vt:lpstr>
      <vt:lpstr>Заключение трудового договора</vt:lpstr>
      <vt:lpstr>Запреты при заключении  трудового договора</vt:lpstr>
      <vt:lpstr>Оформление приема на работу</vt:lpstr>
      <vt:lpstr>Штатное расписание</vt:lpstr>
      <vt:lpstr>Установление испытания работнику</vt:lpstr>
      <vt:lpstr>Запрет на установление испытания</vt:lpstr>
      <vt:lpstr>Установление испытания муниципальным служащим</vt:lpstr>
      <vt:lpstr>Условия заключения трудового договора с бывшими государственными и муниципальными служащими </vt:lpstr>
      <vt:lpstr>Оформление уведомления</vt:lpstr>
      <vt:lpstr>Содержание уведомления при заключении трудового договора</vt:lpstr>
      <vt:lpstr>Содержание уведомления при заключении договора гражданско-правового характера</vt:lpstr>
      <vt:lpstr>Оформление личной карточки формы Т-2 и Т-2 ГС(МС)</vt:lpstr>
      <vt:lpstr>Изменение трудового договора</vt:lpstr>
      <vt:lpstr>Перевод на другую работу</vt:lpstr>
      <vt:lpstr>Расторжение  (прекращение) трудового договора</vt:lpstr>
      <vt:lpstr>Особенности прекращения срочного  трудового договора</vt:lpstr>
      <vt:lpstr>Расчет компенсации при увольнении</vt:lpstr>
      <vt:lpstr>Расторжение трудового договора по инициативе работодателя (ст.81 ТК РФ)</vt:lpstr>
      <vt:lpstr>Расторжение трудового договора по инициативе работодателя (ст.81 ТК РФ)</vt:lpstr>
      <vt:lpstr>Расторжение трудового договора по инициативе работодателя (ст.81 ТК РФ)</vt:lpstr>
      <vt:lpstr>Расторжение трудового договора по инициативе работодателя (ст.81 ТК РФ)</vt:lpstr>
      <vt:lpstr>Расторжение трудового договора по инициативе работодателя (ст.81 ТК РФ)</vt:lpstr>
      <vt:lpstr>Прекращение трудового договора по обстоятельствам, не зависящим от воли сторон (ст.83 ТК РФ)</vt:lpstr>
      <vt:lpstr>Прекращение трудового договора по обстоятельствам, не зависящим от воли сторон (ст.83 ТК РФ)</vt:lpstr>
      <vt:lpstr>ОБЩИЙ ПОРЯДОК ОФОРМЛЕНИЯ ПРЕКРАЩЕНИЯ ТРУДОВОГО ДОГОВОРА</vt:lpstr>
      <vt:lpstr>ОБЩИЙ ПОРЯДОК ОФОРМЛЕНИЯ ПРЕКРАЩЕНИЯ ТРУДОВОГО ДОГОВОРА</vt:lpstr>
      <vt:lpstr>Совместительство</vt:lpstr>
      <vt:lpstr>Совмещение профессий</vt:lpstr>
      <vt:lpstr>Отпуск</vt:lpstr>
      <vt:lpstr>Отпуск </vt:lpstr>
      <vt:lpstr>Расчет отпускного периода</vt:lpstr>
      <vt:lpstr>Расчет количества дней отпуска при их изменении в отпускном периоде</vt:lpstr>
      <vt:lpstr>Отпуска по беременности и родам и по уходу за ребенком </vt:lpstr>
      <vt:lpstr>Привлечение к работе в выходные и праздничные дни</vt:lpstr>
      <vt:lpstr>Выдача копий документов</vt:lpstr>
      <vt:lpstr>Регистрация документов</vt:lpstr>
      <vt:lpstr>Трудовые книжки</vt:lpstr>
      <vt:lpstr>Трудовые книжки</vt:lpstr>
      <vt:lpstr>Трудовые книжки</vt:lpstr>
      <vt:lpstr>Трудовые книжки</vt:lpstr>
      <vt:lpstr>Трудовые книжки</vt:lpstr>
      <vt:lpstr>Трудовые книжки</vt:lpstr>
      <vt:lpstr>Трудовые книжки</vt:lpstr>
      <vt:lpstr>Трудовые книжки</vt:lpstr>
      <vt:lpstr>Трудовые книжки</vt:lpstr>
      <vt:lpstr>Трудовые книжки</vt:lpstr>
      <vt:lpstr>Трудовые книжки</vt:lpstr>
      <vt:lpstr>Трудовые книжки</vt:lpstr>
      <vt:lpstr>Трудовые книжки</vt:lpstr>
      <vt:lpstr>Трудовые книжки</vt:lpstr>
      <vt:lpstr>Трудовые книжки</vt:lpstr>
      <vt:lpstr>Трудовые книжки</vt:lpstr>
      <vt:lpstr>Трудовые книжки</vt:lpstr>
      <vt:lpstr>Трудовые книжки</vt:lpstr>
      <vt:lpstr>Дисциплинарные взыскания</vt:lpstr>
      <vt:lpstr>Применение дисциплинарных взысканий</vt:lpstr>
      <vt:lpstr>Применение дисциплинарных взысканий</vt:lpstr>
      <vt:lpstr>Снятие дисциплинарного взыскания</vt:lpstr>
      <vt:lpstr>Права и гарантии лицам, имеющих детей до 3 лет</vt:lpstr>
      <vt:lpstr>Расторжение трудового договора с беременной женщиной</vt:lpstr>
      <vt:lpstr>Дополнительные выходные дни лицам, осуществляющим уход за детьми-инвалидами, и женщинам, работающим в сельской местности </vt:lpstr>
      <vt:lpstr>Организационно-штатные мероприятия</vt:lpstr>
      <vt:lpstr>Организационно-штатные мероприятия</vt:lpstr>
      <vt:lpstr>Организационно-штатные мероприятия</vt:lpstr>
      <vt:lpstr>Выходные пособия</vt:lpstr>
      <vt:lpstr>Личные дела</vt:lpstr>
      <vt:lpstr>Личные дела</vt:lpstr>
      <vt:lpstr>Личные дела</vt:lpstr>
      <vt:lpstr>Личные дела</vt:lpstr>
      <vt:lpstr>Личные дела</vt:lpstr>
      <vt:lpstr>Личные дела</vt:lpstr>
      <vt:lpstr>Личные дела</vt:lpstr>
      <vt:lpstr>Личные дела</vt:lpstr>
      <vt:lpstr>Личные дела</vt:lpstr>
      <vt:lpstr>Личные дела</vt:lpstr>
      <vt:lpstr>Личные дела</vt:lpstr>
      <vt:lpstr>Личные дела</vt:lpstr>
      <vt:lpstr>Личные дела</vt:lpstr>
      <vt:lpstr>Доплата до МРОТ</vt:lpstr>
      <vt:lpstr>Ограничение удержаний  из заработной платы</vt:lpstr>
      <vt:lpstr>Удержания из заработной платы</vt:lpstr>
      <vt:lpstr>ПРАВИЛА ВНУТРЕННЕГО ТРУДОВОГО РАСПОРЯДКА (ПВТР)</vt:lpstr>
      <vt:lpstr>ПРАВИЛА ВНУТРЕННЕГО ТРУДОВОГО РАСПОРЯДКА (ПВТР)</vt:lpstr>
      <vt:lpstr>ПРАВИЛА ВНУТРЕННЕГО ТРУДОВОГО РАСПОРЯДКА (ПВТР)</vt:lpstr>
      <vt:lpstr>ПРАВИЛА ВНУТРЕННЕГО ТРУДОВОГО РАСПОРЯДКА (ПВТР)</vt:lpstr>
      <vt:lpstr>ПРАВИЛА ВНУТРЕННЕГО ТРУДОВОГО РАСПОРЯДКА (ПВТР)</vt:lpstr>
      <vt:lpstr>ПРАВИЛА ВНУТРЕННЕГО ТРУДОВОГО РАСПОРЯДКА (ПВТР)</vt:lpstr>
      <vt:lpstr>Материальная ответственность</vt:lpstr>
      <vt:lpstr>Материальная ответственность</vt:lpstr>
      <vt:lpstr>Материальная ответственность</vt:lpstr>
      <vt:lpstr>Материальная ответственность</vt:lpstr>
      <vt:lpstr>Материальная ответственность</vt:lpstr>
      <vt:lpstr>Материальная ответственность</vt:lpstr>
      <vt:lpstr>Материальная ответственность</vt:lpstr>
      <vt:lpstr>ОПЛАТА ТРУДА</vt:lpstr>
      <vt:lpstr>Стаж муниципальной службы</vt:lpstr>
      <vt:lpstr>Служебные командировки </vt:lpstr>
      <vt:lpstr>Служебные командировки </vt:lpstr>
      <vt:lpstr>Служебные командировки </vt:lpstr>
      <vt:lpstr>Служебные командировки </vt:lpstr>
      <vt:lpstr>Служебные командировки </vt:lpstr>
      <vt:lpstr>Служебные командировки </vt:lpstr>
      <vt:lpstr>Служебные командировки </vt:lpstr>
      <vt:lpstr>Служебные командировки </vt:lpstr>
      <vt:lpstr>Служебные командировки </vt:lpstr>
      <vt:lpstr>Служебные командировки </vt:lpstr>
      <vt:lpstr>Служебные командировки </vt:lpstr>
      <vt:lpstr>Служебные командировки </vt:lpstr>
      <vt:lpstr>Служебное удостоверение</vt:lpstr>
      <vt:lpstr>Поощрение муниципального служащего</vt:lpstr>
      <vt:lpstr>Аттестация муниципальных служащих</vt:lpstr>
      <vt:lpstr>Аттестация муниципальных служащих</vt:lpstr>
      <vt:lpstr>Аттестация муниципальных служащих</vt:lpstr>
      <vt:lpstr>Аттестация муниципальных служащих</vt:lpstr>
      <vt:lpstr>Аттестация муниципальных служащих</vt:lpstr>
      <vt:lpstr>Аттестация муниципальных служащих</vt:lpstr>
      <vt:lpstr>Аттестация муниципальных служащих</vt:lpstr>
      <vt:lpstr>Аттестация муниципальных служащих</vt:lpstr>
      <vt:lpstr>Аттестация муниципальных служащих</vt:lpstr>
      <vt:lpstr>Аттестация муниципальных служащих</vt:lpstr>
      <vt:lpstr>Аттестация муниципальных служащих</vt:lpstr>
      <vt:lpstr>Аттестация муниципальных служащих</vt:lpstr>
      <vt:lpstr>Аттестация муниципальных служащих</vt:lpstr>
      <vt:lpstr>Аттестация муниципальных служащих</vt:lpstr>
      <vt:lpstr>Аттестация муниципальных служащих</vt:lpstr>
      <vt:lpstr>Реестр муниципальных служащих</vt:lpstr>
      <vt:lpstr>Классные чины</vt:lpstr>
      <vt:lpstr>Кадровый резерв</vt:lpstr>
      <vt:lpstr>Обучение работников</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Защита персональных данных</vt:lpstr>
      <vt:lpstr>НАГРАДНАЯ ДЕЯТЕЛЬНОСТЬ ОРГАНОВ МЕСТНОГО САМОУПРАВЛЕНИЯ</vt:lpstr>
      <vt:lpstr>Орден «Родительская слава»</vt:lpstr>
      <vt:lpstr>Медаль Ордена «Родительская слава»</vt:lpstr>
      <vt:lpstr>Звание «Мать-героиня»</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Противодействие коррупции</vt:lpstr>
      <vt:lpstr>Нормативно-правовая база темя «Противодействие коррупции»</vt:lpstr>
      <vt:lpstr>Нормативно-правовая база темя «Противодействие коррупции»</vt:lpstr>
      <vt:lpstr>Нормативно-правовая база темя «Противодействие коррупции»</vt:lpstr>
      <vt:lpstr>Нормативно-правовая база темя «Противодействие коррупции»</vt:lpstr>
      <vt:lpstr>Нормативно-правовая база темя «Противодействие коррупции»</vt:lpstr>
      <vt:lpstr>Нормативно-правовая база темя «Противодействие коррупции»</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трудовых отношений при прохождении муниципальной службы</dc:title>
  <dc:creator>Светлана</dc:creator>
  <cp:lastModifiedBy>Светлана</cp:lastModifiedBy>
  <cp:revision>224</cp:revision>
  <dcterms:created xsi:type="dcterms:W3CDTF">2018-10-13T19:12:32Z</dcterms:created>
  <dcterms:modified xsi:type="dcterms:W3CDTF">2023-02-21T19:04:40Z</dcterms:modified>
</cp:coreProperties>
</file>