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349" r:id="rId2"/>
    <p:sldId id="391" r:id="rId3"/>
    <p:sldId id="394" r:id="rId4"/>
    <p:sldId id="395" r:id="rId5"/>
    <p:sldId id="396" r:id="rId6"/>
    <p:sldId id="397" r:id="rId7"/>
    <p:sldId id="405" r:id="rId8"/>
    <p:sldId id="398" r:id="rId9"/>
    <p:sldId id="399" r:id="rId10"/>
    <p:sldId id="400" r:id="rId11"/>
    <p:sldId id="384" r:id="rId12"/>
    <p:sldId id="406" r:id="rId13"/>
    <p:sldId id="393" r:id="rId14"/>
    <p:sldId id="379" r:id="rId15"/>
    <p:sldId id="407" r:id="rId16"/>
    <p:sldId id="389" r:id="rId1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CCFFFF"/>
    <a:srgbClr val="1060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30" autoAdjust="0"/>
    <p:restoredTop sz="85789" autoAdjust="0"/>
  </p:normalViewPr>
  <p:slideViewPr>
    <p:cSldViewPr>
      <p:cViewPr varScale="1">
        <p:scale>
          <a:sx n="66" d="100"/>
          <a:sy n="66" d="100"/>
        </p:scale>
        <p:origin x="19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225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411"/>
          </a:xfrm>
          <a:prstGeom prst="rect">
            <a:avLst/>
          </a:prstGeom>
        </p:spPr>
        <p:txBody>
          <a:bodyPr vert="horz" lIns="90999" tIns="45499" rIns="90999" bIns="4549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6" y="1"/>
            <a:ext cx="2945659" cy="496411"/>
          </a:xfrm>
          <a:prstGeom prst="rect">
            <a:avLst/>
          </a:prstGeom>
        </p:spPr>
        <p:txBody>
          <a:bodyPr vert="horz" lIns="90999" tIns="45499" rIns="90999" bIns="45499" rtlCol="0"/>
          <a:lstStyle>
            <a:lvl1pPr algn="r">
              <a:defRPr sz="1200"/>
            </a:lvl1pPr>
          </a:lstStyle>
          <a:p>
            <a:fld id="{A1515298-4791-4C9D-92FD-1C567832B674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30091"/>
            <a:ext cx="2945659" cy="496411"/>
          </a:xfrm>
          <a:prstGeom prst="rect">
            <a:avLst/>
          </a:prstGeom>
        </p:spPr>
        <p:txBody>
          <a:bodyPr vert="horz" lIns="90999" tIns="45499" rIns="90999" bIns="4549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6" y="9430091"/>
            <a:ext cx="2945659" cy="496411"/>
          </a:xfrm>
          <a:prstGeom prst="rect">
            <a:avLst/>
          </a:prstGeom>
        </p:spPr>
        <p:txBody>
          <a:bodyPr vert="horz" lIns="90999" tIns="45499" rIns="90999" bIns="45499" rtlCol="0" anchor="b"/>
          <a:lstStyle>
            <a:lvl1pPr algn="r">
              <a:defRPr sz="1200"/>
            </a:lvl1pPr>
          </a:lstStyle>
          <a:p>
            <a:fld id="{89497F51-4CE7-4C82-B738-A42C48E59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6315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411"/>
          </a:xfrm>
          <a:prstGeom prst="rect">
            <a:avLst/>
          </a:prstGeom>
        </p:spPr>
        <p:txBody>
          <a:bodyPr vert="horz" lIns="90999" tIns="45499" rIns="90999" bIns="4549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6411"/>
          </a:xfrm>
          <a:prstGeom prst="rect">
            <a:avLst/>
          </a:prstGeom>
        </p:spPr>
        <p:txBody>
          <a:bodyPr vert="horz" lIns="90999" tIns="45499" rIns="90999" bIns="45499" rtlCol="0"/>
          <a:lstStyle>
            <a:lvl1pPr algn="r">
              <a:defRPr sz="1200"/>
            </a:lvl1pPr>
          </a:lstStyle>
          <a:p>
            <a:fld id="{7F30AD64-29C6-4262-ACA1-3552769995C7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9" tIns="45499" rIns="90999" bIns="4549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0999" tIns="45499" rIns="90999" bIns="4549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30091"/>
            <a:ext cx="2945659" cy="496411"/>
          </a:xfrm>
          <a:prstGeom prst="rect">
            <a:avLst/>
          </a:prstGeom>
        </p:spPr>
        <p:txBody>
          <a:bodyPr vert="horz" lIns="90999" tIns="45499" rIns="90999" bIns="4549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1"/>
            <a:ext cx="2945659" cy="496411"/>
          </a:xfrm>
          <a:prstGeom prst="rect">
            <a:avLst/>
          </a:prstGeom>
        </p:spPr>
        <p:txBody>
          <a:bodyPr vert="horz" lIns="90999" tIns="45499" rIns="90999" bIns="45499" rtlCol="0" anchor="b"/>
          <a:lstStyle>
            <a:lvl1pPr algn="r">
              <a:defRPr sz="1200"/>
            </a:lvl1pPr>
          </a:lstStyle>
          <a:p>
            <a:fld id="{92BA4037-5634-4388-8035-377F8F562D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6976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4488D-52D3-491D-885C-D81FB7065549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220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4488D-52D3-491D-885C-D81FB7065549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929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4488D-52D3-491D-885C-D81FB7065549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052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4488D-52D3-491D-885C-D81FB7065549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333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4488D-52D3-491D-885C-D81FB706554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398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4488D-52D3-491D-885C-D81FB706554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579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4488D-52D3-491D-885C-D81FB7065549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421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34488D-52D3-491D-885C-D81FB7065549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2469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BA4037-5634-4388-8035-377F8F562D4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079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6700D-4265-4051-BBA3-00F23C3889B1}" type="slidenum">
              <a:rPr lang="ru-RU">
                <a:solidFill>
                  <a:srgbClr val="005828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974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07AC8-4B89-4230-A843-6DC09E18C2F5}" type="slidenum">
              <a:rPr lang="ru-RU">
                <a:solidFill>
                  <a:srgbClr val="005828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50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475D5-73ED-4789-9340-CF77398BFC61}" type="slidenum">
              <a:rPr lang="ru-RU">
                <a:solidFill>
                  <a:srgbClr val="005828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744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ариант для отделений">
    <p:bg>
      <p:bgPr>
        <a:gradFill>
          <a:gsLst>
            <a:gs pos="0">
              <a:srgbClr val="F1FEFD">
                <a:lumMod val="10000"/>
                <a:lumOff val="90000"/>
                <a:alpha val="50000"/>
              </a:srgbClr>
            </a:gs>
            <a:gs pos="31000">
              <a:srgbClr val="F1FEFD">
                <a:alpha val="50000"/>
                <a:lumMod val="40000"/>
                <a:lumOff val="60000"/>
              </a:srgbClr>
            </a:gs>
            <a:gs pos="67000">
              <a:srgbClr val="F1FEFD">
                <a:alpha val="50000"/>
                <a:lumMod val="60000"/>
                <a:lumOff val="40000"/>
              </a:srgbClr>
            </a:gs>
            <a:gs pos="100000">
              <a:srgbClr val="E3FDFC">
                <a:alpha val="50000"/>
                <a:lumMod val="95000"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6-конечная звезда 15"/>
          <p:cNvSpPr/>
          <p:nvPr userDrawn="1"/>
        </p:nvSpPr>
        <p:spPr>
          <a:xfrm>
            <a:off x="-1" y="130087"/>
            <a:ext cx="9144001" cy="6727913"/>
          </a:xfrm>
          <a:prstGeom prst="star6">
            <a:avLst>
              <a:gd name="adj" fmla="val 35959"/>
              <a:gd name="hf" fmla="val 115470"/>
            </a:avLst>
          </a:prstGeom>
          <a:solidFill>
            <a:srgbClr val="FFFFFF">
              <a:alpha val="95000"/>
            </a:srgbClr>
          </a:solidFill>
          <a:ln>
            <a:solidFill>
              <a:schemeClr val="bg2">
                <a:lumMod val="50000"/>
              </a:schemeClr>
            </a:solidFill>
          </a:ln>
          <a:effectLst>
            <a:glow rad="1206500">
              <a:srgbClr val="E8FEFE">
                <a:alpha val="30000"/>
              </a:srgbClr>
            </a:glow>
            <a:softEdge rad="762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 userDrawn="1"/>
        </p:nvSpPr>
        <p:spPr>
          <a:xfrm>
            <a:off x="541338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srgbClr val="005828"/>
              </a:solidFill>
              <a:latin typeface="Arial" charset="0"/>
            </a:endParaRPr>
          </a:p>
        </p:txBody>
      </p:sp>
      <p:sp>
        <p:nvSpPr>
          <p:cNvPr id="3" name="Прямоугольник 11"/>
          <p:cNvSpPr>
            <a:spLocks noChangeArrowheads="1"/>
          </p:cNvSpPr>
          <p:nvPr userDrawn="1"/>
        </p:nvSpPr>
        <p:spPr bwMode="auto">
          <a:xfrm>
            <a:off x="963613" y="-20638"/>
            <a:ext cx="254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600" smtClean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altLang="ru-RU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3"/>
          <p:cNvSpPr txBox="1">
            <a:spLocks noChangeArrowheads="1"/>
          </p:cNvSpPr>
          <p:nvPr userDrawn="1"/>
        </p:nvSpPr>
        <p:spPr bwMode="auto">
          <a:xfrm>
            <a:off x="774700" y="-61913"/>
            <a:ext cx="3857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9085263" y="793"/>
            <a:ext cx="57150" cy="30960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9043988" y="793"/>
            <a:ext cx="28575" cy="30960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9024938" y="793"/>
            <a:ext cx="9525" cy="30960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8977313" y="793"/>
            <a:ext cx="25400" cy="30960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8915400" y="2381"/>
            <a:ext cx="55563" cy="30960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8875713" y="2381"/>
            <a:ext cx="6350" cy="309600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541338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srgbClr val="005828"/>
              </a:solidFill>
              <a:latin typeface="Arial" charset="0"/>
            </a:endParaRPr>
          </a:p>
        </p:txBody>
      </p:sp>
      <p:sp>
        <p:nvSpPr>
          <p:cNvPr id="13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54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600" smtClean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altLang="ru-RU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774700" y="-61913"/>
            <a:ext cx="3857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Герб МФ (2)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8" y="3572"/>
            <a:ext cx="342900" cy="41037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Прямоугольник 4"/>
          <p:cNvSpPr>
            <a:spLocks noChangeArrowheads="1"/>
          </p:cNvSpPr>
          <p:nvPr userDrawn="1"/>
        </p:nvSpPr>
        <p:spPr bwMode="auto">
          <a:xfrm>
            <a:off x="1692000" y="8798"/>
            <a:ext cx="5760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di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prstClr val="white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Департамент межбюджетных отношений</a:t>
            </a:r>
          </a:p>
        </p:txBody>
      </p:sp>
    </p:spTree>
    <p:extLst>
      <p:ext uri="{BB962C8B-B14F-4D97-AF65-F5344CB8AC3E}">
        <p14:creationId xmlns:p14="http://schemas.microsoft.com/office/powerpoint/2010/main" val="2229810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Обложка">
    <p:bg>
      <p:bgPr>
        <a:solidFill>
          <a:srgbClr val="ED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5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5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3" y="-1585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5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7" y="-785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7C948A7D-6C52-4157-BEA1-1B3B6891AEA4}" type="slidenum">
              <a:rPr lang="ru-RU" smtClean="0">
                <a:solidFill>
                  <a:srgbClr val="005828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17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Рисунок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77" y="15290"/>
            <a:ext cx="31212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Прямоугольник 18"/>
          <p:cNvSpPr/>
          <p:nvPr userDrawn="1"/>
        </p:nvSpPr>
        <p:spPr>
          <a:xfrm>
            <a:off x="541343" y="3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0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241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517277" y="1591481"/>
            <a:ext cx="7169523" cy="603083"/>
          </a:xfrm>
        </p:spPr>
        <p:txBody>
          <a:bodyPr anchor="t" anchorCtr="0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E1EC8-9FC7-9A4C-B65B-16FA08CAD7B3}" type="slidenum">
              <a:rPr/>
              <a:pPr/>
              <a:t>‹#›</a:t>
            </a:fld>
            <a:endParaRPr lang="ru-RU" dirty="0"/>
          </a:p>
        </p:txBody>
      </p:sp>
      <p:sp>
        <p:nvSpPr>
          <p:cNvPr id="7" name="Таблица 6"/>
          <p:cNvSpPr>
            <a:spLocks noGrp="1"/>
          </p:cNvSpPr>
          <p:nvPr>
            <p:ph type="tbl" sz="quarter" idx="13"/>
          </p:nvPr>
        </p:nvSpPr>
        <p:spPr>
          <a:xfrm>
            <a:off x="1517277" y="2372799"/>
            <a:ext cx="7169523" cy="3458216"/>
          </a:xfrm>
        </p:spPr>
        <p:txBody>
          <a:bodyPr/>
          <a:lstStyle>
            <a:lvl1pPr>
              <a:defRPr sz="1200" b="0">
                <a:solidFill>
                  <a:srgbClr val="7F7F7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456964" y="6096175"/>
            <a:ext cx="9310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900" dirty="0">
                <a:solidFill>
                  <a:srgbClr val="CD0027"/>
                </a:solidFill>
              </a:rPr>
              <a:t>mff.minfin.ru</a:t>
            </a:r>
            <a:endParaRPr lang="ru-RU" sz="900" dirty="0">
              <a:solidFill>
                <a:srgbClr val="CD00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24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747F8-47F5-4502-B4B4-EA021291FFC5}" type="slidenum">
              <a:rPr lang="ru-RU">
                <a:solidFill>
                  <a:srgbClr val="005828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192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392AA-BD59-4F72-9EE7-CC928CFC75BB}" type="slidenum">
              <a:rPr lang="ru-RU">
                <a:solidFill>
                  <a:srgbClr val="005828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959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3B405-4EC3-4903-B855-61B61FE3A6CD}" type="slidenum">
              <a:rPr lang="ru-RU">
                <a:solidFill>
                  <a:srgbClr val="005828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045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C12CA-4BD4-407B-A24C-3A4427C5C226}" type="slidenum">
              <a:rPr lang="ru-RU">
                <a:solidFill>
                  <a:srgbClr val="005828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03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ECEF2-A60B-48EF-A9BA-79BC0934D225}" type="slidenum">
              <a:rPr lang="ru-RU">
                <a:solidFill>
                  <a:srgbClr val="005828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34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1E6DA-C153-4E04-A1CA-1644CC378CAC}" type="slidenum">
              <a:rPr lang="ru-RU">
                <a:solidFill>
                  <a:srgbClr val="005828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266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DD26A-4DBE-43D3-ADE6-062A9C4E528F}" type="slidenum">
              <a:rPr lang="ru-RU">
                <a:solidFill>
                  <a:srgbClr val="005828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252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A79DB-B367-4D02-A611-9A01CCBB9EE8}" type="slidenum">
              <a:rPr lang="ru-RU">
                <a:solidFill>
                  <a:srgbClr val="005828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543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BF3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 smtClean="0"/>
              <a:t>Образец текста</a:t>
            </a:r>
          </a:p>
          <a:p>
            <a:pPr lvl="1"/>
            <a:r>
              <a:rPr lang="ru-RU" altLang="ru-RU" dirty="0" smtClean="0"/>
              <a:t>Второй уровень</a:t>
            </a:r>
          </a:p>
          <a:p>
            <a:pPr lvl="2"/>
            <a:r>
              <a:rPr lang="ru-RU" altLang="ru-RU" dirty="0" smtClean="0"/>
              <a:t>Третий уровень</a:t>
            </a:r>
          </a:p>
          <a:p>
            <a:pPr lvl="3"/>
            <a:r>
              <a:rPr lang="ru-RU" altLang="ru-RU" dirty="0" smtClean="0"/>
              <a:t>Четвертый уровень</a:t>
            </a:r>
          </a:p>
          <a:p>
            <a:pPr lvl="4"/>
            <a:r>
              <a:rPr lang="ru-RU" alt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05935E-5F08-40FD-8FAA-FD879793EF80}" type="slidenum">
              <a:rPr lang="ru-RU">
                <a:solidFill>
                  <a:srgbClr val="005828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1338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srgbClr val="005828"/>
              </a:solidFill>
              <a:latin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/>
        </p:nvSpPr>
        <p:spPr bwMode="auto">
          <a:xfrm>
            <a:off x="963613" y="-20638"/>
            <a:ext cx="254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600" smtClean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altLang="ru-RU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774700" y="-61913"/>
            <a:ext cx="3857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793"/>
            <a:ext cx="57150" cy="30960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793"/>
            <a:ext cx="28575" cy="30960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38" y="793"/>
            <a:ext cx="9525" cy="30960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793"/>
            <a:ext cx="25400" cy="30960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8915400" y="2381"/>
            <a:ext cx="55563" cy="30960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 bwMode="invGray">
          <a:xfrm>
            <a:off x="8875713" y="2381"/>
            <a:ext cx="6350" cy="309600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41338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srgbClr val="005828"/>
              </a:solidFill>
              <a:latin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/>
        </p:nvSpPr>
        <p:spPr bwMode="auto">
          <a:xfrm>
            <a:off x="963613" y="-20638"/>
            <a:ext cx="254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600" smtClean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altLang="ru-RU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74700" y="-61913"/>
            <a:ext cx="3857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Рисунок 19" descr="Герб МФ (2)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8" y="3572"/>
            <a:ext cx="342900" cy="41037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8540750" y="14288"/>
            <a:ext cx="4365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25029BC5-01DE-4E50-9984-57707C0EE516}" type="slidenum">
              <a:rPr lang="ru-RU" smtClean="0">
                <a:solidFill>
                  <a:prstClr val="white"/>
                </a:solidFill>
              </a:rPr>
              <a:pPr algn="ctr" eaLnBrk="1" hangingPunct="1">
                <a:defRPr/>
              </a:pPr>
              <a:t>‹#›</a:t>
            </a:fld>
            <a:endParaRPr lang="ru-RU" dirty="0" smtClean="0">
              <a:solidFill>
                <a:prstClr val="white"/>
              </a:solidFill>
            </a:endParaRPr>
          </a:p>
        </p:txBody>
      </p:sp>
      <p:sp>
        <p:nvSpPr>
          <p:cNvPr id="22" name="Прямоугольник 4"/>
          <p:cNvSpPr>
            <a:spLocks noChangeArrowheads="1"/>
          </p:cNvSpPr>
          <p:nvPr/>
        </p:nvSpPr>
        <p:spPr bwMode="auto">
          <a:xfrm>
            <a:off x="1692000" y="8798"/>
            <a:ext cx="5760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di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prstClr val="white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Департамент межбюджетных отношений</a:t>
            </a:r>
          </a:p>
        </p:txBody>
      </p:sp>
    </p:spTree>
    <p:extLst>
      <p:ext uri="{BB962C8B-B14F-4D97-AF65-F5344CB8AC3E}">
        <p14:creationId xmlns:p14="http://schemas.microsoft.com/office/powerpoint/2010/main" val="209341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7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4968551"/>
          </a:xfrm>
        </p:spPr>
        <p:txBody>
          <a:bodyPr/>
          <a:lstStyle/>
          <a:p>
            <a:r>
              <a:rPr lang="ru-RU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XXIY </a:t>
            </a:r>
            <a:r>
              <a:rPr lang="ru-RU" sz="40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Российский муниципальный форум</a:t>
            </a:r>
            <a:br>
              <a:rPr lang="ru-RU" sz="40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 финансовом обеспечении развития местного самоуправления  </a:t>
            </a:r>
            <a:br>
              <a:rPr lang="ru-RU" sz="40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(в текущем году  и на ближайшую перспективу)</a:t>
            </a:r>
            <a:br>
              <a:rPr lang="ru-RU" sz="2000" b="1" i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24 сентября 2024 г.</a:t>
            </a:r>
            <a:br>
              <a:rPr lang="ru-RU" sz="1600" b="1" i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3563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Реализация задач из Послания Президента РФ 2023 года</a:t>
            </a:r>
            <a:endParaRPr lang="ru-RU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8800"/>
            <a:ext cx="8856984" cy="5092675"/>
          </a:xfrm>
        </p:spPr>
        <p:txBody>
          <a:bodyPr/>
          <a:lstStyle/>
          <a:p>
            <a:pPr algn="just"/>
            <a:r>
              <a:rPr lang="ru-RU" sz="2400" dirty="0" smtClean="0"/>
              <a:t>обязательность поддержки </a:t>
            </a:r>
            <a:r>
              <a:rPr lang="ru-RU" sz="2400" b="1" dirty="0" smtClean="0"/>
              <a:t>муниципальных команд из федерального бюджета (</a:t>
            </a:r>
            <a:r>
              <a:rPr lang="ru-RU" sz="2400" dirty="0" smtClean="0"/>
              <a:t>в том числе в </a:t>
            </a:r>
            <a:r>
              <a:rPr lang="ru-RU" sz="2400" b="1" dirty="0" smtClean="0"/>
              <a:t>сфере муниципальных финансов) </a:t>
            </a:r>
            <a:r>
              <a:rPr lang="ru-RU" sz="2400" dirty="0" smtClean="0"/>
              <a:t>в рамках </a:t>
            </a:r>
            <a:r>
              <a:rPr lang="ru-RU" sz="2400" b="1" dirty="0" smtClean="0"/>
              <a:t>Всероссийского конкурса Лучшей муниципальной практики  </a:t>
            </a:r>
            <a:r>
              <a:rPr lang="ru-RU" sz="2400" dirty="0" smtClean="0"/>
              <a:t>(в 2023 году – </a:t>
            </a:r>
            <a:r>
              <a:rPr lang="ru-RU" sz="2400" b="1" dirty="0" smtClean="0"/>
              <a:t>дотации</a:t>
            </a:r>
            <a:r>
              <a:rPr lang="ru-RU" sz="2400" dirty="0" smtClean="0"/>
              <a:t> местным бюджетам  через бюджеты субъектов РФ  в объеме </a:t>
            </a:r>
            <a:r>
              <a:rPr lang="ru-RU" sz="2400" b="1" dirty="0" smtClean="0"/>
              <a:t>0,85 млрд. рублей</a:t>
            </a:r>
            <a:r>
              <a:rPr lang="ru-RU" sz="2400" dirty="0" smtClean="0"/>
              <a:t>; в 2024-2027 годах - </a:t>
            </a:r>
            <a:r>
              <a:rPr lang="ru-RU" sz="2400" b="1" dirty="0" smtClean="0"/>
              <a:t>ежегодно 1 млрд рублей</a:t>
            </a:r>
            <a:r>
              <a:rPr lang="ru-RU" sz="2400" dirty="0" smtClean="0"/>
              <a:t>); премирование </a:t>
            </a:r>
            <a:r>
              <a:rPr lang="ru-RU" sz="2400" b="1" dirty="0" smtClean="0"/>
              <a:t>50 </a:t>
            </a:r>
            <a:r>
              <a:rPr lang="ru-RU" sz="2400" dirty="0" smtClean="0"/>
              <a:t>муниципалитетов  в </a:t>
            </a:r>
            <a:r>
              <a:rPr lang="ru-RU" sz="2400" b="1" dirty="0" smtClean="0"/>
              <a:t>5</a:t>
            </a:r>
            <a:r>
              <a:rPr lang="ru-RU" sz="2400" dirty="0" smtClean="0"/>
              <a:t> номинациях, в том числе на муниципальные команды – до 10%  для ГО, ГП; до 15% для СП</a:t>
            </a:r>
          </a:p>
          <a:p>
            <a:pPr algn="just"/>
            <a:r>
              <a:rPr lang="ru-RU" sz="2400" dirty="0" smtClean="0"/>
              <a:t>предоставление </a:t>
            </a:r>
            <a:r>
              <a:rPr lang="ru-RU" sz="2400" b="1" dirty="0" smtClean="0"/>
              <a:t>грантов </a:t>
            </a:r>
            <a:r>
              <a:rPr lang="ru-RU" sz="2400" dirty="0" smtClean="0"/>
              <a:t>субъектам РФ из федерального бюджета  (в 2023 году – </a:t>
            </a:r>
            <a:r>
              <a:rPr lang="ru-RU" sz="2400" b="1" dirty="0" smtClean="0"/>
              <a:t>12,35 млрд рублей </a:t>
            </a:r>
            <a:r>
              <a:rPr lang="ru-RU" sz="2400" dirty="0" smtClean="0"/>
              <a:t>для</a:t>
            </a:r>
            <a:r>
              <a:rPr lang="ru-RU" sz="2400" b="1" dirty="0" smtClean="0"/>
              <a:t> 81 </a:t>
            </a:r>
            <a:r>
              <a:rPr lang="ru-RU" sz="2400" dirty="0" smtClean="0"/>
              <a:t>региона, из них </a:t>
            </a:r>
            <a:r>
              <a:rPr lang="ru-RU" sz="2400" b="1" dirty="0" smtClean="0"/>
              <a:t>79 регионов  </a:t>
            </a:r>
            <a:r>
              <a:rPr lang="ru-RU" sz="2400" dirty="0" smtClean="0"/>
              <a:t>предоставили в местные бюджеты </a:t>
            </a:r>
            <a:r>
              <a:rPr lang="ru-RU" sz="2400" b="1" dirty="0" smtClean="0"/>
              <a:t>3,3 млрд рублей дотаций </a:t>
            </a:r>
            <a:r>
              <a:rPr lang="ru-RU" sz="2400" dirty="0" smtClean="0"/>
              <a:t>на поощрение муниципальных команд)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747F8-47F5-4502-B4B4-EA021291FFC5}" type="slidenum">
              <a:rPr lang="ru-RU" smtClean="0">
                <a:solidFill>
                  <a:srgbClr val="005828">
                    <a:tint val="75000"/>
                  </a:srgbClr>
                </a:solidFill>
              </a:rPr>
              <a:pPr>
                <a:defRPr/>
              </a:pPr>
              <a:t>10</a:t>
            </a:fld>
            <a:endParaRPr lang="ru-RU" dirty="0">
              <a:solidFill>
                <a:srgbClr val="00582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27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447848" y="583815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323528" y="3868175"/>
            <a:ext cx="4752528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endParaRPr lang="ru-RU" sz="1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8936" y="-387424"/>
            <a:ext cx="88204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endParaRPr lang="ru-RU" dirty="0" smtClean="0">
              <a:latin typeface="Times New Roman" panose="02020603050405020304" pitchFamily="18" charset="0"/>
            </a:endParaRPr>
          </a:p>
          <a:p>
            <a:pPr indent="450215" algn="just"/>
            <a:endParaRPr lang="ru-RU" dirty="0">
              <a:latin typeface="Times New Roman" panose="02020603050405020304" pitchFamily="18" charset="0"/>
            </a:endParaRPr>
          </a:p>
          <a:p>
            <a:pPr indent="450215" algn="just"/>
            <a:endParaRPr lang="ru-RU" dirty="0" smtClean="0">
              <a:latin typeface="Times New Roman" panose="02020603050405020304" pitchFamily="18" charset="0"/>
            </a:endParaRPr>
          </a:p>
          <a:p>
            <a:pPr indent="450215" algn="just"/>
            <a:endParaRPr lang="ru-RU" dirty="0" smtClean="0">
              <a:latin typeface="Times New Roman" panose="02020603050405020304" pitchFamily="18" charset="0"/>
            </a:endParaRPr>
          </a:p>
          <a:p>
            <a:pPr indent="450215" algn="just"/>
            <a:endParaRPr lang="ru-RU" dirty="0" smtClean="0">
              <a:latin typeface="Times New Roman" panose="02020603050405020304" pitchFamily="18" charset="0"/>
            </a:endParaRPr>
          </a:p>
          <a:p>
            <a:pPr indent="450215" algn="just"/>
            <a:endParaRPr lang="ru-RU" dirty="0" smtClean="0">
              <a:latin typeface="Times New Roman" panose="02020603050405020304" pitchFamily="18" charset="0"/>
            </a:endParaRPr>
          </a:p>
          <a:p>
            <a:pPr indent="450215" algn="just"/>
            <a:endParaRPr lang="ru-RU" dirty="0" smtClean="0">
              <a:latin typeface="Times New Roman" panose="02020603050405020304" pitchFamily="18" charset="0"/>
            </a:endParaRPr>
          </a:p>
          <a:p>
            <a:pPr indent="450215" algn="just"/>
            <a:endParaRPr lang="ru-RU" dirty="0">
              <a:latin typeface="Times New Roman" panose="02020603050405020304" pitchFamily="18" charset="0"/>
            </a:endParaRPr>
          </a:p>
          <a:p>
            <a:pPr indent="450215" algn="just"/>
            <a:endParaRPr lang="ru-RU" dirty="0" smtClean="0">
              <a:latin typeface="Times New Roman" panose="02020603050405020304" pitchFamily="18" charset="0"/>
            </a:endParaRPr>
          </a:p>
          <a:p>
            <a:pPr indent="450215" algn="just"/>
            <a:endParaRPr lang="ru-RU" dirty="0" smtClean="0">
              <a:latin typeface="Times New Roman" panose="02020603050405020304" pitchFamily="18" charset="0"/>
            </a:endParaRPr>
          </a:p>
          <a:p>
            <a:pPr indent="450215" algn="just"/>
            <a:endParaRPr lang="ru-RU" dirty="0">
              <a:latin typeface="Times New Roman" panose="02020603050405020304" pitchFamily="18" charset="0"/>
            </a:endParaRPr>
          </a:p>
          <a:p>
            <a:pPr indent="450215" algn="just"/>
            <a:endParaRPr lang="ru-RU" dirty="0" smtClean="0">
              <a:latin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9977" y="422437"/>
            <a:ext cx="8820472" cy="646331"/>
          </a:xfrm>
          <a:prstGeom prst="rect">
            <a:avLst/>
          </a:prstGeom>
          <a:pattFill prst="dkDnDiag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rgbClr val="0070C0"/>
            </a:solidFill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Times New Roman" panose="02020603050405020304" pitchFamily="18" charset="0"/>
              </a:rPr>
              <a:t>Решения федерального уровня, влияющие на изменение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Times New Roman" panose="02020603050405020304" pitchFamily="18" charset="0"/>
              </a:rPr>
              <a:t>финансового обеспечения  МСУ и межбюджетных отношений 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37145" y="3308791"/>
            <a:ext cx="8790868" cy="1525826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rgbClr val="002060"/>
                </a:solidFill>
              </a:rPr>
              <a:t> Исполнение местных бюджетов с учетом особенностей (превышение размера дефицита, долга, заимствований, снятие ограничения на права муниципалитетов по пункту 3 статьи 136 БК РФ  - </a:t>
            </a:r>
            <a:r>
              <a:rPr lang="ru-RU" sz="1600" b="1" dirty="0" smtClean="0">
                <a:solidFill>
                  <a:srgbClr val="C00000"/>
                </a:solidFill>
              </a:rPr>
              <a:t>реализовано </a:t>
            </a:r>
            <a:r>
              <a:rPr lang="ru-RU" sz="1600" b="1" i="1" dirty="0" smtClean="0">
                <a:solidFill>
                  <a:srgbClr val="7030A0"/>
                </a:solidFill>
              </a:rPr>
              <a:t>(мобилизационные,  </a:t>
            </a:r>
            <a:r>
              <a:rPr lang="ru-RU" sz="1600" b="1" i="1" dirty="0" err="1" smtClean="0">
                <a:solidFill>
                  <a:srgbClr val="7030A0"/>
                </a:solidFill>
              </a:rPr>
              <a:t>антисанкционные</a:t>
            </a:r>
            <a:r>
              <a:rPr lang="ru-RU" sz="1600" b="1" i="1" dirty="0" smtClean="0">
                <a:solidFill>
                  <a:srgbClr val="7030A0"/>
                </a:solidFill>
              </a:rPr>
              <a:t> расходы) </a:t>
            </a:r>
            <a:endParaRPr lang="ru-RU" sz="1600" b="1" i="1" dirty="0">
              <a:solidFill>
                <a:srgbClr val="7030A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46295" y="5000847"/>
            <a:ext cx="8817805" cy="145248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rgbClr val="002060"/>
                </a:solidFill>
              </a:rPr>
              <a:t> Изменение  порядка уплаты  налогов в  бюджеты бюджетной системы (ЕНС, ЕНП), особенно в части НДФЛ  - </a:t>
            </a:r>
            <a:r>
              <a:rPr lang="ru-RU" sz="1600" b="1" dirty="0" smtClean="0">
                <a:solidFill>
                  <a:srgbClr val="C00000"/>
                </a:solidFill>
              </a:rPr>
              <a:t>реализовано  </a:t>
            </a:r>
            <a:r>
              <a:rPr lang="ru-RU" sz="1600" b="1" i="1" dirty="0" smtClean="0">
                <a:solidFill>
                  <a:srgbClr val="7030A0"/>
                </a:solidFill>
              </a:rPr>
              <a:t>(первоочередной порядок уплаты и распределения  НДФЛ) </a:t>
            </a:r>
            <a:endParaRPr lang="ru-RU" sz="1600" b="1" i="1" dirty="0">
              <a:solidFill>
                <a:srgbClr val="7030A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52803" y="1790110"/>
            <a:ext cx="8852738" cy="140501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rgbClr val="002060"/>
                </a:solidFill>
              </a:rPr>
              <a:t>Подготовка к введению муниципальных образований новых регионов в бюджетную систему и систему  межбюджетных  отношений с 2023 года – </a:t>
            </a:r>
            <a:r>
              <a:rPr lang="ru-RU" sz="1600" b="1" dirty="0" smtClean="0">
                <a:solidFill>
                  <a:srgbClr val="C00000"/>
                </a:solidFill>
              </a:rPr>
              <a:t>реализовано</a:t>
            </a:r>
            <a:endParaRPr lang="ru-RU" sz="1600" dirty="0" smtClean="0">
              <a:solidFill>
                <a:srgbClr val="C00000"/>
              </a:solidFill>
            </a:endParaRPr>
          </a:p>
          <a:p>
            <a:pPr algn="just"/>
            <a:r>
              <a:rPr lang="ru-RU" sz="1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(оказание методологической помощи, модельные НПА, рассмотрение проектов 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 от регионов и муниципалитетов)</a:t>
            </a:r>
            <a:endParaRPr lang="ru-RU" sz="16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14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395536" y="404664"/>
            <a:ext cx="843954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ru-RU" sz="2400" b="1" dirty="0">
              <a:latin typeface="Times New Roman Cyr" pitchFamily="18" charset="-52"/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7762" y="404664"/>
            <a:ext cx="8880005" cy="7624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Изменения в федеральное законодательство:</a:t>
            </a:r>
          </a:p>
          <a:p>
            <a:pPr algn="ctr"/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50693" y="1243996"/>
            <a:ext cx="8907075" cy="62456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177-ФЗ  </a:t>
            </a:r>
            <a:r>
              <a:rPr lang="ru-RU" dirty="0" smtClean="0"/>
              <a:t>- введен туристический налог  в БК РФ  и НК РФ с 2025 года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7763" y="2015507"/>
            <a:ext cx="8880006" cy="123812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В БК РФ  </a:t>
            </a:r>
            <a:r>
              <a:rPr lang="ru-RU" dirty="0" smtClean="0"/>
              <a:t>- в части  установления норматива 58,2  % от акцизов на нефтепродукты  в местные бюджеты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7762" y="3362719"/>
            <a:ext cx="8801333" cy="62456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В НК РФ и  БК РФ  </a:t>
            </a:r>
            <a:r>
              <a:rPr lang="ru-RU" dirty="0" smtClean="0"/>
              <a:t>- в части  дифференцированных ставок  НДФЛ от 15% до 20%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7885" y="4271708"/>
            <a:ext cx="8828403" cy="62456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 181-ФЗ  </a:t>
            </a:r>
            <a:r>
              <a:rPr lang="ru-RU" dirty="0" smtClean="0"/>
              <a:t>- в Закон о местном самоуправлении  № 131-ФЗ  в части гарантии расчета субвенции органам местного самоуправления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7438" y="5076231"/>
            <a:ext cx="8809295" cy="62456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36-ФЗ</a:t>
            </a:r>
            <a:r>
              <a:rPr lang="ru-RU" dirty="0" smtClean="0"/>
              <a:t>  - новые подходы для регионов  к расчету  уровня </a:t>
            </a:r>
            <a:r>
              <a:rPr lang="ru-RU" dirty="0" err="1" smtClean="0"/>
              <a:t>дотационности</a:t>
            </a:r>
            <a:r>
              <a:rPr lang="ru-RU" dirty="0" smtClean="0"/>
              <a:t> муниципалитетов в БК РФ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50694" y="5805264"/>
            <a:ext cx="8819892" cy="86409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176-ФЗ и 259-ФЗ  </a:t>
            </a:r>
            <a:r>
              <a:rPr lang="ru-RU" dirty="0" smtClean="0"/>
              <a:t>– изменения в НК РФ в части  предоставления дополнительного права регионам и муниципалитетам в части налоговых полномочий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48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447848" y="583815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323528" y="3868175"/>
            <a:ext cx="4752528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endParaRPr lang="ru-RU" sz="1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8936" y="-387424"/>
            <a:ext cx="88204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endParaRPr lang="ru-RU" dirty="0" smtClean="0">
              <a:latin typeface="Times New Roman" panose="02020603050405020304" pitchFamily="18" charset="0"/>
            </a:endParaRPr>
          </a:p>
          <a:p>
            <a:pPr indent="450215" algn="just"/>
            <a:endParaRPr lang="ru-RU" dirty="0">
              <a:latin typeface="Times New Roman" panose="02020603050405020304" pitchFamily="18" charset="0"/>
            </a:endParaRPr>
          </a:p>
          <a:p>
            <a:pPr indent="450215" algn="just"/>
            <a:endParaRPr lang="ru-RU" dirty="0" smtClean="0">
              <a:latin typeface="Times New Roman" panose="02020603050405020304" pitchFamily="18" charset="0"/>
            </a:endParaRPr>
          </a:p>
          <a:p>
            <a:pPr indent="450215" algn="just"/>
            <a:endParaRPr lang="ru-RU" dirty="0" smtClean="0">
              <a:latin typeface="Times New Roman" panose="02020603050405020304" pitchFamily="18" charset="0"/>
            </a:endParaRPr>
          </a:p>
          <a:p>
            <a:pPr indent="450215" algn="just"/>
            <a:endParaRPr lang="ru-RU" dirty="0" smtClean="0">
              <a:latin typeface="Times New Roman" panose="02020603050405020304" pitchFamily="18" charset="0"/>
            </a:endParaRPr>
          </a:p>
          <a:p>
            <a:pPr indent="450215" algn="just"/>
            <a:endParaRPr lang="ru-RU" dirty="0" smtClean="0">
              <a:latin typeface="Times New Roman" panose="02020603050405020304" pitchFamily="18" charset="0"/>
            </a:endParaRPr>
          </a:p>
          <a:p>
            <a:pPr indent="450215" algn="just"/>
            <a:endParaRPr lang="ru-RU" dirty="0" smtClean="0">
              <a:latin typeface="Times New Roman" panose="02020603050405020304" pitchFamily="18" charset="0"/>
            </a:endParaRPr>
          </a:p>
          <a:p>
            <a:pPr indent="450215" algn="just"/>
            <a:endParaRPr lang="ru-RU" dirty="0">
              <a:latin typeface="Times New Roman" panose="02020603050405020304" pitchFamily="18" charset="0"/>
            </a:endParaRPr>
          </a:p>
          <a:p>
            <a:pPr indent="450215" algn="just"/>
            <a:endParaRPr lang="ru-RU" dirty="0" smtClean="0">
              <a:latin typeface="Times New Roman" panose="02020603050405020304" pitchFamily="18" charset="0"/>
            </a:endParaRPr>
          </a:p>
          <a:p>
            <a:pPr indent="450215" algn="just"/>
            <a:endParaRPr lang="ru-RU" dirty="0" smtClean="0">
              <a:latin typeface="Times New Roman" panose="02020603050405020304" pitchFamily="18" charset="0"/>
            </a:endParaRPr>
          </a:p>
          <a:p>
            <a:pPr indent="450215" algn="just"/>
            <a:endParaRPr lang="ru-RU" dirty="0">
              <a:latin typeface="Times New Roman" panose="02020603050405020304" pitchFamily="18" charset="0"/>
            </a:endParaRPr>
          </a:p>
          <a:p>
            <a:pPr indent="450215" algn="just"/>
            <a:endParaRPr lang="ru-RU" dirty="0" smtClean="0">
              <a:latin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8936" y="404664"/>
            <a:ext cx="8820472" cy="369332"/>
          </a:xfrm>
          <a:prstGeom prst="rect">
            <a:avLst/>
          </a:prstGeom>
          <a:pattFill prst="dkDnDiag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rgbClr val="0070C0"/>
            </a:solidFill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>
                    <a:lumMod val="90000"/>
                    <a:lumOff val="10000"/>
                  </a:srgbClr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Times New Roman" panose="02020603050405020304" pitchFamily="18" charset="0"/>
              </a:rPr>
              <a:t>    РЕАЛИЗОВАНО                          </a:t>
            </a:r>
            <a:r>
              <a:rPr kumimoji="0" lang="ru-RU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5828">
                    <a:lumMod val="90000"/>
                    <a:lumOff val="10000"/>
                  </a:srgbClr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Times New Roman" panose="02020603050405020304" pitchFamily="18" charset="0"/>
              </a:rPr>
              <a:t>РЕАЛИЗОВАНО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828">
                    <a:lumMod val="90000"/>
                    <a:lumOff val="10000"/>
                  </a:srgbClr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Times New Roman" panose="02020603050405020304" pitchFamily="18" charset="0"/>
              </a:rPr>
              <a:t>                            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Times New Roman" panose="02020603050405020304" pitchFamily="18" charset="0"/>
              </a:rPr>
              <a:t>В РАБОТЕ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10967" y="2369174"/>
            <a:ext cx="2185704" cy="435227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600" b="1" i="1" dirty="0" smtClean="0">
              <a:solidFill>
                <a:srgbClr val="106029"/>
              </a:solidFill>
            </a:endParaRPr>
          </a:p>
          <a:p>
            <a:pPr algn="just"/>
            <a:r>
              <a:rPr lang="ru-RU" sz="1600" b="1" i="1" dirty="0" smtClean="0">
                <a:solidFill>
                  <a:srgbClr val="106029"/>
                </a:solidFill>
              </a:rPr>
              <a:t>Исключение при расчете финансовыми органами субъектов РФ уровня </a:t>
            </a:r>
            <a:r>
              <a:rPr lang="ru-RU" sz="1600" b="1" i="1" dirty="0" err="1" smtClean="0">
                <a:solidFill>
                  <a:srgbClr val="106029"/>
                </a:solidFill>
              </a:rPr>
              <a:t>дотационности</a:t>
            </a:r>
            <a:r>
              <a:rPr lang="ru-RU" sz="1600" b="1" i="1" dirty="0" smtClean="0">
                <a:solidFill>
                  <a:srgbClr val="106029"/>
                </a:solidFill>
              </a:rPr>
              <a:t> муниципалитетов дотаций:</a:t>
            </a:r>
          </a:p>
          <a:p>
            <a:pPr algn="just"/>
            <a:r>
              <a:rPr lang="ru-RU" sz="1600" b="1" i="1" dirty="0" smtClean="0">
                <a:solidFill>
                  <a:srgbClr val="106029"/>
                </a:solidFill>
              </a:rPr>
              <a:t> </a:t>
            </a:r>
            <a:endParaRPr lang="ru-RU" b="1" i="1" dirty="0" smtClean="0">
              <a:solidFill>
                <a:srgbClr val="00CC00"/>
              </a:solidFill>
            </a:endParaRPr>
          </a:p>
          <a:p>
            <a:pPr algn="just"/>
            <a:r>
              <a:rPr lang="ru-RU" b="1" i="1" dirty="0" smtClean="0">
                <a:solidFill>
                  <a:srgbClr val="00CC00"/>
                </a:solidFill>
              </a:rPr>
              <a:t>поощрительных</a:t>
            </a:r>
          </a:p>
          <a:p>
            <a:pPr algn="just"/>
            <a:endParaRPr lang="ru-RU" b="1" i="1" dirty="0" smtClean="0">
              <a:solidFill>
                <a:srgbClr val="00CC00"/>
              </a:solidFill>
            </a:endParaRPr>
          </a:p>
          <a:p>
            <a:pPr algn="just"/>
            <a:r>
              <a:rPr lang="ru-RU" b="1" i="1" dirty="0" smtClean="0">
                <a:solidFill>
                  <a:srgbClr val="00CC00"/>
                </a:solidFill>
              </a:rPr>
              <a:t>стимулирующих </a:t>
            </a:r>
          </a:p>
          <a:p>
            <a:pPr algn="just"/>
            <a:r>
              <a:rPr lang="ru-RU" sz="1600" b="1" i="1" dirty="0" smtClean="0">
                <a:solidFill>
                  <a:srgbClr val="106029"/>
                </a:solidFill>
              </a:rPr>
              <a:t> </a:t>
            </a:r>
          </a:p>
          <a:p>
            <a:pPr algn="just"/>
            <a:r>
              <a:rPr lang="ru-RU" sz="1200" b="1" i="1" dirty="0" smtClean="0">
                <a:solidFill>
                  <a:srgbClr val="106029"/>
                </a:solidFill>
              </a:rPr>
              <a:t>71 </a:t>
            </a:r>
            <a:r>
              <a:rPr lang="ru-RU" sz="1200" b="1" i="1" dirty="0">
                <a:solidFill>
                  <a:srgbClr val="106029"/>
                </a:solidFill>
              </a:rPr>
              <a:t>регион применяет практику поощрения (стимулирования</a:t>
            </a:r>
            <a:r>
              <a:rPr lang="ru-RU" sz="1200" b="1" i="1" dirty="0" smtClean="0">
                <a:solidFill>
                  <a:srgbClr val="106029"/>
                </a:solidFill>
              </a:rPr>
              <a:t>) </a:t>
            </a:r>
            <a:r>
              <a:rPr lang="ru-RU" sz="1200" b="1" i="1" dirty="0" err="1" smtClean="0">
                <a:solidFill>
                  <a:srgbClr val="106029"/>
                </a:solidFill>
              </a:rPr>
              <a:t>омсу</a:t>
            </a:r>
            <a:endParaRPr lang="ru-RU" sz="1200" b="1" i="1" dirty="0">
              <a:solidFill>
                <a:srgbClr val="106029"/>
              </a:solidFill>
            </a:endParaRPr>
          </a:p>
          <a:p>
            <a:pPr algn="just"/>
            <a:endParaRPr lang="ru-RU" sz="1600" b="1" i="1" dirty="0" smtClean="0">
              <a:solidFill>
                <a:srgbClr val="106029"/>
              </a:solidFill>
            </a:endParaRPr>
          </a:p>
          <a:p>
            <a:pPr algn="just"/>
            <a:r>
              <a:rPr lang="ru-RU" sz="1600" b="1" i="1" dirty="0" smtClean="0">
                <a:solidFill>
                  <a:srgbClr val="106029"/>
                </a:solidFill>
              </a:rPr>
              <a:t> </a:t>
            </a:r>
            <a:endParaRPr lang="ru-RU" sz="1200" b="1" i="1" dirty="0">
              <a:solidFill>
                <a:srgbClr val="106029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384" y="2238620"/>
            <a:ext cx="4017560" cy="4619379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400" b="1" dirty="0" smtClean="0">
              <a:solidFill>
                <a:srgbClr val="106029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106029"/>
                </a:solidFill>
              </a:rPr>
              <a:t>Общий </a:t>
            </a:r>
            <a:r>
              <a:rPr lang="ru-RU" sz="1400" b="1" dirty="0">
                <a:solidFill>
                  <a:srgbClr val="106029"/>
                </a:solidFill>
              </a:rPr>
              <a:t>объем субвенций, предоставляемых из федерального бюджета бюджетам </a:t>
            </a:r>
            <a:r>
              <a:rPr lang="ru-RU" sz="1400" b="1" dirty="0" smtClean="0">
                <a:solidFill>
                  <a:srgbClr val="106029"/>
                </a:solidFill>
              </a:rPr>
              <a:t>субъектов РФ для </a:t>
            </a:r>
            <a:r>
              <a:rPr lang="ru-RU" sz="1400" b="1" dirty="0">
                <a:solidFill>
                  <a:srgbClr val="106029"/>
                </a:solidFill>
              </a:rPr>
              <a:t>осуществления </a:t>
            </a:r>
            <a:r>
              <a:rPr lang="ru-RU" sz="1400" b="1" dirty="0" smtClean="0">
                <a:solidFill>
                  <a:srgbClr val="106029"/>
                </a:solidFill>
              </a:rPr>
              <a:t>полномочий РФ, </a:t>
            </a:r>
            <a:r>
              <a:rPr lang="ru-RU" sz="1400" b="1" dirty="0">
                <a:solidFill>
                  <a:srgbClr val="106029"/>
                </a:solidFill>
              </a:rPr>
              <a:t>переданных </a:t>
            </a:r>
            <a:r>
              <a:rPr lang="ru-RU" sz="1400" b="1" dirty="0" smtClean="0">
                <a:solidFill>
                  <a:srgbClr val="106029"/>
                </a:solidFill>
              </a:rPr>
              <a:t>ОГВСРФ, </a:t>
            </a:r>
            <a:r>
              <a:rPr lang="ru-RU" sz="1400" b="1" dirty="0">
                <a:solidFill>
                  <a:srgbClr val="106029"/>
                </a:solidFill>
              </a:rPr>
              <a:t>должен определяться с учетом </a:t>
            </a:r>
            <a:r>
              <a:rPr lang="ru-RU" b="1" dirty="0" smtClean="0">
                <a:solidFill>
                  <a:srgbClr val="106029"/>
                </a:solidFill>
              </a:rPr>
              <a:t>затрат</a:t>
            </a:r>
          </a:p>
          <a:p>
            <a:pPr algn="just"/>
            <a:r>
              <a:rPr lang="ru-RU" b="1" dirty="0" smtClean="0">
                <a:solidFill>
                  <a:srgbClr val="106029"/>
                </a:solidFill>
              </a:rPr>
              <a:t>на </a:t>
            </a:r>
            <a:r>
              <a:rPr lang="ru-RU" b="1" dirty="0">
                <a:solidFill>
                  <a:srgbClr val="106029"/>
                </a:solidFill>
              </a:rPr>
              <a:t>организацию </a:t>
            </a:r>
            <a:r>
              <a:rPr lang="ru-RU" sz="1400" b="1" dirty="0">
                <a:solidFill>
                  <a:srgbClr val="106029"/>
                </a:solidFill>
              </a:rPr>
              <a:t>осуществления указанных </a:t>
            </a:r>
            <a:r>
              <a:rPr lang="ru-RU" sz="1400" b="1" dirty="0" smtClean="0">
                <a:solidFill>
                  <a:srgbClr val="106029"/>
                </a:solidFill>
              </a:rPr>
              <a:t>полномочий (в законе 414-ФЗ)</a:t>
            </a:r>
          </a:p>
          <a:p>
            <a:pPr algn="just"/>
            <a:endParaRPr lang="ru-RU" sz="1400" b="1" dirty="0" smtClean="0">
              <a:solidFill>
                <a:srgbClr val="106029"/>
              </a:solidFill>
            </a:endParaRPr>
          </a:p>
          <a:p>
            <a:pPr algn="just"/>
            <a:r>
              <a:rPr lang="ru-RU" sz="1400" b="1" i="1" dirty="0" smtClean="0">
                <a:solidFill>
                  <a:srgbClr val="C00000"/>
                </a:solidFill>
              </a:rPr>
              <a:t>В законе 131-ФЗ отсутствует такая конкретизация:</a:t>
            </a:r>
          </a:p>
          <a:p>
            <a:pPr marL="171450" indent="-171450" algn="just">
              <a:buFontTx/>
              <a:buChar char="-"/>
            </a:pPr>
            <a:r>
              <a:rPr lang="ru-RU" sz="1100" b="1" i="1" dirty="0" smtClean="0">
                <a:solidFill>
                  <a:srgbClr val="C00000"/>
                </a:solidFill>
              </a:rPr>
              <a:t>на </a:t>
            </a:r>
            <a:r>
              <a:rPr lang="ru-RU" sz="1100" b="1" i="1" dirty="0">
                <a:solidFill>
                  <a:srgbClr val="C00000"/>
                </a:solidFill>
              </a:rPr>
              <a:t>оплату труда и материально-техническое </a:t>
            </a:r>
            <a:r>
              <a:rPr lang="ru-RU" sz="1100" b="1" i="1" dirty="0" smtClean="0">
                <a:solidFill>
                  <a:srgbClr val="C00000"/>
                </a:solidFill>
              </a:rPr>
              <a:t>обеспечение</a:t>
            </a:r>
          </a:p>
          <a:p>
            <a:pPr marL="171450" indent="-171450" algn="just">
              <a:buFontTx/>
              <a:buChar char="-"/>
            </a:pPr>
            <a:r>
              <a:rPr lang="ru-RU" sz="1100" b="1" i="1" dirty="0" smtClean="0">
                <a:solidFill>
                  <a:srgbClr val="C00000"/>
                </a:solidFill>
              </a:rPr>
              <a:t>на </a:t>
            </a:r>
            <a:r>
              <a:rPr lang="ru-RU" sz="1100" b="1" i="1" dirty="0">
                <a:solidFill>
                  <a:srgbClr val="C00000"/>
                </a:solidFill>
              </a:rPr>
              <a:t>исполнение  вступивших в законную силу судебных актов по вопросам реализации переданных государственных </a:t>
            </a:r>
            <a:r>
              <a:rPr lang="ru-RU" sz="1100" b="1" i="1" dirty="0" smtClean="0">
                <a:solidFill>
                  <a:srgbClr val="C00000"/>
                </a:solidFill>
              </a:rPr>
              <a:t>полномочий, вынесенных </a:t>
            </a:r>
            <a:r>
              <a:rPr lang="ru-RU" sz="1100" b="1" i="1" dirty="0">
                <a:solidFill>
                  <a:srgbClr val="C00000"/>
                </a:solidFill>
              </a:rPr>
              <a:t>по искам к муниципальным </a:t>
            </a:r>
            <a:r>
              <a:rPr lang="ru-RU" sz="1100" b="1" i="1" dirty="0" smtClean="0">
                <a:solidFill>
                  <a:srgbClr val="C00000"/>
                </a:solidFill>
              </a:rPr>
              <a:t>образованиям</a:t>
            </a:r>
          </a:p>
          <a:p>
            <a:pPr algn="just"/>
            <a:r>
              <a:rPr lang="ru-RU" sz="1400" b="1" i="1" dirty="0" smtClean="0">
                <a:solidFill>
                  <a:srgbClr val="C00000"/>
                </a:solidFill>
              </a:rPr>
              <a:t>В статье 24.5 КоАП не снята административная   ответственность ОМСУ в пределах объема субвенций</a:t>
            </a:r>
            <a:endParaRPr lang="ru-RU" sz="1400" b="1" i="1" dirty="0">
              <a:solidFill>
                <a:srgbClr val="C00000"/>
              </a:solidFill>
            </a:endParaRPr>
          </a:p>
          <a:p>
            <a:pPr algn="just"/>
            <a:endParaRPr lang="ru-RU" sz="1400" b="1" dirty="0" smtClean="0">
              <a:solidFill>
                <a:srgbClr val="C0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68936" y="1083638"/>
            <a:ext cx="3417168" cy="1122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Субвенции</a:t>
            </a:r>
            <a:r>
              <a:rPr lang="ru-RU" sz="1600" dirty="0" smtClean="0"/>
              <a:t> </a:t>
            </a:r>
          </a:p>
          <a:p>
            <a:pPr algn="ctr"/>
            <a:r>
              <a:rPr lang="ru-RU" sz="1600" b="1" i="1" dirty="0" smtClean="0"/>
              <a:t>(расходы на заработную плату  и мат.-тех. обеспечение)</a:t>
            </a:r>
            <a:endParaRPr lang="ru-RU" sz="1600" b="1" i="1" dirty="0"/>
          </a:p>
        </p:txBody>
      </p:sp>
      <p:sp>
        <p:nvSpPr>
          <p:cNvPr id="13" name="Овал 12"/>
          <p:cNvSpPr/>
          <p:nvPr/>
        </p:nvSpPr>
        <p:spPr>
          <a:xfrm>
            <a:off x="3851920" y="1083638"/>
            <a:ext cx="2604027" cy="11678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Дотации </a:t>
            </a:r>
            <a:r>
              <a:rPr lang="ru-RU" sz="1600" b="1" i="1" dirty="0" smtClean="0"/>
              <a:t>(поощрительные, стимулирующие) </a:t>
            </a:r>
            <a:endParaRPr lang="ru-RU" sz="1600" b="1" i="1" dirty="0"/>
          </a:p>
        </p:txBody>
      </p:sp>
      <p:sp>
        <p:nvSpPr>
          <p:cNvPr id="17" name="Овал 16"/>
          <p:cNvSpPr/>
          <p:nvPr/>
        </p:nvSpPr>
        <p:spPr>
          <a:xfrm>
            <a:off x="6660232" y="1067720"/>
            <a:ext cx="2329176" cy="1138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Расходные полномочия </a:t>
            </a:r>
            <a:r>
              <a:rPr lang="ru-RU" sz="1600" b="1" dirty="0"/>
              <a:t>ОМСУ </a:t>
            </a:r>
          </a:p>
          <a:p>
            <a:pPr algn="ctr"/>
            <a:endParaRPr lang="ru-RU" sz="12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455947" y="2334980"/>
            <a:ext cx="2533461" cy="4425639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dirty="0" smtClean="0">
              <a:solidFill>
                <a:srgbClr val="106029"/>
              </a:solidFill>
            </a:endParaRPr>
          </a:p>
          <a:p>
            <a:r>
              <a:rPr lang="ru-RU" sz="1400" b="1" dirty="0" smtClean="0">
                <a:solidFill>
                  <a:srgbClr val="106029"/>
                </a:solidFill>
              </a:rPr>
              <a:t>приведение  </a:t>
            </a:r>
            <a:r>
              <a:rPr lang="ru-RU" sz="1400" b="1" dirty="0">
                <a:solidFill>
                  <a:srgbClr val="106029"/>
                </a:solidFill>
              </a:rPr>
              <a:t>федеральных законов в соответствие с </a:t>
            </a:r>
            <a:r>
              <a:rPr lang="ru-RU" sz="1400" b="1" dirty="0" smtClean="0">
                <a:solidFill>
                  <a:srgbClr val="106029"/>
                </a:solidFill>
              </a:rPr>
              <a:t>Законом № 131-ФЗ </a:t>
            </a:r>
          </a:p>
          <a:p>
            <a:endParaRPr lang="ru-RU" sz="1400" b="1" dirty="0" smtClean="0">
              <a:solidFill>
                <a:srgbClr val="106029"/>
              </a:solidFill>
            </a:endParaRPr>
          </a:p>
          <a:p>
            <a:r>
              <a:rPr lang="ru-RU" sz="1400" b="1" smtClean="0">
                <a:solidFill>
                  <a:srgbClr val="106029"/>
                </a:solidFill>
              </a:rPr>
              <a:t>отнесение </a:t>
            </a:r>
            <a:r>
              <a:rPr lang="ru-RU" sz="1400" b="1" dirty="0" smtClean="0">
                <a:solidFill>
                  <a:srgbClr val="106029"/>
                </a:solidFill>
              </a:rPr>
              <a:t>полномочий </a:t>
            </a:r>
            <a:r>
              <a:rPr lang="ru-RU" sz="1400" b="1" dirty="0">
                <a:solidFill>
                  <a:srgbClr val="106029"/>
                </a:solidFill>
              </a:rPr>
              <a:t>к вопросам местного значения или </a:t>
            </a:r>
            <a:r>
              <a:rPr lang="ru-RU" sz="1400" b="1" dirty="0" smtClean="0">
                <a:solidFill>
                  <a:srgbClr val="106029"/>
                </a:solidFill>
              </a:rPr>
              <a:t>передаваемым отдельным </a:t>
            </a:r>
            <a:r>
              <a:rPr lang="ru-RU" sz="1400" b="1" dirty="0">
                <a:solidFill>
                  <a:srgbClr val="106029"/>
                </a:solidFill>
              </a:rPr>
              <a:t>государственным </a:t>
            </a:r>
            <a:r>
              <a:rPr lang="ru-RU" sz="1400" b="1" dirty="0" smtClean="0">
                <a:solidFill>
                  <a:srgbClr val="106029"/>
                </a:solidFill>
              </a:rPr>
              <a:t>полномочиям с  субвенциями из ФБ, РБ </a:t>
            </a:r>
          </a:p>
          <a:p>
            <a:endParaRPr lang="ru-RU" sz="1400" b="1" dirty="0" smtClean="0">
              <a:solidFill>
                <a:srgbClr val="106029"/>
              </a:solidFill>
            </a:endParaRPr>
          </a:p>
          <a:p>
            <a:r>
              <a:rPr lang="ru-RU" sz="1400" b="1" dirty="0" smtClean="0">
                <a:solidFill>
                  <a:srgbClr val="106029"/>
                </a:solidFill>
              </a:rPr>
              <a:t>сокращение </a:t>
            </a:r>
            <a:r>
              <a:rPr lang="ru-RU" sz="1400" b="1" dirty="0">
                <a:solidFill>
                  <a:srgbClr val="106029"/>
                </a:solidFill>
              </a:rPr>
              <a:t>избыточных, дублируемых и не относящихся к полномочиям органов местного самоуправления </a:t>
            </a:r>
            <a:r>
              <a:rPr lang="ru-RU" sz="1400" b="1" dirty="0" smtClean="0">
                <a:solidFill>
                  <a:srgbClr val="106029"/>
                </a:solidFill>
              </a:rPr>
              <a:t>функций</a:t>
            </a:r>
            <a:endParaRPr lang="ru-RU" sz="1400" b="1" dirty="0">
              <a:solidFill>
                <a:srgbClr val="106029"/>
              </a:solidFill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7497102" y="2369174"/>
            <a:ext cx="253553" cy="25644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7497102" y="3280822"/>
            <a:ext cx="288032" cy="20913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7453391" y="5157191"/>
            <a:ext cx="288032" cy="2231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1880152" y="4167801"/>
            <a:ext cx="307642" cy="19730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5117929" y="4508632"/>
            <a:ext cx="288032" cy="20913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5117929" y="5076231"/>
            <a:ext cx="288032" cy="20913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39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489446"/>
            <a:ext cx="8496944" cy="369332"/>
          </a:xfrm>
          <a:prstGeom prst="rect">
            <a:avLst/>
          </a:prstGeom>
          <a:pattFill prst="dkDnDiag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rgbClr val="0070C0"/>
            </a:solidFill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 smtClean="0">
                <a:solidFill>
                  <a:srgbClr val="005828">
                    <a:lumMod val="90000"/>
                    <a:lumOff val="10000"/>
                  </a:srgbClr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ОСНОВНЫЕ РЕКОМЕНДАЦИИ СУБЪЕКТАМ РФ И ОРГАНАМ МСУ</a:t>
            </a:r>
            <a:endParaRPr lang="ru-RU" b="1" dirty="0">
              <a:solidFill>
                <a:srgbClr val="005828">
                  <a:lumMod val="90000"/>
                  <a:lumOff val="10000"/>
                </a:srgbClr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47848" y="583815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77600"/>
            <a:ext cx="8496944" cy="369332"/>
          </a:xfrm>
          <a:prstGeom prst="rect">
            <a:avLst/>
          </a:prstGeom>
          <a:pattFill prst="dkDnDiag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rgbClr val="0070C0"/>
            </a:solidFill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u="sng" dirty="0" smtClean="0">
                <a:solidFill>
                  <a:srgbClr val="106029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Рекомендуется регионам и муниципалитетам в сфере МБО</a:t>
            </a:r>
            <a:endParaRPr lang="ru-RU" b="1" u="sng" dirty="0">
              <a:solidFill>
                <a:srgbClr val="106029"/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15516" y="925573"/>
            <a:ext cx="8712968" cy="307949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7030A0"/>
                </a:solidFill>
                <a:cs typeface="Times New Roman" panose="02020603050405020304" pitchFamily="18" charset="0"/>
              </a:rPr>
              <a:t>Субъектам РФ: продолжать оказывать финансовую поддержку муниципалитетам, активно задействовать уже предусмотренные механизмы стимулирования муниципалитетов к наращиванию налогового (экономического) </a:t>
            </a:r>
            <a:r>
              <a:rPr lang="ru-RU" sz="1600" b="1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потенциала:</a:t>
            </a:r>
          </a:p>
          <a:p>
            <a:pPr algn="just"/>
            <a:r>
              <a:rPr lang="ru-RU" sz="1600" b="1" dirty="0" smtClean="0">
                <a:solidFill>
                  <a:srgbClr val="106029"/>
                </a:solidFill>
                <a:cs typeface="Times New Roman" panose="02020603050405020304" pitchFamily="18" charset="0"/>
              </a:rPr>
              <a:t>1) передавать </a:t>
            </a:r>
            <a:r>
              <a:rPr lang="ru-RU" sz="1600" b="1" dirty="0">
                <a:solidFill>
                  <a:srgbClr val="106029"/>
                </a:solidFill>
                <a:cs typeface="Times New Roman" panose="02020603050405020304" pitchFamily="18" charset="0"/>
              </a:rPr>
              <a:t>нормативы отчислений от налогов в местные бюджеты</a:t>
            </a:r>
            <a:r>
              <a:rPr lang="ru-RU" sz="1600" b="1" dirty="0" smtClean="0">
                <a:solidFill>
                  <a:srgbClr val="106029"/>
                </a:solidFill>
                <a:cs typeface="Times New Roman" panose="02020603050405020304" pitchFamily="18" charset="0"/>
              </a:rPr>
              <a:t>;</a:t>
            </a:r>
            <a:endParaRPr lang="ru-RU" sz="1600" b="1" dirty="0">
              <a:solidFill>
                <a:srgbClr val="106029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solidFill>
                  <a:srgbClr val="106029"/>
                </a:solidFill>
                <a:cs typeface="Times New Roman" panose="02020603050405020304" pitchFamily="18" charset="0"/>
              </a:rPr>
              <a:t>2) активнее закреплять нормативы от неналоговых доходов</a:t>
            </a:r>
            <a:r>
              <a:rPr lang="ru-RU" sz="1600" b="1" dirty="0" smtClean="0">
                <a:solidFill>
                  <a:srgbClr val="106029"/>
                </a:solidFill>
                <a:cs typeface="Times New Roman" panose="02020603050405020304" pitchFamily="18" charset="0"/>
              </a:rPr>
              <a:t>;</a:t>
            </a:r>
            <a:endParaRPr lang="ru-RU" sz="1600" b="1" dirty="0">
              <a:solidFill>
                <a:srgbClr val="106029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solidFill>
                  <a:srgbClr val="106029"/>
                </a:solidFill>
                <a:cs typeface="Times New Roman" panose="02020603050405020304" pitchFamily="18" charset="0"/>
              </a:rPr>
              <a:t>3) стимулировать муниципальные образования развивать доходную базу, предоставляя межбюджетные трансферты в объемах, дополнительно поступивших в региональные бюджеты доходов от реализуемых на территории муниципалитетов проектов</a:t>
            </a:r>
            <a:r>
              <a:rPr lang="ru-RU" sz="1600" b="1" dirty="0" smtClean="0">
                <a:solidFill>
                  <a:srgbClr val="106029"/>
                </a:solidFill>
                <a:cs typeface="Times New Roman" panose="02020603050405020304" pitchFamily="18" charset="0"/>
              </a:rPr>
              <a:t>;</a:t>
            </a:r>
            <a:endParaRPr lang="ru-RU" sz="1600" b="1" dirty="0">
              <a:solidFill>
                <a:srgbClr val="106029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solidFill>
                  <a:srgbClr val="106029"/>
                </a:solidFill>
                <a:cs typeface="Times New Roman" panose="02020603050405020304" pitchFamily="18" charset="0"/>
              </a:rPr>
              <a:t>4) реализовывать право регионов по установлению дифференцированных нормативов отчислений от УСН в местные бюджеты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5516" y="4930741"/>
            <a:ext cx="8712968" cy="181062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4"/>
                </a:solidFill>
                <a:cs typeface="Times New Roman" panose="02020603050405020304" pitchFamily="18" charset="0"/>
              </a:rPr>
              <a:t>Органам МСУ:</a:t>
            </a:r>
            <a:endParaRPr lang="ru-RU" sz="1600" b="1" dirty="0"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solidFill>
                  <a:srgbClr val="106029"/>
                </a:solidFill>
                <a:cs typeface="Times New Roman" panose="02020603050405020304" pitchFamily="18" charset="0"/>
              </a:rPr>
              <a:t>1) принимать собственные меры для повышения доходной базы местных </a:t>
            </a:r>
            <a:r>
              <a:rPr lang="ru-RU" sz="1600" b="1" dirty="0" smtClean="0">
                <a:solidFill>
                  <a:srgbClr val="106029"/>
                </a:solidFill>
                <a:cs typeface="Times New Roman" panose="02020603050405020304" pitchFamily="18" charset="0"/>
              </a:rPr>
              <a:t>бюджетов </a:t>
            </a:r>
            <a:endParaRPr lang="ru-RU" sz="1600" b="1" dirty="0">
              <a:solidFill>
                <a:srgbClr val="106029"/>
              </a:solidFill>
              <a:cs typeface="Times New Roman" panose="02020603050405020304" pitchFamily="18" charset="0"/>
            </a:endParaRPr>
          </a:p>
          <a:p>
            <a:pPr lvl="0" algn="just"/>
            <a:r>
              <a:rPr lang="ru-RU" sz="1600" b="1" dirty="0">
                <a:solidFill>
                  <a:srgbClr val="106029"/>
                </a:solidFill>
                <a:cs typeface="Times New Roman" panose="02020603050405020304" pitchFamily="18" charset="0"/>
              </a:rPr>
              <a:t>2) повышать эффективность администрирования доходов местных </a:t>
            </a:r>
            <a:r>
              <a:rPr lang="ru-RU" sz="1600" b="1" dirty="0" smtClean="0">
                <a:solidFill>
                  <a:srgbClr val="106029"/>
                </a:solidFill>
                <a:cs typeface="Times New Roman" panose="02020603050405020304" pitchFamily="18" charset="0"/>
              </a:rPr>
              <a:t>бюджетов</a:t>
            </a:r>
            <a:endParaRPr lang="ru-RU" sz="1600" b="1" dirty="0">
              <a:solidFill>
                <a:srgbClr val="106029"/>
              </a:solidFill>
              <a:cs typeface="Times New Roman" panose="02020603050405020304" pitchFamily="18" charset="0"/>
            </a:endParaRPr>
          </a:p>
          <a:p>
            <a:pPr lvl="0" algn="just"/>
            <a:r>
              <a:rPr lang="ru-RU" sz="1600" b="1" dirty="0">
                <a:solidFill>
                  <a:srgbClr val="106029"/>
                </a:solidFill>
                <a:cs typeface="Times New Roman" panose="02020603050405020304" pitchFamily="18" charset="0"/>
              </a:rPr>
              <a:t>3) активизировать работу по выявлению потенциальных доходных источников </a:t>
            </a:r>
            <a:r>
              <a:rPr lang="ru-RU" sz="1600" b="1" dirty="0" smtClean="0">
                <a:solidFill>
                  <a:srgbClr val="106029"/>
                </a:solidFill>
                <a:cs typeface="Times New Roman" panose="02020603050405020304" pitchFamily="18" charset="0"/>
              </a:rPr>
              <a:t>бюджетов </a:t>
            </a:r>
            <a:endParaRPr lang="ru-RU" sz="1600" b="1" dirty="0">
              <a:solidFill>
                <a:srgbClr val="106029"/>
              </a:solidFill>
              <a:cs typeface="Times New Roman" panose="02020603050405020304" pitchFamily="18" charset="0"/>
            </a:endParaRPr>
          </a:p>
          <a:p>
            <a:pPr lvl="0" algn="just"/>
            <a:r>
              <a:rPr lang="ru-RU" sz="1600" b="1" dirty="0">
                <a:solidFill>
                  <a:srgbClr val="106029"/>
                </a:solidFill>
                <a:cs typeface="Times New Roman" panose="02020603050405020304" pitchFamily="18" charset="0"/>
              </a:rPr>
              <a:t>4) развивать экономику территорий, привлекать </a:t>
            </a:r>
            <a:r>
              <a:rPr lang="ru-RU" sz="1600" b="1" dirty="0" smtClean="0">
                <a:solidFill>
                  <a:srgbClr val="106029"/>
                </a:solidFill>
                <a:cs typeface="Times New Roman" panose="02020603050405020304" pitchFamily="18" charset="0"/>
              </a:rPr>
              <a:t>инвестиции</a:t>
            </a:r>
            <a:endParaRPr lang="ru-RU" sz="1600" b="1" dirty="0">
              <a:solidFill>
                <a:srgbClr val="106029"/>
              </a:solidFill>
              <a:cs typeface="Times New Roman" panose="02020603050405020304" pitchFamily="18" charset="0"/>
            </a:endParaRPr>
          </a:p>
          <a:p>
            <a:pPr lvl="0" algn="just"/>
            <a:r>
              <a:rPr lang="ru-RU" sz="1600" b="1" dirty="0">
                <a:solidFill>
                  <a:srgbClr val="106029"/>
                </a:solidFill>
                <a:cs typeface="Times New Roman" panose="02020603050405020304" pitchFamily="18" charset="0"/>
              </a:rPr>
              <a:t>5) внедрять на практике рекомендованные Минфином России меры по обеспечению ускоренного роста доходной </a:t>
            </a:r>
            <a:r>
              <a:rPr lang="ru-RU" sz="1600" b="1" dirty="0" smtClean="0">
                <a:solidFill>
                  <a:srgbClr val="106029"/>
                </a:solidFill>
                <a:cs typeface="Times New Roman" panose="02020603050405020304" pitchFamily="18" charset="0"/>
              </a:rPr>
              <a:t>базы </a:t>
            </a:r>
            <a:r>
              <a:rPr lang="ru-RU" sz="16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(Сборник лучших практик на сайте Минфина России) </a:t>
            </a:r>
            <a:endParaRPr lang="ru-RU" sz="16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4447848" y="4071859"/>
            <a:ext cx="338680" cy="840617"/>
          </a:xfrm>
          <a:prstGeom prst="downArrow">
            <a:avLst>
              <a:gd name="adj1" fmla="val 50000"/>
              <a:gd name="adj2" fmla="val 690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flipV="1">
            <a:off x="4374872" y="4005063"/>
            <a:ext cx="484632" cy="6137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556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/>
          <a:lstStyle/>
          <a:p>
            <a:pPr algn="just"/>
            <a:r>
              <a:rPr lang="ru-RU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Особые </a:t>
            </a:r>
            <a:r>
              <a:rPr lang="ru-RU" sz="3600" b="1" dirty="0" smtClean="0"/>
              <a:t>рекомендации муниципалитетам: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96731"/>
          </a:xfrm>
        </p:spPr>
        <p:txBody>
          <a:bodyPr/>
          <a:lstStyle/>
          <a:p>
            <a:pPr algn="just"/>
            <a:r>
              <a:rPr lang="ru-RU" sz="2400" dirty="0"/>
              <a:t>активнее </a:t>
            </a:r>
            <a:r>
              <a:rPr lang="ru-RU" sz="2400" b="1" dirty="0"/>
              <a:t>использовать</a:t>
            </a:r>
            <a:r>
              <a:rPr lang="ru-RU" sz="2400" dirty="0"/>
              <a:t> предусмотренный бюджетным законодательством перечень мер и </a:t>
            </a:r>
            <a:r>
              <a:rPr lang="ru-RU" sz="2400" dirty="0" smtClean="0"/>
              <a:t>стимулов</a:t>
            </a:r>
          </a:p>
          <a:p>
            <a:pPr algn="just"/>
            <a:r>
              <a:rPr lang="ru-RU" sz="2400" b="1" dirty="0" smtClean="0"/>
              <a:t>внедрять </a:t>
            </a:r>
            <a:r>
              <a:rPr lang="ru-RU" sz="2400" b="1" dirty="0"/>
              <a:t>и тиражировать</a:t>
            </a:r>
            <a:r>
              <a:rPr lang="ru-RU" sz="2400" dirty="0"/>
              <a:t> лучшую практику по увеличению собственной доходной </a:t>
            </a:r>
            <a:r>
              <a:rPr lang="ru-RU" sz="2400" dirty="0" smtClean="0"/>
              <a:t>базы</a:t>
            </a:r>
          </a:p>
          <a:p>
            <a:pPr algn="just"/>
            <a:r>
              <a:rPr lang="ru-RU" sz="2400" dirty="0" smtClean="0"/>
              <a:t>повышать </a:t>
            </a:r>
            <a:r>
              <a:rPr lang="ru-RU" sz="2400" b="1" dirty="0"/>
              <a:t>контроль </a:t>
            </a:r>
            <a:r>
              <a:rPr lang="ru-RU" sz="2400" dirty="0"/>
              <a:t>за эффективным осуществлением муниципалитетами переданных полномочий и </a:t>
            </a:r>
            <a:r>
              <a:rPr lang="ru-RU" sz="2400" b="1" dirty="0"/>
              <a:t>целевым использованием </a:t>
            </a:r>
            <a:r>
              <a:rPr lang="ru-RU" sz="2400" dirty="0" smtClean="0"/>
              <a:t>средств</a:t>
            </a:r>
          </a:p>
          <a:p>
            <a:pPr algn="just"/>
            <a:r>
              <a:rPr lang="ru-RU" sz="2400" dirty="0" smtClean="0"/>
              <a:t>устанавливать </a:t>
            </a:r>
            <a:r>
              <a:rPr lang="ru-RU" sz="2400" b="1" dirty="0"/>
              <a:t>приоритетность</a:t>
            </a:r>
            <a:r>
              <a:rPr lang="ru-RU" sz="2400" dirty="0"/>
              <a:t> расходов, </a:t>
            </a:r>
            <a:r>
              <a:rPr lang="ru-RU" sz="2400" b="1" dirty="0"/>
              <a:t>отменять </a:t>
            </a:r>
            <a:r>
              <a:rPr lang="ru-RU" sz="2400" dirty="0"/>
              <a:t>неэффективные налоговые льготы, принимать меры к </a:t>
            </a:r>
            <a:r>
              <a:rPr lang="ru-RU" sz="2400" b="1" dirty="0"/>
              <a:t>сокращению </a:t>
            </a:r>
            <a:r>
              <a:rPr lang="ru-RU" sz="2400" dirty="0"/>
              <a:t>недоимки по налогам в бюджеты</a:t>
            </a:r>
          </a:p>
          <a:p>
            <a:pPr marL="0" indent="0" algn="just">
              <a:buNone/>
            </a:pPr>
            <a:r>
              <a:rPr lang="ru-RU" sz="1800" i="1" dirty="0" err="1" smtClean="0"/>
              <a:t>Справочно</a:t>
            </a:r>
            <a:r>
              <a:rPr lang="ru-RU" sz="1800" i="1" dirty="0"/>
              <a:t>. </a:t>
            </a:r>
            <a:r>
              <a:rPr lang="ru-RU" sz="1800" i="1" dirty="0" smtClean="0"/>
              <a:t>Налоговые </a:t>
            </a:r>
            <a:r>
              <a:rPr lang="ru-RU" sz="1800" i="1" dirty="0"/>
              <a:t>льготы в 2023 году были предоставлены в 64 регионах. Объем выпадающих доходов (налоговых расходов) – 22,7 млрд рублей (+1,4 млрд рублей, или +6,3% к 2022 году</a:t>
            </a:r>
            <a:r>
              <a:rPr lang="ru-RU" sz="1800" i="1" dirty="0" smtClean="0"/>
              <a:t>); 98,3</a:t>
            </a:r>
            <a:r>
              <a:rPr lang="ru-RU" sz="1800" i="1" dirty="0"/>
              <a:t>% от общего объема предоставленных налоговых льгот по местным налогам признано эффективными и </a:t>
            </a:r>
            <a:r>
              <a:rPr lang="ru-RU" sz="2000" b="1" i="1" dirty="0"/>
              <a:t>1,7% – неэффективными</a:t>
            </a:r>
            <a:r>
              <a:rPr lang="ru-RU" sz="2000" i="1" dirty="0"/>
              <a:t>, общий объем неэффективных льгот составил </a:t>
            </a:r>
            <a:r>
              <a:rPr lang="ru-RU" sz="2000" b="1" i="1" dirty="0"/>
              <a:t>0,4 млрд рублей</a:t>
            </a: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00582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319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8314" y="3510192"/>
            <a:ext cx="8496944" cy="646331"/>
          </a:xfrm>
          <a:prstGeom prst="rect">
            <a:avLst/>
          </a:prstGeom>
          <a:pattFill prst="dkDnDiag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rgbClr val="0070C0"/>
            </a:solidFill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3600" b="1" dirty="0" smtClean="0">
                <a:solidFill>
                  <a:srgbClr val="005828">
                    <a:lumMod val="90000"/>
                    <a:lumOff val="10000"/>
                  </a:srgbClr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спасибо за внимание </a:t>
            </a:r>
            <a:endParaRPr lang="ru-RU" sz="3600" b="1" dirty="0">
              <a:solidFill>
                <a:srgbClr val="005828">
                  <a:lumMod val="90000"/>
                  <a:lumOff val="10000"/>
                </a:srgbClr>
              </a:solidFill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47848" y="583815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205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395536" y="404664"/>
            <a:ext cx="843954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ru-RU" sz="2400" b="1" dirty="0">
              <a:latin typeface="Times New Roman Cyr" pitchFamily="18" charset="-52"/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7505" y="404664"/>
            <a:ext cx="8928990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Постоянные доходные источники местных бюджетов </a:t>
            </a:r>
          </a:p>
          <a:p>
            <a:pPr algn="ctr"/>
            <a:endParaRPr lang="ru-RU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7504" y="1484784"/>
            <a:ext cx="4407097" cy="537321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Налоговые доходы (БК РФ) :</a:t>
            </a:r>
          </a:p>
          <a:p>
            <a:pPr algn="ctr"/>
            <a:r>
              <a:rPr lang="ru-RU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- Местные налоги 100%</a:t>
            </a:r>
          </a:p>
          <a:p>
            <a:pPr algn="ctr"/>
            <a:r>
              <a:rPr lang="ru-RU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- НДФЛ 15%</a:t>
            </a:r>
          </a:p>
          <a:p>
            <a:pPr algn="ctr"/>
            <a:r>
              <a:rPr lang="ru-RU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- Патент 100%</a:t>
            </a:r>
          </a:p>
          <a:p>
            <a:pPr algn="ctr"/>
            <a:r>
              <a:rPr lang="ru-RU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- ЕСХН 100% </a:t>
            </a:r>
          </a:p>
          <a:p>
            <a:pPr algn="ctr"/>
            <a:r>
              <a:rPr lang="ru-RU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- Отдельные гос. пошлины 100%</a:t>
            </a:r>
          </a:p>
          <a:p>
            <a:pPr algn="ctr"/>
            <a:endParaRPr lang="ru-RU" b="1" dirty="0" smtClean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Неналоговые доходы (БК РФ) :</a:t>
            </a:r>
          </a:p>
          <a:p>
            <a:pPr algn="ctr"/>
            <a:r>
              <a:rPr lang="ru-RU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- 100% от  использования муниципальной собственности </a:t>
            </a:r>
          </a:p>
          <a:p>
            <a:pPr algn="ctr"/>
            <a:r>
              <a:rPr lang="ru-RU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- 100% от неразграниченных ЗУ</a:t>
            </a:r>
          </a:p>
          <a:p>
            <a:pPr algn="ctr"/>
            <a:r>
              <a:rPr lang="ru-RU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- Нормативы от  использования  федеральных объектов </a:t>
            </a:r>
          </a:p>
          <a:p>
            <a:pPr marL="285750" indent="-285750" algn="ctr">
              <a:buFontTx/>
              <a:buChar char="-"/>
            </a:pPr>
            <a:r>
              <a:rPr lang="ru-RU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100% Штрафы, возмещение </a:t>
            </a:r>
          </a:p>
          <a:p>
            <a:pPr algn="ctr"/>
            <a:r>
              <a:rPr lang="ru-RU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- 60% Плата за негативное воздействие на окружающую  среду  </a:t>
            </a:r>
            <a:endParaRPr lang="ru-RU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44008" y="1484784"/>
            <a:ext cx="2520280" cy="537321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200" b="1" dirty="0" smtClean="0"/>
          </a:p>
          <a:p>
            <a:pPr algn="ctr"/>
            <a:r>
              <a:rPr lang="ru-RU" sz="22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Налоговые и неналоговые доходы  в рамках межбюджетного регулирования:</a:t>
            </a:r>
          </a:p>
          <a:p>
            <a:pPr marL="285750" indent="-285750" algn="ctr">
              <a:buFontTx/>
              <a:buChar char="-"/>
            </a:pPr>
            <a:r>
              <a:rPr lang="ru-RU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Не менее 15% от НДФЛ (БК РФ)</a:t>
            </a:r>
          </a:p>
          <a:p>
            <a:pPr marL="285750" indent="-285750" algn="ctr">
              <a:buFontTx/>
              <a:buChar char="-"/>
            </a:pPr>
            <a:r>
              <a:rPr lang="ru-RU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Не менее 10% от акцизов на нефтепродукты  (БК РФ)</a:t>
            </a:r>
          </a:p>
          <a:p>
            <a:pPr marL="285750" indent="-285750" algn="ctr">
              <a:buFontTx/>
              <a:buChar char="-"/>
            </a:pPr>
            <a:r>
              <a:rPr lang="ru-RU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нормативы от федеральных и региональных налоговых и неналоговых доходов  и сборов </a:t>
            </a:r>
          </a:p>
          <a:p>
            <a:pPr algn="ctr"/>
            <a:endParaRPr lang="ru-RU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250446" y="1484784"/>
            <a:ext cx="1742801" cy="537321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Межбюджетные</a:t>
            </a:r>
            <a:r>
              <a:rPr lang="ru-RU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трансферты, бюджетные кредиты</a:t>
            </a:r>
            <a:endParaRPr lang="ru-RU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13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395536" y="404664"/>
            <a:ext cx="8439545" cy="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2400" b="1" dirty="0" smtClean="0">
                <a:latin typeface="Times New Roman Cyr" pitchFamily="18" charset="-52"/>
                <a:cs typeface="Times New Roman" pitchFamily="18" charset="0"/>
              </a:rPr>
              <a:t>Исполнение местных бюджетов  за 1 полугодие 2024 года</a:t>
            </a:r>
            <a:endParaRPr lang="ru-RU" sz="2400" b="1" dirty="0">
              <a:latin typeface="Times New Roman Cyr" pitchFamily="18" charset="-52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6676" y="692697"/>
            <a:ext cx="4735364" cy="6048671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Рост </a:t>
            </a:r>
            <a:r>
              <a:rPr lang="ru-RU" b="1" dirty="0"/>
              <a:t>доходов, в том числе собственных </a:t>
            </a:r>
            <a:r>
              <a:rPr lang="ru-RU" dirty="0"/>
              <a:t>на </a:t>
            </a:r>
            <a:r>
              <a:rPr lang="ru-RU" b="1" dirty="0"/>
              <a:t>17</a:t>
            </a:r>
            <a:r>
              <a:rPr lang="ru-RU" b="1" dirty="0" smtClean="0"/>
              <a:t>%, </a:t>
            </a:r>
            <a:r>
              <a:rPr lang="ru-RU" b="1" dirty="0"/>
              <a:t>включая </a:t>
            </a:r>
            <a:r>
              <a:rPr lang="ru-RU" b="1" dirty="0" smtClean="0"/>
              <a:t>НДФЛ</a:t>
            </a:r>
          </a:p>
          <a:p>
            <a:pPr algn="ctr"/>
            <a:r>
              <a:rPr lang="ru-RU" b="1" dirty="0" smtClean="0"/>
              <a:t>Рост неналоговых</a:t>
            </a:r>
            <a:r>
              <a:rPr lang="ru-RU" dirty="0" smtClean="0"/>
              <a:t> </a:t>
            </a:r>
            <a:r>
              <a:rPr lang="ru-RU" dirty="0"/>
              <a:t>доходов на </a:t>
            </a:r>
            <a:r>
              <a:rPr lang="ru-RU" b="1" dirty="0"/>
              <a:t>29</a:t>
            </a:r>
            <a:r>
              <a:rPr lang="ru-RU" b="1" dirty="0" smtClean="0"/>
              <a:t>%</a:t>
            </a:r>
          </a:p>
          <a:p>
            <a:pPr algn="ctr"/>
            <a:r>
              <a:rPr lang="ru-RU" dirty="0" smtClean="0"/>
              <a:t>Рост налогов </a:t>
            </a:r>
            <a:r>
              <a:rPr lang="ru-RU" dirty="0"/>
              <a:t>по </a:t>
            </a:r>
            <a:r>
              <a:rPr lang="ru-RU" b="1" dirty="0" err="1"/>
              <a:t>спецрежимам</a:t>
            </a:r>
            <a:r>
              <a:rPr lang="ru-RU" dirty="0"/>
              <a:t> </a:t>
            </a:r>
            <a:r>
              <a:rPr lang="ru-RU" dirty="0" smtClean="0"/>
              <a:t>:</a:t>
            </a:r>
          </a:p>
          <a:p>
            <a:pPr algn="ctr"/>
            <a:r>
              <a:rPr lang="ru-RU" dirty="0" smtClean="0"/>
              <a:t>-  </a:t>
            </a:r>
            <a:r>
              <a:rPr lang="ru-RU" dirty="0"/>
              <a:t>от  ЕСХН на 19</a:t>
            </a:r>
            <a:r>
              <a:rPr lang="ru-RU" dirty="0" smtClean="0"/>
              <a:t>%</a:t>
            </a:r>
          </a:p>
          <a:p>
            <a:pPr algn="ctr"/>
            <a:r>
              <a:rPr lang="ru-RU" dirty="0" smtClean="0"/>
              <a:t>-  </a:t>
            </a:r>
            <a:r>
              <a:rPr lang="ru-RU" dirty="0"/>
              <a:t>от патента  в 2,3 </a:t>
            </a:r>
            <a:r>
              <a:rPr lang="ru-RU" dirty="0" smtClean="0"/>
              <a:t>раза</a:t>
            </a:r>
          </a:p>
          <a:p>
            <a:pPr algn="ctr"/>
            <a:r>
              <a:rPr lang="ru-RU" b="1" dirty="0" smtClean="0"/>
              <a:t>Рост  </a:t>
            </a:r>
            <a:r>
              <a:rPr lang="ru-RU" b="1" dirty="0"/>
              <a:t>местных налогов:</a:t>
            </a:r>
          </a:p>
          <a:p>
            <a:pPr algn="ctr"/>
            <a:r>
              <a:rPr lang="ru-RU" dirty="0" smtClean="0"/>
              <a:t>- земельного налога на </a:t>
            </a:r>
            <a:r>
              <a:rPr lang="ru-RU" dirty="0"/>
              <a:t>5</a:t>
            </a:r>
            <a:r>
              <a:rPr lang="ru-RU" dirty="0" smtClean="0"/>
              <a:t>%</a:t>
            </a:r>
          </a:p>
          <a:p>
            <a:pPr algn="ctr"/>
            <a:r>
              <a:rPr lang="ru-RU" dirty="0" smtClean="0"/>
              <a:t>- налога </a:t>
            </a:r>
            <a:r>
              <a:rPr lang="ru-RU" dirty="0"/>
              <a:t>на имущество физлиц в 2,4 </a:t>
            </a:r>
            <a:r>
              <a:rPr lang="ru-RU" dirty="0" smtClean="0"/>
              <a:t>раза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Объем </a:t>
            </a:r>
            <a:r>
              <a:rPr lang="ru-RU" b="1" dirty="0"/>
              <a:t>межбюджетных трансфертов увеличился на 8</a:t>
            </a:r>
            <a:r>
              <a:rPr lang="ru-RU" b="1" dirty="0" smtClean="0"/>
              <a:t>%:</a:t>
            </a:r>
          </a:p>
          <a:p>
            <a:pPr algn="ctr"/>
            <a:r>
              <a:rPr lang="ru-RU" b="1" dirty="0" smtClean="0"/>
              <a:t>- </a:t>
            </a:r>
            <a:r>
              <a:rPr lang="ru-RU" dirty="0" smtClean="0"/>
              <a:t> </a:t>
            </a:r>
            <a:r>
              <a:rPr lang="ru-RU" dirty="0"/>
              <a:t>дотаций на 13%, субсидий </a:t>
            </a:r>
            <a:r>
              <a:rPr lang="ru-RU" dirty="0" smtClean="0"/>
              <a:t> на </a:t>
            </a:r>
            <a:r>
              <a:rPr lang="ru-RU" dirty="0"/>
              <a:t>7</a:t>
            </a:r>
            <a:r>
              <a:rPr lang="ru-RU" dirty="0" smtClean="0"/>
              <a:t>%.</a:t>
            </a:r>
          </a:p>
          <a:p>
            <a:pPr algn="ctr"/>
            <a:r>
              <a:rPr lang="ru-RU" dirty="0" smtClean="0"/>
              <a:t>Объем </a:t>
            </a:r>
            <a:r>
              <a:rPr lang="ru-RU" dirty="0"/>
              <a:t>субвенций увеличился на 10</a:t>
            </a:r>
            <a:r>
              <a:rPr lang="ru-RU" dirty="0" smtClean="0"/>
              <a:t>%. 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На </a:t>
            </a:r>
            <a:r>
              <a:rPr lang="ru-RU" dirty="0"/>
              <a:t>2024 </a:t>
            </a:r>
            <a:r>
              <a:rPr lang="ru-RU" dirty="0" smtClean="0"/>
              <a:t>год план по доходам местных </a:t>
            </a:r>
            <a:r>
              <a:rPr lang="ru-RU" dirty="0"/>
              <a:t>бюджетов </a:t>
            </a:r>
            <a:r>
              <a:rPr lang="ru-RU" b="1" dirty="0" smtClean="0"/>
              <a:t>7,4  </a:t>
            </a:r>
            <a:r>
              <a:rPr lang="ru-RU" b="1" dirty="0"/>
              <a:t>трлн рублей</a:t>
            </a:r>
            <a:r>
              <a:rPr lang="ru-RU" dirty="0"/>
              <a:t>, с ростом к </a:t>
            </a:r>
            <a:r>
              <a:rPr lang="ru-RU" dirty="0" smtClean="0"/>
              <a:t>факт. </a:t>
            </a:r>
            <a:r>
              <a:rPr lang="ru-RU" dirty="0"/>
              <a:t>исполнению 2023 года на </a:t>
            </a:r>
            <a:r>
              <a:rPr lang="ru-RU" b="1" dirty="0"/>
              <a:t>4%</a:t>
            </a:r>
            <a:r>
              <a:rPr lang="ru-RU" dirty="0"/>
              <a:t>, в том числе </a:t>
            </a:r>
            <a:r>
              <a:rPr lang="ru-RU" b="1" dirty="0"/>
              <a:t>собственные доходы, включая  налоговые и неналоговые  </a:t>
            </a:r>
            <a:r>
              <a:rPr lang="ru-RU" dirty="0"/>
              <a:t>доходы, из них налоговые доходы – </a:t>
            </a:r>
            <a:r>
              <a:rPr lang="ru-RU" b="1" dirty="0"/>
              <a:t>более 2 трлн рублей </a:t>
            </a:r>
            <a:endParaRPr lang="ru-RU" b="1" dirty="0" smtClean="0"/>
          </a:p>
          <a:p>
            <a:pPr algn="ctr"/>
            <a:r>
              <a:rPr lang="ru-RU" dirty="0" smtClean="0"/>
              <a:t>(</a:t>
            </a:r>
            <a:r>
              <a:rPr lang="ru-RU" dirty="0"/>
              <a:t>с ростом на </a:t>
            </a:r>
            <a:r>
              <a:rPr lang="ru-RU" b="1" dirty="0"/>
              <a:t>5%)</a:t>
            </a:r>
            <a:r>
              <a:rPr lang="ru-RU" dirty="0"/>
              <a:t>. 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38243" y="692697"/>
            <a:ext cx="3821359" cy="6048671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FFC000"/>
                </a:solidFill>
              </a:rPr>
              <a:t>ПРОФИЦИТ</a:t>
            </a:r>
          </a:p>
          <a:p>
            <a:pPr algn="ctr"/>
            <a:r>
              <a:rPr lang="ru-RU" sz="4000" dirty="0" smtClean="0">
                <a:solidFill>
                  <a:srgbClr val="FFC000"/>
                </a:solidFill>
              </a:rPr>
              <a:t> 86 МЛРД. РУБЛЕЙ</a:t>
            </a:r>
          </a:p>
          <a:p>
            <a:pPr algn="ctr"/>
            <a:r>
              <a:rPr lang="ru-RU" sz="2000" b="1" dirty="0" smtClean="0"/>
              <a:t>(у всех видов муниципалитетов </a:t>
            </a:r>
            <a:r>
              <a:rPr lang="ru-RU" sz="2000" b="1" dirty="0" err="1" smtClean="0"/>
              <a:t>профицитное</a:t>
            </a:r>
            <a:r>
              <a:rPr lang="ru-RU" sz="2000" b="1" dirty="0" smtClean="0"/>
              <a:t> исполнение)</a:t>
            </a:r>
          </a:p>
          <a:p>
            <a:pPr algn="ctr"/>
            <a:endParaRPr lang="ru-RU" sz="2000" b="1" dirty="0"/>
          </a:p>
          <a:p>
            <a:pPr algn="ctr"/>
            <a:r>
              <a:rPr lang="ru-RU" sz="2000" dirty="0"/>
              <a:t>Исполнение </a:t>
            </a:r>
            <a:r>
              <a:rPr lang="ru-RU" sz="2000" dirty="0" smtClean="0"/>
              <a:t>за  </a:t>
            </a:r>
            <a:r>
              <a:rPr lang="ru-RU" sz="2000" dirty="0"/>
              <a:t>2024 год </a:t>
            </a:r>
            <a:r>
              <a:rPr lang="ru-RU" sz="2000" dirty="0" smtClean="0"/>
              <a:t>в целом ожидается </a:t>
            </a:r>
            <a:r>
              <a:rPr lang="ru-RU" sz="2000" dirty="0"/>
              <a:t>с </a:t>
            </a:r>
            <a:r>
              <a:rPr lang="ru-RU" sz="2000" b="1" dirty="0"/>
              <a:t>дефицитом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0,4 </a:t>
            </a:r>
            <a:r>
              <a:rPr lang="ru-RU" sz="2000" b="1" dirty="0"/>
              <a:t>трлн </a:t>
            </a:r>
            <a:r>
              <a:rPr lang="ru-RU" sz="2000" b="1" dirty="0" smtClean="0"/>
              <a:t>рублей </a:t>
            </a:r>
          </a:p>
          <a:p>
            <a:pPr algn="ctr"/>
            <a:r>
              <a:rPr lang="ru-RU" sz="2000" i="1" dirty="0" smtClean="0"/>
              <a:t>(</a:t>
            </a:r>
            <a:r>
              <a:rPr lang="ru-RU" sz="2000" i="1" dirty="0"/>
              <a:t>в 2023 году бюджеты исполнены с профицитом 18,7 млрд рублей</a:t>
            </a:r>
            <a:r>
              <a:rPr lang="ru-RU" sz="2000" i="1" dirty="0" smtClean="0"/>
              <a:t>)</a:t>
            </a:r>
            <a:r>
              <a:rPr lang="ru-RU" sz="2000" dirty="0" smtClean="0"/>
              <a:t> </a:t>
            </a:r>
            <a:endParaRPr lang="ru-RU" sz="2400" b="1" dirty="0"/>
          </a:p>
          <a:p>
            <a:pPr algn="ctr"/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42839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395536" y="404664"/>
            <a:ext cx="8439545" cy="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ru-RU" sz="2400" b="1" dirty="0" smtClean="0">
              <a:latin typeface="Times New Roman Cyr" pitchFamily="18" charset="-52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 Cyr" pitchFamily="18" charset="-52"/>
                <a:cs typeface="Times New Roman" pitchFamily="18" charset="0"/>
              </a:rPr>
              <a:t>Долговая нагрузка местных бюджетов </a:t>
            </a:r>
          </a:p>
          <a:p>
            <a:pPr algn="ctr"/>
            <a:endParaRPr lang="ru-RU" sz="2400" b="1" dirty="0">
              <a:latin typeface="Times New Roman Cyr" pitchFamily="18" charset="-52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6676" y="692697"/>
            <a:ext cx="8839820" cy="3528391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Обеспечивается долговая устойчивость: </a:t>
            </a:r>
            <a:endParaRPr lang="ru-RU" sz="2800" b="1" dirty="0" smtClean="0"/>
          </a:p>
          <a:p>
            <a:r>
              <a:rPr lang="ru-RU" dirty="0" smtClean="0"/>
              <a:t>отношение </a:t>
            </a:r>
            <a:r>
              <a:rPr lang="ru-RU" dirty="0"/>
              <a:t>долга к налоговым и неналоговым доходам на протяжении 2000 - 2023 годов находится на </a:t>
            </a:r>
            <a:r>
              <a:rPr lang="ru-RU" b="1" dirty="0"/>
              <a:t>безопасном уровне</a:t>
            </a:r>
            <a:r>
              <a:rPr lang="ru-RU" dirty="0"/>
              <a:t> и стабильно </a:t>
            </a:r>
            <a:r>
              <a:rPr lang="ru-RU" b="1" dirty="0" smtClean="0"/>
              <a:t>сокращается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основная </a:t>
            </a:r>
            <a:r>
              <a:rPr lang="ru-RU" dirty="0"/>
              <a:t>доля </a:t>
            </a:r>
            <a:r>
              <a:rPr lang="ru-RU" b="1" dirty="0"/>
              <a:t>–</a:t>
            </a:r>
            <a:r>
              <a:rPr lang="ru-RU" dirty="0"/>
              <a:t> долг по </a:t>
            </a:r>
            <a:r>
              <a:rPr lang="ru-RU" b="1" dirty="0"/>
              <a:t>бюджетным кредитам</a:t>
            </a:r>
            <a:r>
              <a:rPr lang="ru-RU" dirty="0"/>
              <a:t>, коммерческий долг замещается бюджетными кредитами </a:t>
            </a:r>
            <a:endParaRPr lang="ru-RU" dirty="0" smtClean="0"/>
          </a:p>
          <a:p>
            <a:endParaRPr lang="ru-RU" dirty="0"/>
          </a:p>
          <a:p>
            <a:pPr algn="ctr"/>
            <a:r>
              <a:rPr lang="ru-RU" sz="2000" i="1" dirty="0" smtClean="0"/>
              <a:t>Бюджетные </a:t>
            </a:r>
            <a:r>
              <a:rPr lang="ru-RU" sz="2000" i="1" dirty="0"/>
              <a:t>кредиты - </a:t>
            </a:r>
            <a:r>
              <a:rPr lang="ru-RU" sz="2000" b="1" i="1" dirty="0" smtClean="0"/>
              <a:t>62%</a:t>
            </a:r>
            <a:r>
              <a:rPr lang="ru-RU" i="1" dirty="0" smtClean="0"/>
              <a:t>, </a:t>
            </a:r>
            <a:r>
              <a:rPr lang="ru-RU" i="1" dirty="0"/>
              <a:t>кредиты от кредитных организаций – </a:t>
            </a:r>
            <a:r>
              <a:rPr lang="ru-RU" i="1" dirty="0" smtClean="0"/>
              <a:t>34% , </a:t>
            </a:r>
            <a:r>
              <a:rPr lang="ru-RU" i="1" dirty="0"/>
              <a:t>муниципальные ценные бумаги – </a:t>
            </a:r>
            <a:r>
              <a:rPr lang="ru-RU" i="1" dirty="0" smtClean="0"/>
              <a:t>3%, </a:t>
            </a:r>
            <a:r>
              <a:rPr lang="ru-RU" i="1" dirty="0"/>
              <a:t>муниципальные гарантии – </a:t>
            </a:r>
            <a:r>
              <a:rPr lang="ru-RU" i="1" dirty="0" smtClean="0"/>
              <a:t>1%. </a:t>
            </a:r>
            <a:endParaRPr lang="ru-RU" dirty="0"/>
          </a:p>
          <a:p>
            <a:pPr algn="ctr"/>
            <a:r>
              <a:rPr lang="ru-RU" dirty="0"/>
              <a:t>На 1 июня </a:t>
            </a:r>
            <a:r>
              <a:rPr lang="ru-RU" dirty="0" err="1"/>
              <a:t>т.г</a:t>
            </a:r>
            <a:r>
              <a:rPr lang="ru-RU" dirty="0"/>
              <a:t>. </a:t>
            </a:r>
            <a:r>
              <a:rPr lang="ru-RU" b="1" dirty="0"/>
              <a:t>объем муниципального долга </a:t>
            </a:r>
            <a:r>
              <a:rPr lang="ru-RU" dirty="0"/>
              <a:t>– </a:t>
            </a:r>
            <a:r>
              <a:rPr lang="ru-RU" b="1" dirty="0"/>
              <a:t>383 млрд рублей </a:t>
            </a:r>
            <a:r>
              <a:rPr lang="ru-RU" i="1" dirty="0"/>
              <a:t>(5,2% к плановым доходам местных бюджетов в 2024 году, к налоговым и неналоговым доходам – 16%)</a:t>
            </a:r>
            <a:r>
              <a:rPr lang="ru-RU" dirty="0"/>
              <a:t> – </a:t>
            </a:r>
            <a:r>
              <a:rPr lang="ru-RU" b="1" dirty="0"/>
              <a:t>и снизился</a:t>
            </a:r>
            <a:r>
              <a:rPr lang="ru-RU" dirty="0"/>
              <a:t> к началу года на </a:t>
            </a:r>
            <a:r>
              <a:rPr lang="ru-RU" b="1" dirty="0"/>
              <a:t>3,7%</a:t>
            </a:r>
            <a:r>
              <a:rPr lang="ru-RU" dirty="0"/>
              <a:t> или на </a:t>
            </a:r>
            <a:r>
              <a:rPr lang="ru-RU" b="1" dirty="0"/>
              <a:t>14,8 млрд рублей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6676" y="4365104"/>
            <a:ext cx="8839819" cy="2376264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50" b="1" i="1" dirty="0">
                <a:solidFill>
                  <a:srgbClr val="FFC000"/>
                </a:solidFill>
              </a:rPr>
              <a:t>Позитив:</a:t>
            </a:r>
            <a:r>
              <a:rPr lang="ru-RU" sz="2250" i="1" dirty="0"/>
              <a:t> </a:t>
            </a:r>
            <a:r>
              <a:rPr lang="ru-RU" b="1" i="1" dirty="0"/>
              <a:t>профицит</a:t>
            </a:r>
            <a:r>
              <a:rPr lang="ru-RU" i="1" dirty="0"/>
              <a:t> 18,7 млрд рублей, </a:t>
            </a:r>
            <a:r>
              <a:rPr lang="ru-RU" b="1" i="1" dirty="0"/>
              <a:t>укрупнение</a:t>
            </a:r>
            <a:r>
              <a:rPr lang="ru-RU" i="1" dirty="0"/>
              <a:t> муниципалитетов, </a:t>
            </a:r>
            <a:r>
              <a:rPr lang="ru-RU" b="1" i="1" dirty="0"/>
              <a:t>сокращение</a:t>
            </a:r>
            <a:r>
              <a:rPr lang="ru-RU" i="1" dirty="0"/>
              <a:t> случаев исполнения расходных обязательств, </a:t>
            </a:r>
            <a:r>
              <a:rPr lang="ru-RU" b="1" i="1" dirty="0"/>
              <a:t>не связанных с вопросами местного значения</a:t>
            </a:r>
            <a:r>
              <a:rPr lang="ru-RU" i="1" dirty="0"/>
              <a:t>, </a:t>
            </a:r>
            <a:r>
              <a:rPr lang="ru-RU" b="1" i="1" dirty="0"/>
              <a:t>соблюдени</a:t>
            </a:r>
            <a:r>
              <a:rPr lang="ru-RU" i="1" dirty="0"/>
              <a:t>е местными органами </a:t>
            </a:r>
            <a:r>
              <a:rPr lang="ru-RU" b="1" i="1" dirty="0"/>
              <a:t>бюджетного</a:t>
            </a:r>
            <a:r>
              <a:rPr lang="ru-RU" i="1" dirty="0"/>
              <a:t> законодательства, применение самообложения граждан и инициативных платежей</a:t>
            </a:r>
            <a:endParaRPr lang="ru-RU" sz="2000" dirty="0"/>
          </a:p>
          <a:p>
            <a:pPr algn="ctr"/>
            <a:endParaRPr lang="ru-RU" b="1" i="1" dirty="0" smtClean="0"/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Проблемы</a:t>
            </a:r>
            <a:r>
              <a:rPr lang="ru-RU" sz="2400" b="1" i="1" dirty="0">
                <a:solidFill>
                  <a:srgbClr val="FF0000"/>
                </a:solidFill>
              </a:rPr>
              <a:t>: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i="1" dirty="0"/>
              <a:t>зависимость</a:t>
            </a:r>
            <a:r>
              <a:rPr lang="ru-RU" i="1" dirty="0"/>
              <a:t> от финансовой поддержки вышестоящих бюджетов; рост случаев </a:t>
            </a:r>
            <a:r>
              <a:rPr lang="ru-RU" b="1" i="1" dirty="0"/>
              <a:t>неисполнения соглашений</a:t>
            </a:r>
            <a:r>
              <a:rPr lang="ru-RU" i="1" dirty="0"/>
              <a:t> с регионами </a:t>
            </a:r>
            <a:endParaRPr lang="ru-RU" i="1" dirty="0" smtClean="0"/>
          </a:p>
          <a:p>
            <a:pPr algn="ctr"/>
            <a:r>
              <a:rPr lang="ru-RU" i="1" dirty="0" smtClean="0"/>
              <a:t>(</a:t>
            </a:r>
            <a:r>
              <a:rPr lang="ru-RU" dirty="0" smtClean="0"/>
              <a:t>+</a:t>
            </a:r>
            <a:r>
              <a:rPr lang="ru-RU" i="1" dirty="0"/>
              <a:t>23 муниципалитета к 2022 году</a:t>
            </a:r>
            <a:r>
              <a:rPr lang="ru-RU" i="1" dirty="0" smtClean="0"/>
              <a:t>)</a:t>
            </a:r>
            <a:endParaRPr lang="ru-RU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492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395536" y="404664"/>
            <a:ext cx="843954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ru-RU" sz="2400" b="1" dirty="0">
              <a:latin typeface="Times New Roman Cyr" pitchFamily="18" charset="-52"/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15011" y="371646"/>
            <a:ext cx="8928990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Инициативное бюджетирование (ИБ) 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(активно расширяется)</a:t>
            </a:r>
            <a:endParaRPr lang="ru-RU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7505" y="1412776"/>
            <a:ext cx="9036496" cy="537321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Количество регионов</a:t>
            </a:r>
            <a:r>
              <a:rPr lang="ru-RU" dirty="0"/>
              <a:t>,  вовлеченных в реализацию ИБ, за 10 лет </a:t>
            </a:r>
            <a:r>
              <a:rPr lang="ru-RU" dirty="0" smtClean="0"/>
              <a:t> - рост с </a:t>
            </a:r>
            <a:r>
              <a:rPr lang="ru-RU" b="1" dirty="0"/>
              <a:t>7 до </a:t>
            </a:r>
            <a:r>
              <a:rPr lang="ru-RU" b="1" dirty="0" smtClean="0"/>
              <a:t>78 ед.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Объем </a:t>
            </a:r>
            <a:r>
              <a:rPr lang="ru-RU" b="1" dirty="0"/>
              <a:t>региональных субсидий</a:t>
            </a:r>
            <a:r>
              <a:rPr lang="ru-RU" dirty="0"/>
              <a:t> на реализацию программ ИБ – </a:t>
            </a:r>
            <a:r>
              <a:rPr lang="ru-RU" dirty="0" smtClean="0"/>
              <a:t>рост с </a:t>
            </a:r>
            <a:r>
              <a:rPr lang="ru-RU" b="1" dirty="0"/>
              <a:t>1,4 до 25,8 млрд </a:t>
            </a:r>
            <a:r>
              <a:rPr lang="ru-RU" b="1" dirty="0" smtClean="0"/>
              <a:t>рублей</a:t>
            </a:r>
          </a:p>
          <a:p>
            <a:pPr algn="ctr"/>
            <a:endParaRPr lang="ru-RU" b="1" dirty="0"/>
          </a:p>
          <a:p>
            <a:pPr algn="ctr"/>
            <a:r>
              <a:rPr lang="ru-RU" b="1" dirty="0" err="1" smtClean="0"/>
              <a:t>Софинансирование</a:t>
            </a:r>
            <a:r>
              <a:rPr lang="ru-RU" b="1" dirty="0" smtClean="0"/>
              <a:t> </a:t>
            </a:r>
            <a:r>
              <a:rPr lang="ru-RU" b="1" dirty="0"/>
              <a:t>со стороны населения  и бизнеса</a:t>
            </a:r>
            <a:r>
              <a:rPr lang="ru-RU" dirty="0"/>
              <a:t> </a:t>
            </a:r>
            <a:r>
              <a:rPr lang="ru-RU" dirty="0" smtClean="0"/>
              <a:t>– рост  </a:t>
            </a:r>
            <a:r>
              <a:rPr lang="ru-RU" dirty="0"/>
              <a:t>с </a:t>
            </a:r>
            <a:r>
              <a:rPr lang="ru-RU" b="1" dirty="0"/>
              <a:t>0,4 до 5,5 млрд </a:t>
            </a:r>
            <a:r>
              <a:rPr lang="ru-RU" b="1" dirty="0" smtClean="0"/>
              <a:t>рублей</a:t>
            </a:r>
          </a:p>
          <a:p>
            <a:pPr algn="ctr"/>
            <a:r>
              <a:rPr lang="ru-RU" b="1" dirty="0" smtClean="0"/>
              <a:t>Количество </a:t>
            </a:r>
            <a:r>
              <a:rPr lang="ru-RU" b="1" dirty="0"/>
              <a:t>реализованных проектов </a:t>
            </a:r>
            <a:r>
              <a:rPr lang="ru-RU" dirty="0"/>
              <a:t> – </a:t>
            </a:r>
            <a:r>
              <a:rPr lang="ru-RU" dirty="0" smtClean="0"/>
              <a:t>рост с </a:t>
            </a:r>
            <a:r>
              <a:rPr lang="ru-RU" b="1" dirty="0"/>
              <a:t>2,6 до 33,7  </a:t>
            </a:r>
            <a:r>
              <a:rPr lang="ru-RU" dirty="0"/>
              <a:t>тыс. </a:t>
            </a:r>
            <a:r>
              <a:rPr lang="ru-RU" dirty="0" smtClean="0"/>
              <a:t>единиц</a:t>
            </a:r>
          </a:p>
          <a:p>
            <a:pPr algn="ctr"/>
            <a:r>
              <a:rPr lang="ru-RU" b="1" dirty="0" smtClean="0"/>
              <a:t>Общая </a:t>
            </a:r>
            <a:r>
              <a:rPr lang="ru-RU" b="1" dirty="0"/>
              <a:t>стоимость  проектов </a:t>
            </a:r>
            <a:r>
              <a:rPr lang="ru-RU" b="1" dirty="0" smtClean="0"/>
              <a:t> </a:t>
            </a:r>
            <a:r>
              <a:rPr lang="ru-RU" dirty="0" smtClean="0"/>
              <a:t>рост </a:t>
            </a:r>
            <a:r>
              <a:rPr lang="ru-RU" dirty="0"/>
              <a:t>с</a:t>
            </a:r>
            <a:r>
              <a:rPr lang="ru-RU" b="1" dirty="0"/>
              <a:t> 2,4 до 58,5 млрд </a:t>
            </a:r>
            <a:r>
              <a:rPr lang="ru-RU" b="1" dirty="0" smtClean="0"/>
              <a:t>рублей</a:t>
            </a:r>
          </a:p>
          <a:p>
            <a:pPr algn="ctr"/>
            <a:r>
              <a:rPr lang="ru-RU" b="1" dirty="0" smtClean="0"/>
              <a:t>Количество </a:t>
            </a:r>
            <a:r>
              <a:rPr lang="ru-RU" b="1" dirty="0"/>
              <a:t>практик  </a:t>
            </a:r>
            <a:r>
              <a:rPr lang="ru-RU" dirty="0"/>
              <a:t>– </a:t>
            </a:r>
            <a:r>
              <a:rPr lang="ru-RU" dirty="0" smtClean="0"/>
              <a:t> рост с </a:t>
            </a:r>
            <a:r>
              <a:rPr lang="ru-RU" b="1" dirty="0" smtClean="0"/>
              <a:t>31 </a:t>
            </a:r>
            <a:r>
              <a:rPr lang="ru-RU" b="1" dirty="0"/>
              <a:t>до 549</a:t>
            </a:r>
            <a:r>
              <a:rPr lang="ru-RU" dirty="0"/>
              <a:t> единиц.</a:t>
            </a:r>
          </a:p>
          <a:p>
            <a:pPr algn="ctr"/>
            <a:endParaRPr lang="ru-RU" dirty="0" smtClean="0"/>
          </a:p>
          <a:p>
            <a:pPr algn="ctr"/>
            <a:r>
              <a:rPr lang="ru-RU" b="1" dirty="0" smtClean="0"/>
              <a:t>Объем </a:t>
            </a:r>
            <a:r>
              <a:rPr lang="ru-RU" b="1" dirty="0"/>
              <a:t>средств федерального бюджета</a:t>
            </a:r>
            <a:r>
              <a:rPr lang="ru-RU" dirty="0"/>
              <a:t> </a:t>
            </a:r>
            <a:r>
              <a:rPr lang="ru-RU" dirty="0" smtClean="0"/>
              <a:t>(в </a:t>
            </a:r>
            <a:r>
              <a:rPr lang="ru-RU" dirty="0"/>
              <a:t>рамках </a:t>
            </a:r>
            <a:r>
              <a:rPr lang="ru-RU" dirty="0" err="1" smtClean="0"/>
              <a:t>гос.программы</a:t>
            </a:r>
            <a:r>
              <a:rPr lang="ru-RU" dirty="0" smtClean="0"/>
              <a:t> «</a:t>
            </a:r>
            <a:r>
              <a:rPr lang="ru-RU" dirty="0"/>
              <a:t>Комплексное развитие сельских территорий», а также федерального проекта «Формирование комфортной городской среды») в финансировании практик ИБ составил </a:t>
            </a:r>
            <a:r>
              <a:rPr lang="ru-RU" b="1" dirty="0"/>
              <a:t>13,8 млрд рублей (23,6%)</a:t>
            </a:r>
            <a:r>
              <a:rPr lang="ru-RU" dirty="0"/>
              <a:t>; </a:t>
            </a:r>
            <a:r>
              <a:rPr lang="ru-RU" dirty="0" smtClean="0"/>
              <a:t>за</a:t>
            </a:r>
            <a:r>
              <a:rPr lang="ru-RU" b="1" dirty="0" smtClean="0"/>
              <a:t> </a:t>
            </a:r>
            <a:r>
              <a:rPr lang="ru-RU" dirty="0"/>
              <a:t>счет региональных бюджетов - </a:t>
            </a:r>
            <a:r>
              <a:rPr lang="ru-RU" b="1" dirty="0"/>
              <a:t>25,8 млрд рублей </a:t>
            </a:r>
            <a:r>
              <a:rPr lang="ru-RU" dirty="0"/>
              <a:t>(</a:t>
            </a:r>
            <a:r>
              <a:rPr lang="ru-RU" b="1" dirty="0"/>
              <a:t>44,1%)</a:t>
            </a:r>
            <a:r>
              <a:rPr lang="ru-RU" dirty="0"/>
              <a:t>; </a:t>
            </a:r>
            <a:endParaRPr lang="ru-RU" dirty="0" smtClean="0"/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Вклад </a:t>
            </a:r>
            <a:r>
              <a:rPr lang="ru-RU" b="1" dirty="0">
                <a:solidFill>
                  <a:srgbClr val="C00000"/>
                </a:solidFill>
              </a:rPr>
              <a:t>муниципальных  образований вырос до 13,3 млрд рублей (22,7</a:t>
            </a:r>
            <a:r>
              <a:rPr lang="ru-RU" b="1" dirty="0" smtClean="0">
                <a:solidFill>
                  <a:srgbClr val="C00000"/>
                </a:solidFill>
              </a:rPr>
              <a:t>%)</a:t>
            </a:r>
            <a:r>
              <a:rPr lang="ru-RU" b="1" dirty="0" smtClean="0"/>
              <a:t>,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от граждан, юридических лиц и индивидуальных предпринимателей </a:t>
            </a:r>
            <a:r>
              <a:rPr lang="ru-RU" dirty="0" smtClean="0"/>
              <a:t> </a:t>
            </a:r>
            <a:r>
              <a:rPr lang="ru-RU" b="1" dirty="0"/>
              <a:t>9,5%</a:t>
            </a:r>
            <a:r>
              <a:rPr lang="ru-RU" dirty="0"/>
              <a:t> от общей стоимости проектов</a:t>
            </a:r>
          </a:p>
        </p:txBody>
      </p:sp>
    </p:spTree>
    <p:extLst>
      <p:ext uri="{BB962C8B-B14F-4D97-AF65-F5344CB8AC3E}">
        <p14:creationId xmlns:p14="http://schemas.microsoft.com/office/powerpoint/2010/main" val="69754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395536" y="404664"/>
            <a:ext cx="843954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ru-RU" sz="2400" b="1" dirty="0">
              <a:latin typeface="Times New Roman Cyr" pitchFamily="18" charset="-52"/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7505" y="404664"/>
            <a:ext cx="8928990" cy="43204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Задачи Минфина России в сфере ИБ </a:t>
            </a:r>
            <a:endParaRPr lang="ru-RU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7505" y="980728"/>
            <a:ext cx="9036496" cy="58052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ru-RU" dirty="0" smtClean="0"/>
          </a:p>
          <a:p>
            <a:pPr lvl="0"/>
            <a:r>
              <a:rPr lang="ru-RU" dirty="0" smtClean="0"/>
              <a:t>1.Определение </a:t>
            </a:r>
            <a:r>
              <a:rPr lang="ru-RU" b="1" dirty="0"/>
              <a:t>стратегических направлений</a:t>
            </a:r>
            <a:r>
              <a:rPr lang="ru-RU" dirty="0"/>
              <a:t> развития инициативного бюджетирования на среднесрочную перспективу</a:t>
            </a:r>
            <a:r>
              <a:rPr lang="ru-RU" dirty="0" smtClean="0"/>
              <a:t>.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2.Формирование </a:t>
            </a:r>
            <a:r>
              <a:rPr lang="ru-RU" dirty="0"/>
              <a:t>новых подходов по </a:t>
            </a:r>
            <a:r>
              <a:rPr lang="ru-RU" b="1" dirty="0"/>
              <a:t>интеграции механизма</a:t>
            </a:r>
            <a:r>
              <a:rPr lang="ru-RU" dirty="0"/>
              <a:t> инициативного бюджетирования в состав </a:t>
            </a:r>
            <a:r>
              <a:rPr lang="ru-RU" b="1" dirty="0"/>
              <a:t>иных инструментов реализации государственной политики (государственные программы</a:t>
            </a:r>
            <a:r>
              <a:rPr lang="ru-RU" b="1" dirty="0" smtClean="0"/>
              <a:t>)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lvl="0"/>
            <a:r>
              <a:rPr lang="ru-RU" dirty="0" smtClean="0"/>
              <a:t>3. Расширение </a:t>
            </a:r>
            <a:r>
              <a:rPr lang="ru-RU" b="1" dirty="0"/>
              <a:t>перечня сфер</a:t>
            </a:r>
            <a:r>
              <a:rPr lang="ru-RU" dirty="0"/>
              <a:t>, в рамках которых обеспечивается вовлечение </a:t>
            </a:r>
            <a:r>
              <a:rPr lang="ru-RU" dirty="0" smtClean="0"/>
              <a:t>граждан.</a:t>
            </a:r>
          </a:p>
          <a:p>
            <a:pPr lvl="0"/>
            <a:endParaRPr lang="ru-RU" dirty="0" smtClean="0"/>
          </a:p>
          <a:p>
            <a:pPr lvl="0"/>
            <a:r>
              <a:rPr lang="ru-RU" b="1" dirty="0" smtClean="0"/>
              <a:t>4. Методологическая </a:t>
            </a:r>
            <a:r>
              <a:rPr lang="ru-RU" b="1" dirty="0"/>
              <a:t>поддержка регионов и муниципалитетов</a:t>
            </a:r>
            <a:r>
              <a:rPr lang="ru-RU" dirty="0"/>
              <a:t> по развитию и реализации практик инициативного бюджетирования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lvl="0"/>
            <a:r>
              <a:rPr lang="ru-RU" dirty="0" smtClean="0"/>
              <a:t>5. </a:t>
            </a:r>
            <a:r>
              <a:rPr lang="ru-RU" b="1" dirty="0" err="1" smtClean="0"/>
              <a:t>Цифровизация</a:t>
            </a:r>
            <a:r>
              <a:rPr lang="ru-RU" b="1" dirty="0" smtClean="0"/>
              <a:t> </a:t>
            </a:r>
            <a:r>
              <a:rPr lang="ru-RU" b="1" dirty="0"/>
              <a:t>процедур</a:t>
            </a:r>
            <a:r>
              <a:rPr lang="ru-RU" dirty="0"/>
              <a:t> мониторинга реализации практик инициативного бюджетирования, а также обеспечение цифрового взаимодействия всех участников (</a:t>
            </a:r>
            <a:r>
              <a:rPr lang="ru-RU" dirty="0" err="1"/>
              <a:t>моифинансы.рф</a:t>
            </a:r>
            <a:r>
              <a:rPr lang="ru-RU" dirty="0" smtClean="0"/>
              <a:t>).</a:t>
            </a:r>
          </a:p>
          <a:p>
            <a:pPr lvl="0"/>
            <a:endParaRPr lang="ru-RU" b="1" dirty="0"/>
          </a:p>
          <a:p>
            <a:pPr lvl="0"/>
            <a:r>
              <a:rPr lang="ru-RU" b="1" dirty="0" smtClean="0"/>
              <a:t>6.Систематизация </a:t>
            </a:r>
            <a:r>
              <a:rPr lang="ru-RU" b="1" dirty="0"/>
              <a:t>инструментов учета мнения граждан</a:t>
            </a:r>
            <a:r>
              <a:rPr lang="ru-RU" dirty="0"/>
              <a:t> при формировании бюджетов (комфортная городская среда, развитие сельских территорий,  публичные слушания).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424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/>
          </p:cNvSpPr>
          <p:nvPr/>
        </p:nvSpPr>
        <p:spPr bwMode="auto">
          <a:xfrm>
            <a:off x="395536" y="404664"/>
            <a:ext cx="8439545" cy="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ru-RU" sz="2400" b="1" dirty="0" smtClean="0">
              <a:latin typeface="Times New Roman Cyr" pitchFamily="18" charset="-52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 Cyr" pitchFamily="18" charset="-52"/>
                <a:cs typeface="Times New Roman" pitchFamily="18" charset="0"/>
              </a:rPr>
              <a:t>Исполнение региональных бюджетов</a:t>
            </a:r>
          </a:p>
          <a:p>
            <a:pPr algn="ctr"/>
            <a:endParaRPr lang="ru-RU" sz="2400" b="1" dirty="0">
              <a:latin typeface="Times New Roman Cyr" pitchFamily="18" charset="-52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6676" y="1052736"/>
            <a:ext cx="8839820" cy="5805264"/>
          </a:xfrm>
          <a:prstGeom prst="rect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В </a:t>
            </a:r>
            <a:r>
              <a:rPr lang="ru-RU" dirty="0"/>
              <a:t>2023 году доходы консолидированных бюджетов регионов составили </a:t>
            </a:r>
            <a:r>
              <a:rPr lang="ru-RU" dirty="0" smtClean="0"/>
              <a:t>                        </a:t>
            </a:r>
            <a:r>
              <a:rPr lang="ru-RU" b="1" dirty="0" smtClean="0"/>
              <a:t>22,3 </a:t>
            </a:r>
            <a:r>
              <a:rPr lang="ru-RU" b="1" dirty="0"/>
              <a:t>трлн рублей</a:t>
            </a:r>
            <a:r>
              <a:rPr lang="ru-RU" dirty="0"/>
              <a:t> с ростом на </a:t>
            </a:r>
            <a:r>
              <a:rPr lang="ru-RU" b="1" dirty="0" smtClean="0"/>
              <a:t>13</a:t>
            </a:r>
            <a:r>
              <a:rPr lang="ru-RU" b="1" dirty="0"/>
              <a:t>%</a:t>
            </a:r>
            <a:r>
              <a:rPr lang="ru-RU" dirty="0"/>
              <a:t> к 2022 году, поступления налоговых и  неналоговых – </a:t>
            </a:r>
            <a:r>
              <a:rPr lang="ru-RU" b="1" dirty="0"/>
              <a:t>17,9 трлн рублей (</a:t>
            </a:r>
            <a:r>
              <a:rPr lang="ru-RU" dirty="0"/>
              <a:t>+</a:t>
            </a:r>
            <a:r>
              <a:rPr lang="ru-RU" b="1" dirty="0"/>
              <a:t>16</a:t>
            </a:r>
            <a:r>
              <a:rPr lang="ru-RU" b="1" dirty="0" smtClean="0"/>
              <a:t>%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r>
              <a:rPr lang="ru-RU" dirty="0"/>
              <a:t>Объем </a:t>
            </a:r>
            <a:r>
              <a:rPr lang="ru-RU" b="1" dirty="0"/>
              <a:t>налоговых доходов</a:t>
            </a:r>
            <a:r>
              <a:rPr lang="ru-RU" dirty="0"/>
              <a:t>, поступающих в местные бюджеты </a:t>
            </a:r>
            <a:r>
              <a:rPr lang="ru-RU" b="1" dirty="0"/>
              <a:t>по единым, дополнительным и дифференцированным нормативам</a:t>
            </a:r>
            <a:r>
              <a:rPr lang="ru-RU" dirty="0"/>
              <a:t>, переданных субъектами Российской Федерации в местные бюджеты, в 2023 году </a:t>
            </a:r>
            <a:r>
              <a:rPr lang="ru-RU" b="1" dirty="0"/>
              <a:t>вырос</a:t>
            </a:r>
            <a:r>
              <a:rPr lang="ru-RU" dirty="0"/>
              <a:t> на              </a:t>
            </a:r>
            <a:r>
              <a:rPr lang="ru-RU" b="1" dirty="0"/>
              <a:t>25,5 млрд рублей</a:t>
            </a:r>
            <a:r>
              <a:rPr lang="ru-RU" dirty="0"/>
              <a:t> (9,3%). Количество регионов, устанавливающих такие нормативы, увеличилось до </a:t>
            </a:r>
            <a:r>
              <a:rPr lang="ru-RU" b="1" dirty="0"/>
              <a:t>81 </a:t>
            </a:r>
            <a:r>
              <a:rPr lang="ru-RU" dirty="0"/>
              <a:t>(+2 по сравнению с 2022 годом).</a:t>
            </a:r>
          </a:p>
          <a:p>
            <a:endParaRPr lang="ru-RU" dirty="0" smtClean="0"/>
          </a:p>
          <a:p>
            <a:r>
              <a:rPr lang="ru-RU" dirty="0" smtClean="0"/>
              <a:t>С дотационными </a:t>
            </a:r>
            <a:r>
              <a:rPr lang="ru-RU" dirty="0"/>
              <a:t>муниципалитетами заключаются </a:t>
            </a:r>
            <a:r>
              <a:rPr lang="ru-RU" b="1" dirty="0"/>
              <a:t>соглашения</a:t>
            </a:r>
            <a:r>
              <a:rPr lang="ru-RU" dirty="0"/>
              <a:t>, предусматривающие </a:t>
            </a:r>
            <a:r>
              <a:rPr lang="ru-RU" b="1" dirty="0"/>
              <a:t>меры по социально-экономическому развитию и оздоровлению муниципальных финансов</a:t>
            </a:r>
            <a:r>
              <a:rPr lang="ru-RU" dirty="0"/>
              <a:t>, что несомненно является лучшей практикой.</a:t>
            </a:r>
          </a:p>
          <a:p>
            <a:endParaRPr lang="ru-RU" dirty="0" smtClean="0"/>
          </a:p>
          <a:p>
            <a:r>
              <a:rPr lang="ru-RU" dirty="0" smtClean="0"/>
              <a:t>Передача </a:t>
            </a:r>
            <a:r>
              <a:rPr lang="ru-RU" dirty="0"/>
              <a:t>регионами </a:t>
            </a:r>
            <a:r>
              <a:rPr lang="ru-RU" b="1" dirty="0"/>
              <a:t>налоговых доходов</a:t>
            </a:r>
            <a:r>
              <a:rPr lang="ru-RU" dirty="0"/>
              <a:t> на местный уровень </a:t>
            </a:r>
            <a:r>
              <a:rPr lang="ru-RU" b="1" dirty="0"/>
              <a:t>повышает заинтересованность</a:t>
            </a:r>
            <a:r>
              <a:rPr lang="ru-RU" dirty="0"/>
              <a:t> муниципалитетов в развитии собственной доходной базы и способствует экономическому развитию территорий.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64486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Основные региональные инструменты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52715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 smtClean="0"/>
              <a:t>                    </a:t>
            </a:r>
            <a:r>
              <a:rPr lang="ru-RU" sz="2400" b="1" dirty="0" smtClean="0"/>
              <a:t>выравнивание </a:t>
            </a:r>
            <a:r>
              <a:rPr lang="ru-RU" sz="2400" dirty="0"/>
              <a:t>бюджетной обеспеченности;</a:t>
            </a:r>
            <a:r>
              <a:rPr lang="ru-RU" sz="2400" b="1" dirty="0"/>
              <a:t> </a:t>
            </a:r>
            <a:endParaRPr lang="ru-RU" sz="2400" b="1" dirty="0" smtClean="0"/>
          </a:p>
          <a:p>
            <a:pPr marL="0" indent="0">
              <a:buNone/>
            </a:pPr>
            <a:endParaRPr lang="ru-RU" sz="2400" b="1" dirty="0" smtClean="0"/>
          </a:p>
          <a:p>
            <a:pPr marL="0" indent="0">
              <a:buNone/>
            </a:pPr>
            <a:r>
              <a:rPr lang="ru-RU" sz="2400" dirty="0" smtClean="0"/>
              <a:t>              предоставление </a:t>
            </a:r>
            <a:r>
              <a:rPr lang="ru-RU" sz="2400" b="1" dirty="0"/>
              <a:t>целевых межбюджетных трансфертов</a:t>
            </a:r>
            <a:r>
              <a:rPr lang="ru-RU" sz="2400" dirty="0"/>
              <a:t>;</a:t>
            </a:r>
            <a:r>
              <a:rPr lang="ru-RU" sz="2400" b="1" dirty="0"/>
              <a:t> </a:t>
            </a:r>
            <a:endParaRPr lang="ru-RU" sz="2400" b="1" dirty="0" smtClean="0"/>
          </a:p>
          <a:p>
            <a:pPr marL="0" indent="0">
              <a:buNone/>
            </a:pPr>
            <a:endParaRPr lang="ru-RU" sz="2400" b="1" dirty="0" smtClean="0"/>
          </a:p>
          <a:p>
            <a:pPr marL="0" indent="0">
              <a:buNone/>
            </a:pPr>
            <a:r>
              <a:rPr lang="ru-RU" sz="2400" dirty="0" smtClean="0"/>
              <a:t>              установление </a:t>
            </a:r>
            <a:r>
              <a:rPr lang="ru-RU" sz="2400" dirty="0"/>
              <a:t>единых, дополнительных и дифференцированных</a:t>
            </a:r>
            <a:r>
              <a:rPr lang="ru-RU" sz="2400" b="1" dirty="0"/>
              <a:t> нормативов </a:t>
            </a:r>
            <a:r>
              <a:rPr lang="ru-RU" sz="2400" dirty="0"/>
              <a:t>отчислений от федеральных и региональных </a:t>
            </a:r>
            <a:r>
              <a:rPr lang="ru-RU" sz="2400" b="1" dirty="0"/>
              <a:t>налоговых и неналоговых </a:t>
            </a:r>
            <a:r>
              <a:rPr lang="ru-RU" sz="2400" dirty="0"/>
              <a:t>доходов</a:t>
            </a:r>
            <a:r>
              <a:rPr lang="ru-RU" sz="2400" b="1" dirty="0"/>
              <a:t> </a:t>
            </a:r>
            <a:r>
              <a:rPr lang="ru-RU" sz="2400" dirty="0"/>
              <a:t>в местные бюджеты</a:t>
            </a:r>
            <a:r>
              <a:rPr lang="ru-RU" sz="2400" dirty="0" smtClean="0"/>
              <a:t>;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              предоставление </a:t>
            </a:r>
            <a:r>
              <a:rPr lang="ru-RU" sz="2400" b="1" dirty="0" smtClean="0"/>
              <a:t>дотаций </a:t>
            </a:r>
            <a:r>
              <a:rPr lang="ru-RU" sz="2400" b="1" dirty="0"/>
              <a:t>и иных межбюджетных трансфертов поощрительного (стимулирующего) характера</a:t>
            </a:r>
            <a:r>
              <a:rPr lang="ru-RU" sz="2400" dirty="0"/>
              <a:t> для мотивации муниципальных властей </a:t>
            </a:r>
            <a:r>
              <a:rPr lang="ru-RU" sz="2400" dirty="0" smtClean="0"/>
              <a:t>-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в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2023 году 66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регионов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747F8-47F5-4502-B4B4-EA021291FFC5}" type="slidenum">
              <a:rPr lang="ru-RU" smtClean="0">
                <a:solidFill>
                  <a:srgbClr val="005828">
                    <a:tint val="75000"/>
                  </a:srgbClr>
                </a:solidFill>
              </a:rPr>
              <a:pPr>
                <a:defRPr/>
              </a:pPr>
              <a:t>8</a:t>
            </a:fld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166958" y="1628800"/>
            <a:ext cx="109267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166958" y="2473472"/>
            <a:ext cx="109267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179512" y="3326280"/>
            <a:ext cx="109267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179647" y="5304512"/>
            <a:ext cx="109267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130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Активное участие ОМСУ </a:t>
            </a:r>
            <a:br>
              <a:rPr lang="ru-RU" b="1" dirty="0" smtClean="0"/>
            </a:br>
            <a:r>
              <a:rPr lang="ru-RU" b="1" dirty="0" smtClean="0"/>
              <a:t>в национальных  проектах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/>
          <a:lstStyle/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В </a:t>
            </a:r>
            <a:r>
              <a:rPr lang="ru-RU" sz="2400" dirty="0"/>
              <a:t>2024 году </a:t>
            </a:r>
            <a:r>
              <a:rPr lang="ru-RU" sz="2400" b="1" dirty="0"/>
              <a:t>общий объем расходов </a:t>
            </a:r>
            <a:r>
              <a:rPr lang="ru-RU" sz="2400" dirty="0"/>
              <a:t>местных бюджетов </a:t>
            </a:r>
            <a:r>
              <a:rPr lang="ru-RU" sz="2400" dirty="0" smtClean="0"/>
              <a:t> на реализацию национальных проектов - </a:t>
            </a:r>
            <a:r>
              <a:rPr lang="ru-RU" sz="2400" b="1" dirty="0" smtClean="0"/>
              <a:t>615 </a:t>
            </a:r>
            <a:r>
              <a:rPr lang="ru-RU" sz="2400" b="1" dirty="0"/>
              <a:t>млрд рублей </a:t>
            </a:r>
            <a:r>
              <a:rPr lang="ru-RU" sz="2400" b="1" dirty="0" smtClean="0"/>
              <a:t>              </a:t>
            </a:r>
            <a:r>
              <a:rPr lang="ru-RU" sz="2400" i="1" dirty="0" smtClean="0"/>
              <a:t>(</a:t>
            </a:r>
            <a:r>
              <a:rPr lang="ru-RU" sz="2400" i="1" dirty="0"/>
              <a:t>8% к расходам местных бюджетов</a:t>
            </a:r>
            <a:r>
              <a:rPr lang="ru-RU" sz="2400" i="1" dirty="0" smtClean="0"/>
              <a:t>),</a:t>
            </a:r>
            <a:r>
              <a:rPr lang="ru-RU" sz="2400" dirty="0" smtClean="0"/>
              <a:t> из </a:t>
            </a:r>
            <a:r>
              <a:rPr lang="ru-RU" sz="2400" dirty="0"/>
              <a:t>них </a:t>
            </a:r>
            <a:r>
              <a:rPr lang="ru-RU" sz="2400" b="1" dirty="0"/>
              <a:t>562 млрд рублей (или 91 %)</a:t>
            </a:r>
            <a:r>
              <a:rPr lang="ru-RU" sz="2400" dirty="0"/>
              <a:t> – </a:t>
            </a:r>
            <a:r>
              <a:rPr lang="ru-RU" sz="2400" b="1" dirty="0"/>
              <a:t>межбюджетные трансферты </a:t>
            </a:r>
            <a:r>
              <a:rPr lang="ru-RU" sz="2400" dirty="0"/>
              <a:t>из региональных бюджетов, источником которых в том числе являются целевые средства из федерального </a:t>
            </a:r>
            <a:r>
              <a:rPr lang="ru-RU" sz="2400" dirty="0" smtClean="0"/>
              <a:t>бюджета</a:t>
            </a:r>
            <a:r>
              <a:rPr lang="ru-RU" sz="2400" b="1" dirty="0" smtClean="0"/>
              <a:t> </a:t>
            </a:r>
          </a:p>
          <a:p>
            <a:pPr marL="0" indent="0" algn="just">
              <a:buNone/>
            </a:pPr>
            <a:endParaRPr lang="ru-RU" sz="2400" b="1" dirty="0"/>
          </a:p>
          <a:p>
            <a:pPr marL="0" indent="0" algn="just">
              <a:buNone/>
            </a:pPr>
            <a:r>
              <a:rPr lang="ru-RU" sz="2400" dirty="0" smtClean="0"/>
              <a:t>Общий </a:t>
            </a:r>
            <a:r>
              <a:rPr lang="ru-RU" sz="2400" dirty="0"/>
              <a:t>объем бюджетных ассигнований бюджетов </a:t>
            </a:r>
            <a:r>
              <a:rPr lang="ru-RU" sz="2400" dirty="0" smtClean="0"/>
              <a:t> субъектов РФ, </a:t>
            </a:r>
            <a:r>
              <a:rPr lang="ru-RU" sz="2400" dirty="0"/>
              <a:t>предусмотренных на реализацию региональных </a:t>
            </a:r>
            <a:r>
              <a:rPr lang="ru-RU" sz="2400" dirty="0" smtClean="0"/>
              <a:t>проектов </a:t>
            </a:r>
            <a:r>
              <a:rPr lang="ru-RU" sz="2400" dirty="0"/>
              <a:t>– </a:t>
            </a:r>
            <a:r>
              <a:rPr lang="ru-RU" sz="2400" b="1" dirty="0"/>
              <a:t>1 856,3 млрд рублей</a:t>
            </a:r>
            <a:r>
              <a:rPr lang="ru-RU" sz="2400" dirty="0"/>
              <a:t>, из них </a:t>
            </a:r>
            <a:r>
              <a:rPr lang="ru-RU" sz="2400" b="1" dirty="0"/>
              <a:t>931 </a:t>
            </a:r>
            <a:r>
              <a:rPr lang="ru-RU" sz="2400" b="1" dirty="0" smtClean="0"/>
              <a:t>млрд рублей </a:t>
            </a:r>
            <a:r>
              <a:rPr lang="ru-RU" sz="2400" dirty="0" smtClean="0"/>
              <a:t>за </a:t>
            </a:r>
            <a:r>
              <a:rPr lang="ru-RU" sz="2400" dirty="0"/>
              <a:t>счет межбюджетных трансфертов из федерального </a:t>
            </a:r>
            <a:r>
              <a:rPr lang="ru-RU" sz="2400" dirty="0" smtClean="0"/>
              <a:t>бюджета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747F8-47F5-4502-B4B4-EA021291FFC5}" type="slidenum">
              <a:rPr lang="ru-RU" smtClean="0">
                <a:solidFill>
                  <a:srgbClr val="005828">
                    <a:tint val="75000"/>
                  </a:srgbClr>
                </a:solidFill>
              </a:rPr>
              <a:pPr>
                <a:defRPr/>
              </a:pPr>
              <a:t>9</a:t>
            </a:fld>
            <a:endParaRPr lang="ru-RU">
              <a:solidFill>
                <a:srgbClr val="005828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749574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Другая 5">
      <a:dk1>
        <a:srgbClr val="005828"/>
      </a:dk1>
      <a:lt1>
        <a:sysClr val="window" lastClr="FFFFFF"/>
      </a:lt1>
      <a:dk2>
        <a:srgbClr val="02843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b="1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4806</TotalTime>
  <Words>1858</Words>
  <Application>Microsoft Office PowerPoint</Application>
  <PresentationFormat>Экран (4:3)</PresentationFormat>
  <Paragraphs>204</Paragraphs>
  <Slides>16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Book Antiqua</vt:lpstr>
      <vt:lpstr>Calibri</vt:lpstr>
      <vt:lpstr>Times New Roman</vt:lpstr>
      <vt:lpstr>Times New Roman Cyr</vt:lpstr>
      <vt:lpstr>Trebuchet MS</vt:lpstr>
      <vt:lpstr>2_Тема Office</vt:lpstr>
      <vt:lpstr>    XXIY Российский муниципальный форум  О финансовом обеспечении развития местного самоуправления   (в текущем году  и на ближайшую перспективу)   24 сентября 2024 г.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региональные инструменты</vt:lpstr>
      <vt:lpstr> Активное участие ОМСУ  в национальных  проектах</vt:lpstr>
      <vt:lpstr>Реализация задач из Послания Президента РФ 2023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Особые рекомендации муниципалитетам: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ГРИГОРЬЕВА ЕКАТЕРИНА ВИКТОРОВНА</dc:creator>
  <cp:lastModifiedBy>СКЛЯР ИРИНА ИВАНОВНА</cp:lastModifiedBy>
  <cp:revision>768</cp:revision>
  <cp:lastPrinted>2024-09-23T19:19:45Z</cp:lastPrinted>
  <dcterms:created xsi:type="dcterms:W3CDTF">2019-02-26T13:50:39Z</dcterms:created>
  <dcterms:modified xsi:type="dcterms:W3CDTF">2024-09-23T19:26:27Z</dcterms:modified>
</cp:coreProperties>
</file>