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77" r:id="rId1"/>
  </p:sldMasterIdLst>
  <p:notesMasterIdLst>
    <p:notesMasterId r:id="rId42"/>
  </p:notesMasterIdLst>
  <p:sldIdLst>
    <p:sldId id="256" r:id="rId2"/>
    <p:sldId id="290" r:id="rId3"/>
    <p:sldId id="257" r:id="rId4"/>
    <p:sldId id="258" r:id="rId5"/>
    <p:sldId id="259" r:id="rId6"/>
    <p:sldId id="275" r:id="rId7"/>
    <p:sldId id="276" r:id="rId8"/>
    <p:sldId id="291" r:id="rId9"/>
    <p:sldId id="292" r:id="rId10"/>
    <p:sldId id="274" r:id="rId11"/>
    <p:sldId id="262" r:id="rId12"/>
    <p:sldId id="334" r:id="rId13"/>
    <p:sldId id="261" r:id="rId14"/>
    <p:sldId id="278" r:id="rId15"/>
    <p:sldId id="293" r:id="rId16"/>
    <p:sldId id="294" r:id="rId17"/>
    <p:sldId id="280" r:id="rId18"/>
    <p:sldId id="281" r:id="rId19"/>
    <p:sldId id="282" r:id="rId20"/>
    <p:sldId id="283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295" r:id="rId30"/>
    <p:sldId id="296" r:id="rId31"/>
    <p:sldId id="312" r:id="rId32"/>
    <p:sldId id="285" r:id="rId33"/>
    <p:sldId id="284" r:id="rId34"/>
    <p:sldId id="310" r:id="rId35"/>
    <p:sldId id="309" r:id="rId36"/>
    <p:sldId id="311" r:id="rId37"/>
    <p:sldId id="269" r:id="rId38"/>
    <p:sldId id="271" r:id="rId39"/>
    <p:sldId id="288" r:id="rId40"/>
    <p:sldId id="272" r:id="rId41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2238" y="882650"/>
            <a:ext cx="7737476" cy="4352925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293" name="PlaceHolder 2"/>
          <p:cNvSpPr>
            <a:spLocks noGrp="1"/>
          </p:cNvSpPr>
          <p:nvPr>
            <p:ph type="body"/>
          </p:nvPr>
        </p:nvSpPr>
        <p:spPr>
          <a:xfrm>
            <a:off x="749350" y="5514073"/>
            <a:ext cx="5994443" cy="5223654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29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51822" cy="580059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latin typeface="Times New Roman"/>
              </a:rPr>
              <a:t> </a:t>
            </a:r>
          </a:p>
        </p:txBody>
      </p:sp>
      <p:sp>
        <p:nvSpPr>
          <p:cNvPr id="295" name="PlaceHolder 4"/>
          <p:cNvSpPr>
            <a:spLocks noGrp="1"/>
          </p:cNvSpPr>
          <p:nvPr>
            <p:ph type="dt"/>
          </p:nvPr>
        </p:nvSpPr>
        <p:spPr>
          <a:xfrm>
            <a:off x="4241321" y="0"/>
            <a:ext cx="3251822" cy="580059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b="0" strike="noStrike" spc="-1">
                <a:latin typeface="Times New Roman"/>
              </a:rPr>
              <a:t> </a:t>
            </a:r>
          </a:p>
        </p:txBody>
      </p:sp>
      <p:sp>
        <p:nvSpPr>
          <p:cNvPr id="296" name="PlaceHolder 5"/>
          <p:cNvSpPr>
            <a:spLocks noGrp="1"/>
          </p:cNvSpPr>
          <p:nvPr>
            <p:ph type="ftr"/>
          </p:nvPr>
        </p:nvSpPr>
        <p:spPr>
          <a:xfrm>
            <a:off x="0" y="11028538"/>
            <a:ext cx="3251822" cy="580059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b="0" strike="noStrike" spc="-1">
                <a:latin typeface="Times New Roman"/>
              </a:rPr>
              <a:t> </a:t>
            </a:r>
          </a:p>
        </p:txBody>
      </p:sp>
      <p:sp>
        <p:nvSpPr>
          <p:cNvPr id="297" name="PlaceHolder 6"/>
          <p:cNvSpPr>
            <a:spLocks noGrp="1"/>
          </p:cNvSpPr>
          <p:nvPr>
            <p:ph type="sldNum"/>
          </p:nvPr>
        </p:nvSpPr>
        <p:spPr>
          <a:xfrm>
            <a:off x="4241321" y="11028538"/>
            <a:ext cx="3251822" cy="580059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8864ECD5-9D8C-42E5-95D3-997015B6AFE9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4638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FDE5E-DF3D-49ED-A57B-34426AEBB35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999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1538" cy="3348038"/>
          </a:xfrm>
          <a:prstGeom prst="rect">
            <a:avLst/>
          </a:prstGeom>
        </p:spPr>
      </p:sp>
      <p:sp>
        <p:nvSpPr>
          <p:cNvPr id="453" name="PlaceHolder 2"/>
          <p:cNvSpPr>
            <a:spLocks noGrp="1"/>
          </p:cNvSpPr>
          <p:nvPr>
            <p:ph type="body"/>
          </p:nvPr>
        </p:nvSpPr>
        <p:spPr>
          <a:xfrm>
            <a:off x="679767" y="4778056"/>
            <a:ext cx="5436356" cy="3907187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454" name="CustomShape 3"/>
          <p:cNvSpPr/>
          <p:nvPr/>
        </p:nvSpPr>
        <p:spPr>
          <a:xfrm>
            <a:off x="0" y="9430250"/>
            <a:ext cx="2943875" cy="4960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5" name="CustomShape 4"/>
          <p:cNvSpPr/>
          <p:nvPr/>
        </p:nvSpPr>
        <p:spPr>
          <a:xfrm>
            <a:off x="3850589" y="9430250"/>
            <a:ext cx="2943875" cy="4960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BE894D67-CA5E-4FE1-9002-90F641E74B7F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17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7047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1538" cy="3348038"/>
          </a:xfrm>
          <a:prstGeom prst="rect">
            <a:avLst/>
          </a:prstGeom>
        </p:spPr>
      </p:sp>
      <p:sp>
        <p:nvSpPr>
          <p:cNvPr id="457" name="PlaceHolder 2"/>
          <p:cNvSpPr>
            <a:spLocks noGrp="1"/>
          </p:cNvSpPr>
          <p:nvPr>
            <p:ph type="body"/>
          </p:nvPr>
        </p:nvSpPr>
        <p:spPr>
          <a:xfrm>
            <a:off x="679767" y="4778056"/>
            <a:ext cx="5436356" cy="3907187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458" name="CustomShape 3"/>
          <p:cNvSpPr/>
          <p:nvPr/>
        </p:nvSpPr>
        <p:spPr>
          <a:xfrm>
            <a:off x="0" y="9430250"/>
            <a:ext cx="2943875" cy="4960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9" name="CustomShape 4"/>
          <p:cNvSpPr/>
          <p:nvPr/>
        </p:nvSpPr>
        <p:spPr>
          <a:xfrm>
            <a:off x="3850589" y="9430250"/>
            <a:ext cx="2943875" cy="4960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417161F-1138-41C3-B8DB-D1630A9ED337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20</a:t>
            </a:fld>
            <a:endParaRPr lang="ru-RU" sz="1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3308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076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85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038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3012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62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68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086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546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634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4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42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10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24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473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01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64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98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29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  <p:sldLayoutId id="21474838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CustomShape 1"/>
          <p:cNvSpPr/>
          <p:nvPr/>
        </p:nvSpPr>
        <p:spPr>
          <a:xfrm>
            <a:off x="383760" y="2601360"/>
            <a:ext cx="11578320" cy="2281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9" name="CustomShape 2"/>
          <p:cNvSpPr/>
          <p:nvPr/>
        </p:nvSpPr>
        <p:spPr>
          <a:xfrm>
            <a:off x="621360" y="5892840"/>
            <a:ext cx="2140560" cy="63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0" name="CustomShape 3"/>
          <p:cNvSpPr/>
          <p:nvPr/>
        </p:nvSpPr>
        <p:spPr>
          <a:xfrm>
            <a:off x="8317440" y="5615640"/>
            <a:ext cx="3222360" cy="63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301" name="CustomShape 4"/>
          <p:cNvSpPr/>
          <p:nvPr/>
        </p:nvSpPr>
        <p:spPr>
          <a:xfrm>
            <a:off x="904542" y="1046160"/>
            <a:ext cx="9901204" cy="23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6000" b="1" spc="-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DejaVu Sans"/>
              </a:rPr>
              <a:t>Муниципальный контроль: </a:t>
            </a:r>
          </a:p>
          <a:p>
            <a:pPr algn="ctr">
              <a:lnSpc>
                <a:spcPct val="100000"/>
              </a:lnSpc>
            </a:pPr>
            <a:endParaRPr lang="ru-RU" sz="900" b="1" spc="-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ru-RU" sz="4800" b="1" spc="-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DejaVu Sans"/>
              </a:rPr>
              <a:t>новый </a:t>
            </a:r>
            <a:r>
              <a:rPr lang="ru-RU" sz="4800" b="1" spc="-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DejaVu Sans"/>
              </a:rPr>
              <a:t>порядок осуществления в соответствии с новым ФЗ № 248-ФЗ</a:t>
            </a:r>
            <a:endParaRPr lang="ru-RU" sz="4800" b="1" spc="-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DejaVu Sans"/>
            </a:endParaRPr>
          </a:p>
        </p:txBody>
      </p:sp>
      <p:sp>
        <p:nvSpPr>
          <p:cNvPr id="302" name="CustomShape 5"/>
          <p:cNvSpPr/>
          <p:nvPr/>
        </p:nvSpPr>
        <p:spPr>
          <a:xfrm>
            <a:off x="5688090" y="4304589"/>
            <a:ext cx="3468877" cy="1591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i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DejaVu Sans"/>
              </a:rPr>
              <a:t>Пахомов Алексей</a:t>
            </a:r>
            <a:r>
              <a:rPr lang="ru-RU" sz="2000" i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DejaVu Sans"/>
              </a:rPr>
              <a:t>,</a:t>
            </a:r>
          </a:p>
          <a:p>
            <a:pPr>
              <a:lnSpc>
                <a:spcPct val="100000"/>
              </a:lnSpc>
            </a:pPr>
            <a:r>
              <a:rPr lang="ru-RU" sz="2000" i="1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Аналитический центр при </a:t>
            </a:r>
            <a:r>
              <a:rPr lang="ru-RU" sz="2000" i="1" spc="-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Правительстве </a:t>
            </a:r>
            <a:r>
              <a:rPr lang="ru-RU" sz="2000" i="1" spc="-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</a:rPr>
              <a:t>РФ, Всероссийская ассоциация развития местного самоуправления</a:t>
            </a:r>
            <a:endParaRPr lang="ru-RU" sz="2000" i="1" spc="-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i="1" strike="noStrike" spc="-1" dirty="0">
              <a:solidFill>
                <a:schemeClr val="bg1">
                  <a:lumMod val="85000"/>
                  <a:lumOff val="15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819536" y="278501"/>
            <a:ext cx="10156660" cy="31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u="sng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DejaVu Sans"/>
              </a:rPr>
              <a:t>Какие виды контроля (надзора) могут осуществляться в стране?</a:t>
            </a:r>
            <a:r>
              <a:rPr lang="ru-RU" sz="2000" b="1" u="sng" strike="noStrike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DejaVu Sans"/>
              </a:rPr>
              <a:t> </a:t>
            </a:r>
            <a:endParaRPr lang="ru-RU" sz="2000" b="0" u="sng" strike="noStrike" spc="-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873056"/>
            <a:ext cx="1006179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100" dirty="0"/>
          </a:p>
          <a:p>
            <a:pPr algn="ctr"/>
            <a:r>
              <a:rPr lang="ru-RU" sz="2800" b="1" dirty="0" smtClean="0"/>
              <a:t>Виды контроля (надзора)</a:t>
            </a:r>
            <a:endParaRPr lang="ru-RU" sz="28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14400" y="2198077"/>
            <a:ext cx="2760785" cy="16265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Федеральный государственный контроль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44108" y="2198077"/>
            <a:ext cx="2760785" cy="16265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Региональный государственный контроль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373816" y="2198077"/>
            <a:ext cx="2760785" cy="162657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Муниципальный контроль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19908" y="4106008"/>
            <a:ext cx="2655277" cy="7913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Федеральный закон о виде контроля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96860" y="5146431"/>
            <a:ext cx="2655277" cy="7913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Региональный закон о виде контроля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96861" y="4191001"/>
            <a:ext cx="2655277" cy="7913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Федеральный закон о виде контроля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479324" y="4191000"/>
            <a:ext cx="2655277" cy="7913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Федеральный закон о виде </a:t>
            </a:r>
            <a:r>
              <a:rPr lang="ru-RU" dirty="0" err="1" smtClean="0">
                <a:solidFill>
                  <a:schemeClr val="tx1"/>
                </a:solidFill>
              </a:rPr>
              <a:t>мунконтроля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5-конечная звезда 10"/>
          <p:cNvSpPr/>
          <p:nvPr/>
        </p:nvSpPr>
        <p:spPr>
          <a:xfrm>
            <a:off x="6676290" y="5090747"/>
            <a:ext cx="401517" cy="42789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479324" y="5146431"/>
            <a:ext cx="3598984" cy="140676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 рамках полномочий ОМСУ по решению вопросов местного значения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90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CustomShape 1"/>
          <p:cNvSpPr/>
          <p:nvPr/>
        </p:nvSpPr>
        <p:spPr>
          <a:xfrm>
            <a:off x="2411999" y="328140"/>
            <a:ext cx="8806985" cy="54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u="sng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КАК будут упорядочены виды муниципального контроля? </a:t>
            </a:r>
            <a:endParaRPr lang="ru-RU" sz="2000" b="0" u="sng" strike="noStrike" spc="-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334" name="Рисунок 333"/>
          <p:cNvPicPr/>
          <p:nvPr/>
        </p:nvPicPr>
        <p:blipFill>
          <a:blip r:embed="rId2"/>
          <a:stretch/>
        </p:blipFill>
        <p:spPr>
          <a:xfrm>
            <a:off x="2432879" y="1014660"/>
            <a:ext cx="789120" cy="789120"/>
          </a:xfrm>
          <a:prstGeom prst="rect">
            <a:avLst/>
          </a:prstGeom>
          <a:ln>
            <a:noFill/>
          </a:ln>
        </p:spPr>
      </p:pic>
      <p:sp>
        <p:nvSpPr>
          <p:cNvPr id="335" name="CustomShape 2"/>
          <p:cNvSpPr/>
          <p:nvPr/>
        </p:nvSpPr>
        <p:spPr>
          <a:xfrm>
            <a:off x="3368879" y="868140"/>
            <a:ext cx="6982200" cy="713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Перечень</a:t>
            </a:r>
            <a:r>
              <a:rPr lang="ru-RU" sz="2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видов муниципального </a:t>
            </a:r>
            <a:r>
              <a:rPr lang="ru-RU" sz="22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контроля </a:t>
            </a:r>
            <a:r>
              <a:rPr lang="ru-RU" sz="2200" b="0" u="sng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отсутствует</a:t>
            </a:r>
            <a:r>
              <a:rPr lang="ru-RU" sz="22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ru-RU" sz="2200" b="0" strike="noStrike" spc="-1" dirty="0">
              <a:latin typeface="Arial"/>
            </a:endParaRPr>
          </a:p>
        </p:txBody>
      </p:sp>
      <p:pic>
        <p:nvPicPr>
          <p:cNvPr id="336" name="Рисунок 335"/>
          <p:cNvPicPr/>
          <p:nvPr/>
        </p:nvPicPr>
        <p:blipFill>
          <a:blip r:embed="rId3"/>
          <a:stretch/>
        </p:blipFill>
        <p:spPr>
          <a:xfrm>
            <a:off x="2411999" y="2308140"/>
            <a:ext cx="934200" cy="934200"/>
          </a:xfrm>
          <a:prstGeom prst="rect">
            <a:avLst/>
          </a:prstGeom>
          <a:ln>
            <a:noFill/>
          </a:ln>
        </p:spPr>
      </p:pic>
      <p:sp>
        <p:nvSpPr>
          <p:cNvPr id="337" name="CustomShape 3"/>
          <p:cNvSpPr/>
          <p:nvPr/>
        </p:nvSpPr>
        <p:spPr>
          <a:xfrm>
            <a:off x="3440879" y="2092140"/>
            <a:ext cx="6262200" cy="713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6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Федеральным законом о виде контроля</a:t>
            </a:r>
            <a:r>
              <a:rPr lang="ru-RU" sz="2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определяются: </a:t>
            </a:r>
            <a:r>
              <a:rPr lang="ru-RU" sz="22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название и предмет </a:t>
            </a:r>
            <a:r>
              <a:rPr lang="ru-RU" sz="2200" b="0" strike="noStrike" spc="-1" dirty="0" err="1" smtClean="0">
                <a:solidFill>
                  <a:srgbClr val="000000"/>
                </a:solidFill>
                <a:latin typeface="Arial"/>
                <a:ea typeface="DejaVu Sans"/>
              </a:rPr>
              <a:t>мунконтроля</a:t>
            </a:r>
            <a:r>
              <a:rPr lang="ru-RU" sz="22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ru-RU" sz="2200" b="0" strike="noStrike" spc="-1" dirty="0">
              <a:latin typeface="Arial"/>
            </a:endParaRPr>
          </a:p>
        </p:txBody>
      </p:sp>
      <p:pic>
        <p:nvPicPr>
          <p:cNvPr id="338" name="Рисунок 337"/>
          <p:cNvPicPr/>
          <p:nvPr/>
        </p:nvPicPr>
        <p:blipFill>
          <a:blip r:embed="rId4"/>
          <a:stretch/>
        </p:blipFill>
        <p:spPr>
          <a:xfrm>
            <a:off x="2432879" y="3750300"/>
            <a:ext cx="861480" cy="861480"/>
          </a:xfrm>
          <a:prstGeom prst="rect">
            <a:avLst/>
          </a:prstGeom>
          <a:ln>
            <a:noFill/>
          </a:ln>
        </p:spPr>
      </p:pic>
      <p:sp>
        <p:nvSpPr>
          <p:cNvPr id="339" name="CustomShape 4"/>
          <p:cNvSpPr/>
          <p:nvPr/>
        </p:nvSpPr>
        <p:spPr>
          <a:xfrm>
            <a:off x="3505748" y="3763869"/>
            <a:ext cx="5902200" cy="401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Arial"/>
                <a:ea typeface="DejaVu Sans"/>
              </a:rPr>
              <a:t>Включается в </a:t>
            </a:r>
            <a:r>
              <a:rPr lang="ru-RU" sz="3600" b="0" strike="noStrike" spc="-1">
                <a:solidFill>
                  <a:srgbClr val="000000"/>
                </a:solidFill>
                <a:latin typeface="Arial"/>
                <a:ea typeface="DejaVu Sans"/>
              </a:rPr>
              <a:t>реестр</a:t>
            </a:r>
            <a:r>
              <a:rPr lang="ru-RU" sz="2200" b="0" strike="noStrike" spc="-1">
                <a:solidFill>
                  <a:srgbClr val="000000"/>
                </a:solidFill>
                <a:latin typeface="Arial"/>
                <a:ea typeface="DejaVu Sans"/>
              </a:rPr>
              <a:t> видов контроля</a:t>
            </a:r>
            <a:endParaRPr lang="ru-RU" sz="2200" b="0" strike="noStrike" spc="-1">
              <a:latin typeface="Arial"/>
            </a:endParaRPr>
          </a:p>
        </p:txBody>
      </p:sp>
      <p:pic>
        <p:nvPicPr>
          <p:cNvPr id="340" name="Рисунок 339"/>
          <p:cNvPicPr/>
          <p:nvPr/>
        </p:nvPicPr>
        <p:blipFill>
          <a:blip r:embed="rId5"/>
          <a:stretch/>
        </p:blipFill>
        <p:spPr>
          <a:xfrm>
            <a:off x="2504879" y="4900140"/>
            <a:ext cx="907920" cy="907920"/>
          </a:xfrm>
          <a:prstGeom prst="rect">
            <a:avLst/>
          </a:prstGeom>
          <a:ln>
            <a:noFill/>
          </a:ln>
        </p:spPr>
      </p:pic>
      <p:sp>
        <p:nvSpPr>
          <p:cNvPr id="341" name="CustomShape 5"/>
          <p:cNvSpPr/>
          <p:nvPr/>
        </p:nvSpPr>
        <p:spPr>
          <a:xfrm>
            <a:off x="3584879" y="4777380"/>
            <a:ext cx="6407640" cy="91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600" b="0" strike="noStrike" spc="-1" dirty="0">
                <a:latin typeface="Arial"/>
              </a:rPr>
              <a:t>Нет объекта</a:t>
            </a:r>
            <a:r>
              <a:rPr lang="ru-RU" sz="2200" b="0" strike="noStrike" spc="-1" dirty="0">
                <a:latin typeface="Arial"/>
              </a:rPr>
              <a:t> контроля на территории — вид контроля не </a:t>
            </a:r>
            <a:r>
              <a:rPr lang="ru-RU" sz="2200" b="0" strike="noStrike" spc="-1" dirty="0" smtClean="0">
                <a:latin typeface="Arial"/>
              </a:rPr>
              <a:t>осуществляется (ч. 9 ст. 1)</a:t>
            </a:r>
            <a:r>
              <a:rPr lang="ru-RU" sz="1800" b="0" strike="noStrike" spc="-1" dirty="0" smtClean="0">
                <a:latin typeface="Arial"/>
              </a:rPr>
              <a:t> 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9186259" y="2183227"/>
            <a:ext cx="1612519" cy="14223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Закон-спутник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5-конечная звезда 2"/>
          <p:cNvSpPr/>
          <p:nvPr/>
        </p:nvSpPr>
        <p:spPr>
          <a:xfrm>
            <a:off x="10403125" y="2264047"/>
            <a:ext cx="395653" cy="36970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9734108" y="4611780"/>
            <a:ext cx="516820" cy="47478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Прямоугольник 244"/>
          <p:cNvSpPr/>
          <p:nvPr/>
        </p:nvSpPr>
        <p:spPr>
          <a:xfrm>
            <a:off x="10878" y="371681"/>
            <a:ext cx="12180401" cy="7490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/>
          </a:p>
        </p:txBody>
      </p:sp>
      <p:sp>
        <p:nvSpPr>
          <p:cNvPr id="94" name="Прямоугольник 93"/>
          <p:cNvSpPr/>
          <p:nvPr/>
        </p:nvSpPr>
        <p:spPr>
          <a:xfrm>
            <a:off x="10115941" y="946162"/>
            <a:ext cx="2072579" cy="4771105"/>
          </a:xfrm>
          <a:prstGeom prst="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93" name="Прямоугольник 92"/>
          <p:cNvSpPr/>
          <p:nvPr/>
        </p:nvSpPr>
        <p:spPr>
          <a:xfrm>
            <a:off x="1235" y="589582"/>
            <a:ext cx="12212471" cy="361693"/>
          </a:xfrm>
          <a:prstGeom prst="rect">
            <a:avLst/>
          </a:prstGeom>
          <a:solidFill>
            <a:schemeClr val="accent1">
              <a:lumMod val="40000"/>
              <a:lumOff val="60000"/>
              <a:alpha val="50196"/>
            </a:scheme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244" name="Прямоугольник 243"/>
          <p:cNvSpPr/>
          <p:nvPr/>
        </p:nvSpPr>
        <p:spPr>
          <a:xfrm>
            <a:off x="324403" y="5747403"/>
            <a:ext cx="1152128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4" name="Прямоугольник 3"/>
          <p:cNvSpPr/>
          <p:nvPr/>
        </p:nvSpPr>
        <p:spPr>
          <a:xfrm>
            <a:off x="711103" y="61088"/>
            <a:ext cx="9404838" cy="3769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67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муниципального контроля в «законе-спутнике»</a:t>
            </a:r>
            <a:endParaRPr lang="ru-RU" sz="1867" u="sng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6" name="Прямая соединительная линия 95"/>
          <p:cNvCxnSpPr>
            <a:endCxn id="64" idx="1"/>
          </p:cNvCxnSpPr>
          <p:nvPr/>
        </p:nvCxnSpPr>
        <p:spPr>
          <a:xfrm flipH="1" flipV="1">
            <a:off x="10126832" y="735588"/>
            <a:ext cx="40363" cy="4996747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Прямая соединительная линия 214"/>
          <p:cNvCxnSpPr/>
          <p:nvPr/>
        </p:nvCxnSpPr>
        <p:spPr>
          <a:xfrm>
            <a:off x="-720" y="945613"/>
            <a:ext cx="12192000" cy="0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одзаголовок 2"/>
          <p:cNvSpPr txBox="1">
            <a:spLocks/>
          </p:cNvSpPr>
          <p:nvPr/>
        </p:nvSpPr>
        <p:spPr>
          <a:xfrm>
            <a:off x="10126832" y="573570"/>
            <a:ext cx="2064448" cy="324037"/>
          </a:xfrm>
          <a:prstGeom prst="rect">
            <a:avLst/>
          </a:prstGeom>
          <a:ln>
            <a:noFill/>
          </a:ln>
        </p:spPr>
        <p:txBody>
          <a:bodyPr vert="horz" lIns="0" tIns="60960" rIns="0" bIns="60960" rtlCol="0" anchor="ctr">
            <a:noAutofit/>
          </a:bodyPr>
          <a:lstStyle>
            <a:defPPr>
              <a:defRPr lang="ru-RU"/>
            </a:defPPr>
            <a:lvl1pPr indent="0" algn="ctr">
              <a:spcBef>
                <a:spcPct val="20000"/>
              </a:spcBef>
              <a:buFont typeface="Arial" pitchFamily="34" charset="0"/>
              <a:buNone/>
              <a:defRPr sz="7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z="1200" dirty="0"/>
              <a:t>Решаемые задачи</a:t>
            </a:r>
            <a:endParaRPr lang="ru-RU" sz="1200" dirty="0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 flipV="1">
            <a:off x="2351584" y="746233"/>
            <a:ext cx="0" cy="4971956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47328" y="2180861"/>
            <a:ext cx="1011826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-10880" y="3433841"/>
            <a:ext cx="10140024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-20603" y="4676451"/>
            <a:ext cx="10186197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одзаголовок 2"/>
          <p:cNvSpPr txBox="1">
            <a:spLocks/>
          </p:cNvSpPr>
          <p:nvPr/>
        </p:nvSpPr>
        <p:spPr>
          <a:xfrm>
            <a:off x="10170220" y="975749"/>
            <a:ext cx="1915617" cy="4901523"/>
          </a:xfrm>
          <a:prstGeom prst="rect">
            <a:avLst/>
          </a:prstGeom>
          <a:ln>
            <a:noFill/>
          </a:ln>
        </p:spPr>
        <p:txBody>
          <a:bodyPr vert="horz" lIns="48000" tIns="60960" rIns="0" bIns="6096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33"/>
              </a:lnSpc>
              <a:spcBef>
                <a:spcPts val="307"/>
              </a:spcBef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Должно быть определено название контроля (муниципальный контроль) и предмет (обязательные требования, которые должны проверяться) </a:t>
            </a:r>
          </a:p>
          <a:p>
            <a:pPr algn="l">
              <a:lnSpc>
                <a:spcPts val="1333"/>
              </a:lnSpc>
              <a:spcBef>
                <a:spcPts val="307"/>
              </a:spcBef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(ст. 1 ФЗ 248-ФЗ)</a:t>
            </a:r>
          </a:p>
          <a:p>
            <a:pPr algn="l">
              <a:lnSpc>
                <a:spcPts val="1333"/>
              </a:lnSpc>
              <a:spcBef>
                <a:spcPts val="307"/>
              </a:spcBef>
            </a:pP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ts val="1333"/>
              </a:lnSpc>
              <a:spcBef>
                <a:spcPts val="307"/>
              </a:spcBef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Особенности регулирования, допустимые </a:t>
            </a:r>
            <a:b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ФЗ № 248-ФЗ</a:t>
            </a:r>
          </a:p>
          <a:p>
            <a:pPr algn="l">
              <a:lnSpc>
                <a:spcPts val="1333"/>
              </a:lnSpc>
              <a:spcBef>
                <a:spcPts val="307"/>
              </a:spcBef>
            </a:pP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ts val="1333"/>
              </a:lnSpc>
              <a:spcBef>
                <a:spcPts val="307"/>
              </a:spcBef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Соотнесение с вопросами местного значения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Пятиугольник 100"/>
          <p:cNvSpPr/>
          <p:nvPr/>
        </p:nvSpPr>
        <p:spPr>
          <a:xfrm>
            <a:off x="122445" y="5935104"/>
            <a:ext cx="5685523" cy="651379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8000" bIns="48000" rtlCol="0" anchor="ctr"/>
          <a:lstStyle/>
          <a:p>
            <a:pPr>
              <a:lnSpc>
                <a:spcPts val="1333"/>
              </a:lnSpc>
              <a:spcBef>
                <a:spcPts val="307"/>
              </a:spcBef>
            </a:pPr>
            <a:r>
              <a:rPr lang="ru-RU" sz="1333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Допустимо ли осуществление ОМСУ контрольных функций, не урегулированных в рамках ФЗ № 248-ФЗ и не установленных как «муниципальный контроль»? </a:t>
            </a:r>
            <a:endParaRPr lang="ru-RU" sz="1333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5113" y="2301831"/>
            <a:ext cx="2112235" cy="864096"/>
          </a:xfrm>
          <a:prstGeom prst="rect">
            <a:avLst/>
          </a:prstGeom>
        </p:spPr>
        <p:txBody>
          <a:bodyPr vert="horz" wrap="square" lIns="139075" tIns="69537" rIns="139075" bIns="69537" rtlCol="0" anchor="ctr">
            <a:normAutofit fontScale="55000" lnSpcReduction="20000"/>
          </a:bodyPr>
          <a:lstStyle/>
          <a:p>
            <a:pPr defTabSz="1390707">
              <a:spcBef>
                <a:spcPct val="0"/>
              </a:spcBef>
            </a:pPr>
            <a:r>
              <a:rPr lang="ru-RU" sz="2133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Виды муниципального контроля, которые исключены «законом-спутником»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09373" y="4753761"/>
            <a:ext cx="2112235" cy="864096"/>
          </a:xfrm>
          <a:prstGeom prst="rect">
            <a:avLst/>
          </a:prstGeom>
        </p:spPr>
        <p:txBody>
          <a:bodyPr vert="horz" wrap="square" lIns="139075" tIns="69537" rIns="139075" bIns="69537" rtlCol="0" anchor="ctr">
            <a:noAutofit/>
          </a:bodyPr>
          <a:lstStyle/>
          <a:p>
            <a:pPr defTabSz="1390707">
              <a:spcBef>
                <a:spcPct val="0"/>
              </a:spcBef>
            </a:pPr>
            <a:r>
              <a:rPr lang="ru-RU" sz="1467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Имеется специальное регулирование в федеральных законах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41259" y="3620881"/>
            <a:ext cx="2112235" cy="864096"/>
          </a:xfrm>
          <a:prstGeom prst="rect">
            <a:avLst/>
          </a:prstGeom>
        </p:spPr>
        <p:txBody>
          <a:bodyPr vert="horz" wrap="square" lIns="139075" tIns="69537" rIns="139075" bIns="69537" rtlCol="0" anchor="ctr">
            <a:normAutofit fontScale="55000" lnSpcReduction="20000"/>
          </a:bodyPr>
          <a:lstStyle/>
          <a:p>
            <a:pPr defTabSz="1390707">
              <a:spcBef>
                <a:spcPct val="0"/>
              </a:spcBef>
            </a:pPr>
            <a:r>
              <a:rPr lang="ru-RU" sz="2133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Виды муниципального контроля, по которые отсутствуют нормы в  «законе-спутнике»</a:t>
            </a:r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 flipV="1">
            <a:off x="10878" y="5718189"/>
            <a:ext cx="12193188" cy="15068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17598" y="1005459"/>
            <a:ext cx="2381529" cy="1081128"/>
          </a:xfrm>
          <a:prstGeom prst="rect">
            <a:avLst/>
          </a:prstGeom>
        </p:spPr>
        <p:txBody>
          <a:bodyPr vert="horz" wrap="square" lIns="139075" tIns="69537" rIns="139075" bIns="69537" rtlCol="0" anchor="ctr">
            <a:normAutofit fontScale="55000" lnSpcReduction="20000"/>
          </a:bodyPr>
          <a:lstStyle/>
          <a:p>
            <a:pPr defTabSz="1390707">
              <a:spcBef>
                <a:spcPct val="0"/>
              </a:spcBef>
            </a:pPr>
            <a:r>
              <a:rPr lang="ru-RU" sz="2133" b="1" dirty="0">
                <a:solidFill>
                  <a:srgbClr val="005AA9"/>
                </a:solidFill>
                <a:latin typeface="+mj-lt"/>
                <a:ea typeface="+mj-ea"/>
                <a:cs typeface="+mj-cs"/>
              </a:rPr>
              <a:t>Виды муниципального контроля, которые определены «законом-спутником» как муниципальный контроль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99127" y="1120780"/>
            <a:ext cx="1868683" cy="425243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67" dirty="0">
                <a:solidFill>
                  <a:schemeClr val="tx1"/>
                </a:solidFill>
              </a:rPr>
              <a:t>Земельный контроль </a:t>
            </a:r>
            <a:endParaRPr lang="ru-RU" sz="1467" dirty="0">
              <a:solidFill>
                <a:schemeClr val="tx1"/>
              </a:solidFill>
            </a:endParaRP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4796051" y="1678309"/>
            <a:ext cx="1876013" cy="425243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Особо охраняемых природных территорий  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2501457" y="1655161"/>
            <a:ext cx="1866353" cy="425243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67" dirty="0">
                <a:solidFill>
                  <a:schemeClr val="tx1"/>
                </a:solidFill>
              </a:rPr>
              <a:t>Лесной контроль </a:t>
            </a:r>
            <a:endParaRPr lang="ru-RU" sz="1467" dirty="0">
              <a:solidFill>
                <a:schemeClr val="tx1"/>
              </a:solidFill>
            </a:endParaRPr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7237245" y="1666157"/>
            <a:ext cx="1835087" cy="425243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67" dirty="0">
                <a:solidFill>
                  <a:schemeClr val="tx1"/>
                </a:solidFill>
              </a:rPr>
              <a:t>В сфере благоустройства</a:t>
            </a:r>
            <a:endParaRPr lang="ru-RU" sz="1467" dirty="0">
              <a:solidFill>
                <a:schemeClr val="tx1"/>
              </a:solidFill>
            </a:endParaRPr>
          </a:p>
        </p:txBody>
      </p:sp>
      <p:sp>
        <p:nvSpPr>
          <p:cNvPr id="102" name="Скругленный прямоугольник 101"/>
          <p:cNvSpPr/>
          <p:nvPr/>
        </p:nvSpPr>
        <p:spPr>
          <a:xfrm>
            <a:off x="7237245" y="1109405"/>
            <a:ext cx="1835087" cy="425243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67" dirty="0">
                <a:solidFill>
                  <a:schemeClr val="tx1"/>
                </a:solidFill>
              </a:rPr>
              <a:t>Жилищный  контроль </a:t>
            </a:r>
            <a:endParaRPr lang="ru-RU" sz="1467" dirty="0">
              <a:solidFill>
                <a:schemeClr val="tx1"/>
              </a:solidFill>
            </a:endParaRP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4796053" y="1111359"/>
            <a:ext cx="1876012" cy="425243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В сфере </a:t>
            </a:r>
            <a:r>
              <a:rPr lang="ru-RU" sz="1100" dirty="0">
                <a:solidFill>
                  <a:schemeClr val="tx1"/>
                </a:solidFill>
              </a:rPr>
              <a:t>дорожного</a:t>
            </a:r>
            <a:r>
              <a:rPr lang="ru-RU" sz="1400" dirty="0">
                <a:solidFill>
                  <a:schemeClr val="tx1"/>
                </a:solidFill>
              </a:rPr>
              <a:t> хозяйства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05" name="Скругленный прямоугольник 104"/>
          <p:cNvSpPr/>
          <p:nvPr/>
        </p:nvSpPr>
        <p:spPr>
          <a:xfrm>
            <a:off x="4791648" y="2581913"/>
            <a:ext cx="1868683" cy="425243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67" dirty="0">
                <a:solidFill>
                  <a:schemeClr val="tx1"/>
                </a:solidFill>
              </a:rPr>
              <a:t>На розничных рынках</a:t>
            </a:r>
            <a:endParaRPr lang="ru-RU" sz="1467" dirty="0">
              <a:solidFill>
                <a:schemeClr val="tx1"/>
              </a:solidFill>
            </a:endParaRPr>
          </a:p>
        </p:txBody>
      </p:sp>
      <p:sp>
        <p:nvSpPr>
          <p:cNvPr id="110" name="Скругленный прямоугольник 109"/>
          <p:cNvSpPr/>
          <p:nvPr/>
        </p:nvSpPr>
        <p:spPr>
          <a:xfrm>
            <a:off x="2499127" y="2585321"/>
            <a:ext cx="1868683" cy="425243"/>
          </a:xfrm>
          <a:prstGeom prst="round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67" dirty="0">
                <a:solidFill>
                  <a:schemeClr val="tx1"/>
                </a:solidFill>
              </a:rPr>
              <a:t>Алкогольная продукция </a:t>
            </a:r>
            <a:endParaRPr lang="ru-RU" sz="1467" dirty="0">
              <a:solidFill>
                <a:schemeClr val="tx1"/>
              </a:solidFill>
            </a:endParaRPr>
          </a:p>
        </p:txBody>
      </p:sp>
      <p:sp>
        <p:nvSpPr>
          <p:cNvPr id="111" name="Скругленный прямоугольник 110"/>
          <p:cNvSpPr/>
          <p:nvPr/>
        </p:nvSpPr>
        <p:spPr>
          <a:xfrm>
            <a:off x="2452797" y="3592121"/>
            <a:ext cx="1868683" cy="425243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67" dirty="0">
                <a:solidFill>
                  <a:schemeClr val="tx1"/>
                </a:solidFill>
              </a:rPr>
              <a:t>Обязательный экземпляр</a:t>
            </a:r>
            <a:endParaRPr lang="ru-RU" sz="1467" dirty="0">
              <a:solidFill>
                <a:schemeClr val="tx1"/>
              </a:solidFill>
            </a:endParaRPr>
          </a:p>
        </p:txBody>
      </p:sp>
      <p:sp>
        <p:nvSpPr>
          <p:cNvPr id="112" name="Скругленный прямоугольник 111"/>
          <p:cNvSpPr/>
          <p:nvPr/>
        </p:nvSpPr>
        <p:spPr>
          <a:xfrm>
            <a:off x="2475215" y="4175643"/>
            <a:ext cx="1868683" cy="425243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67" dirty="0">
                <a:solidFill>
                  <a:schemeClr val="tx1"/>
                </a:solidFill>
              </a:rPr>
              <a:t>Недра и ОПИ</a:t>
            </a:r>
            <a:endParaRPr lang="ru-RU" sz="1467" dirty="0">
              <a:solidFill>
                <a:schemeClr val="tx1"/>
              </a:solidFill>
            </a:endParaRPr>
          </a:p>
        </p:txBody>
      </p:sp>
      <p:sp>
        <p:nvSpPr>
          <p:cNvPr id="113" name="Скругленный прямоугольник 112"/>
          <p:cNvSpPr/>
          <p:nvPr/>
        </p:nvSpPr>
        <p:spPr>
          <a:xfrm>
            <a:off x="4477849" y="4170044"/>
            <a:ext cx="1783505" cy="425243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</a:rPr>
              <a:t>Охрана окружающей среды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4468606" y="3600785"/>
            <a:ext cx="1792748" cy="425243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В области торговой деятельности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15" name="Скругленный прямоугольник 114"/>
          <p:cNvSpPr/>
          <p:nvPr/>
        </p:nvSpPr>
        <p:spPr>
          <a:xfrm>
            <a:off x="6350646" y="3583500"/>
            <a:ext cx="1613317" cy="425243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67" dirty="0">
                <a:solidFill>
                  <a:schemeClr val="tx1"/>
                </a:solidFill>
              </a:rPr>
              <a:t>Регулярные перевозки</a:t>
            </a:r>
            <a:endParaRPr lang="ru-RU" sz="1467" dirty="0">
              <a:solidFill>
                <a:schemeClr val="tx1"/>
              </a:solidFill>
            </a:endParaRPr>
          </a:p>
        </p:txBody>
      </p:sp>
      <p:sp>
        <p:nvSpPr>
          <p:cNvPr id="117" name="Скругленный прямоугольник 116"/>
          <p:cNvSpPr/>
          <p:nvPr/>
        </p:nvSpPr>
        <p:spPr>
          <a:xfrm>
            <a:off x="6350645" y="4121764"/>
            <a:ext cx="1631239" cy="425243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Объекты теплоснабжения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18" name="Скругленный прямоугольник 117"/>
          <p:cNvSpPr/>
          <p:nvPr/>
        </p:nvSpPr>
        <p:spPr>
          <a:xfrm>
            <a:off x="8100767" y="3570781"/>
            <a:ext cx="1868683" cy="425243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67" dirty="0" err="1">
                <a:solidFill>
                  <a:schemeClr val="tx1"/>
                </a:solidFill>
              </a:rPr>
              <a:t>Соцвыплаты</a:t>
            </a:r>
            <a:r>
              <a:rPr lang="ru-RU" sz="1467" dirty="0">
                <a:solidFill>
                  <a:schemeClr val="tx1"/>
                </a:solidFill>
              </a:rPr>
              <a:t> в ЗАТО</a:t>
            </a:r>
            <a:endParaRPr lang="ru-RU" sz="1467" dirty="0">
              <a:solidFill>
                <a:schemeClr val="tx1"/>
              </a:solidFill>
            </a:endParaRPr>
          </a:p>
        </p:txBody>
      </p:sp>
      <p:sp>
        <p:nvSpPr>
          <p:cNvPr id="119" name="Скругленный прямоугольник 118"/>
          <p:cNvSpPr/>
          <p:nvPr/>
        </p:nvSpPr>
        <p:spPr>
          <a:xfrm>
            <a:off x="2485441" y="4975699"/>
            <a:ext cx="1868683" cy="42524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67" dirty="0">
                <a:solidFill>
                  <a:schemeClr val="tx1"/>
                </a:solidFill>
              </a:rPr>
              <a:t>Реклама</a:t>
            </a:r>
            <a:endParaRPr lang="ru-RU" sz="1467" dirty="0">
              <a:solidFill>
                <a:schemeClr val="tx1"/>
              </a:solidFill>
            </a:endParaRPr>
          </a:p>
        </p:txBody>
      </p:sp>
      <p:sp>
        <p:nvSpPr>
          <p:cNvPr id="120" name="Подзаголовок 2"/>
          <p:cNvSpPr txBox="1">
            <a:spLocks/>
          </p:cNvSpPr>
          <p:nvPr/>
        </p:nvSpPr>
        <p:spPr>
          <a:xfrm>
            <a:off x="4798877" y="589382"/>
            <a:ext cx="2064448" cy="324037"/>
          </a:xfrm>
          <a:prstGeom prst="rect">
            <a:avLst/>
          </a:prstGeom>
          <a:ln>
            <a:noFill/>
          </a:ln>
        </p:spPr>
        <p:txBody>
          <a:bodyPr vert="horz" lIns="0" tIns="60960" rIns="0" bIns="60960" rtlCol="0" anchor="ctr">
            <a:noAutofit/>
          </a:bodyPr>
          <a:lstStyle>
            <a:defPPr>
              <a:defRPr lang="ru-RU"/>
            </a:defPPr>
            <a:lvl1pPr indent="0" algn="ctr">
              <a:spcBef>
                <a:spcPct val="20000"/>
              </a:spcBef>
              <a:buFont typeface="Arial" pitchFamily="34" charset="0"/>
              <a:buNone/>
              <a:defRPr sz="7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z="1200" dirty="0"/>
              <a:t>Виды контроля </a:t>
            </a:r>
            <a:endParaRPr lang="ru-RU" sz="1200" dirty="0"/>
          </a:p>
        </p:txBody>
      </p:sp>
      <p:sp>
        <p:nvSpPr>
          <p:cNvPr id="121" name="Подзаголовок 2"/>
          <p:cNvSpPr txBox="1">
            <a:spLocks/>
          </p:cNvSpPr>
          <p:nvPr/>
        </p:nvSpPr>
        <p:spPr>
          <a:xfrm>
            <a:off x="133267" y="601000"/>
            <a:ext cx="2064448" cy="324037"/>
          </a:xfrm>
          <a:prstGeom prst="rect">
            <a:avLst/>
          </a:prstGeom>
          <a:ln>
            <a:noFill/>
          </a:ln>
        </p:spPr>
        <p:txBody>
          <a:bodyPr vert="horz" lIns="0" tIns="60960" rIns="0" bIns="60960" rtlCol="0" anchor="ctr">
            <a:noAutofit/>
          </a:bodyPr>
          <a:lstStyle>
            <a:defPPr>
              <a:defRPr lang="ru-RU"/>
            </a:defPPr>
            <a:lvl1pPr indent="0" algn="ctr">
              <a:spcBef>
                <a:spcPct val="20000"/>
              </a:spcBef>
              <a:buFont typeface="Arial" pitchFamily="34" charset="0"/>
              <a:buNone/>
              <a:defRPr sz="7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0" algn="ctr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z="1200" dirty="0"/>
              <a:t>Условные группы</a:t>
            </a:r>
            <a:endParaRPr lang="ru-RU" sz="1200" dirty="0"/>
          </a:p>
        </p:txBody>
      </p:sp>
      <p:sp>
        <p:nvSpPr>
          <p:cNvPr id="39" name="Пятиугольник 38"/>
          <p:cNvSpPr/>
          <p:nvPr/>
        </p:nvSpPr>
        <p:spPr>
          <a:xfrm>
            <a:off x="6084669" y="5929431"/>
            <a:ext cx="5685523" cy="651379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8000" bIns="48000" rtlCol="0" anchor="ctr"/>
          <a:lstStyle/>
          <a:p>
            <a:pPr>
              <a:lnSpc>
                <a:spcPts val="1333"/>
              </a:lnSpc>
              <a:spcBef>
                <a:spcPts val="307"/>
              </a:spcBef>
            </a:pPr>
            <a:r>
              <a:rPr lang="ru-RU" sz="1333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Связь с иными ФЗ, в том числе КоАП РФ</a:t>
            </a:r>
            <a:endParaRPr lang="ru-RU" sz="1333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2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CustomShape 1"/>
          <p:cNvSpPr/>
          <p:nvPr/>
        </p:nvSpPr>
        <p:spPr>
          <a:xfrm>
            <a:off x="1266106" y="336676"/>
            <a:ext cx="9249493" cy="314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u="sng" strike="noStrike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DejaVu Sans"/>
              </a:rPr>
              <a:t>Как Будет регулироваться деятельность по </a:t>
            </a:r>
            <a:r>
              <a:rPr lang="ru-RU" sz="2000" b="1" u="sng" strike="noStrike" cap="all" spc="-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DejaVu Sans"/>
              </a:rPr>
              <a:t>мунконтролю</a:t>
            </a:r>
            <a:r>
              <a:rPr lang="ru-RU" sz="2000" b="1" u="sng" strike="noStrike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DejaVu Sans"/>
              </a:rPr>
              <a:t>?</a:t>
            </a:r>
            <a:endParaRPr lang="ru-RU" sz="2000" b="0" u="sng" strike="noStrike" spc="-1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  <p:pic>
        <p:nvPicPr>
          <p:cNvPr id="330" name="Рисунок 329"/>
          <p:cNvPicPr/>
          <p:nvPr/>
        </p:nvPicPr>
        <p:blipFill>
          <a:blip r:embed="rId2"/>
          <a:stretch/>
        </p:blipFill>
        <p:spPr>
          <a:xfrm>
            <a:off x="1493100" y="1117402"/>
            <a:ext cx="1149120" cy="1149120"/>
          </a:xfrm>
          <a:prstGeom prst="rect">
            <a:avLst/>
          </a:prstGeom>
          <a:ln>
            <a:noFill/>
          </a:ln>
        </p:spPr>
      </p:pic>
      <p:sp>
        <p:nvSpPr>
          <p:cNvPr id="331" name="CustomShape 2"/>
          <p:cNvSpPr/>
          <p:nvPr/>
        </p:nvSpPr>
        <p:spPr>
          <a:xfrm>
            <a:off x="3110469" y="942161"/>
            <a:ext cx="7545808" cy="50366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Федеральный закон «О государственном контроле </a:t>
            </a:r>
            <a:endParaRPr lang="ru-RU" sz="2000" b="0" strike="noStrike" spc="-1" dirty="0" smtClean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ru-RU" sz="20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(</a:t>
            </a:r>
            <a:r>
              <a:rPr lang="ru-RU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надзоре) и муниципальном контроле»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Федеральные законы о видах </a:t>
            </a:r>
            <a:r>
              <a:rPr lang="ru-RU" sz="20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контроля (отраслевые)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Постановление Правительства РФ 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об общих требованиях</a:t>
            </a:r>
            <a:r>
              <a:rPr lang="ru-RU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к региональному </a:t>
            </a:r>
            <a:endParaRPr lang="ru-RU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и муниципальному контролю </a:t>
            </a:r>
            <a:endParaRPr lang="ru-RU" sz="2000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2000" b="0" strike="noStrike" spc="-1" dirty="0" smtClean="0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Положение о виде </a:t>
            </a:r>
            <a:r>
              <a:rPr lang="ru-RU" sz="2800" b="1" strike="noStrike" spc="-1" dirty="0" err="1" smtClean="0">
                <a:solidFill>
                  <a:srgbClr val="000000"/>
                </a:solidFill>
                <a:latin typeface="Arial"/>
                <a:ea typeface="DejaVu Sans"/>
              </a:rPr>
              <a:t>мунконтроля</a:t>
            </a:r>
            <a:r>
              <a:rPr lang="ru-RU" sz="28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–принимает </a:t>
            </a:r>
            <a:r>
              <a:rPr lang="ru-RU" sz="2800" b="1" u="sng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представительный</a:t>
            </a:r>
            <a:r>
              <a:rPr lang="ru-RU" sz="28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ru-RU" sz="2800" b="1" spc="-1" dirty="0">
                <a:solidFill>
                  <a:srgbClr val="000000"/>
                </a:solidFill>
                <a:latin typeface="Arial"/>
                <a:ea typeface="DejaVu Sans"/>
              </a:rPr>
              <a:t>о</a:t>
            </a:r>
            <a:r>
              <a:rPr lang="ru-RU" sz="28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рган </a:t>
            </a:r>
            <a:r>
              <a:rPr lang="ru-RU" sz="2800" i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(ч. 2 ст. 3) </a:t>
            </a:r>
          </a:p>
        </p:txBody>
      </p:sp>
      <p:pic>
        <p:nvPicPr>
          <p:cNvPr id="332" name="Рисунок 331"/>
          <p:cNvPicPr/>
          <p:nvPr/>
        </p:nvPicPr>
        <p:blipFill>
          <a:blip r:embed="rId3"/>
          <a:stretch/>
        </p:blipFill>
        <p:spPr>
          <a:xfrm>
            <a:off x="1519325" y="3966378"/>
            <a:ext cx="904680" cy="904680"/>
          </a:xfrm>
          <a:prstGeom prst="rect">
            <a:avLst/>
          </a:prstGeom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266106" y="5572147"/>
            <a:ext cx="7721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strike="sngStrike" dirty="0" smtClean="0"/>
              <a:t>Административные регламенты </a:t>
            </a:r>
            <a:r>
              <a:rPr lang="ru-RU" sz="2400" dirty="0" smtClean="0"/>
              <a:t>(с 1 июля 2021)</a:t>
            </a:r>
            <a:endParaRPr lang="ru-RU" sz="2400" dirty="0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9328638" y="942161"/>
            <a:ext cx="395654" cy="2638317"/>
          </a:xfrm>
          <a:prstGeom prst="rightBrace">
            <a:avLst/>
          </a:prstGeom>
          <a:ln w="38100"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0040815" y="2076653"/>
            <a:ext cx="19343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До 1 июля 2021 года</a:t>
            </a:r>
            <a:endParaRPr lang="ru-RU" sz="2400" b="1" dirty="0"/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9407769" y="4032818"/>
            <a:ext cx="316523" cy="1629428"/>
          </a:xfrm>
          <a:prstGeom prst="rightBrace">
            <a:avLst/>
          </a:prstGeom>
          <a:ln w="38100">
            <a:solidFill>
              <a:schemeClr val="tx1">
                <a:lumMod val="95000"/>
                <a:lumOff val="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948828" y="4364125"/>
            <a:ext cx="21182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До 1 января 2022 года</a:t>
            </a:r>
          </a:p>
          <a:p>
            <a:r>
              <a:rPr lang="ru-RU" sz="2400" i="1" spc="-1" dirty="0">
                <a:solidFill>
                  <a:srgbClr val="000000"/>
                </a:solidFill>
                <a:latin typeface="Arial"/>
                <a:ea typeface="DejaVu Sans"/>
              </a:rPr>
              <a:t>(ч. 4 ст. 98)</a:t>
            </a:r>
            <a:endParaRPr lang="ru-RU" sz="2400" i="1" spc="-1" dirty="0">
              <a:latin typeface="Arial"/>
            </a:endParaRPr>
          </a:p>
          <a:p>
            <a:endParaRPr lang="ru-RU" sz="2400" b="1" dirty="0"/>
          </a:p>
        </p:txBody>
      </p:sp>
      <p:sp>
        <p:nvSpPr>
          <p:cNvPr id="8" name="5-конечная звезда 7"/>
          <p:cNvSpPr/>
          <p:nvPr/>
        </p:nvSpPr>
        <p:spPr>
          <a:xfrm>
            <a:off x="8495048" y="5478895"/>
            <a:ext cx="288125" cy="29120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4885" y="307731"/>
            <a:ext cx="9891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КАКИМИ ОРГАНАМИ БУДЕТ ОСУЩЕСТВЛЯТЬСЯ МУНКОНТРОЛЬ?</a:t>
            </a:r>
            <a:endParaRPr lang="ru-RU" sz="2400" b="1" u="sng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89185" y="1116623"/>
            <a:ext cx="9038492" cy="6418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Наделенные полномочиями </a:t>
            </a:r>
            <a:r>
              <a:rPr lang="ru-RU" sz="2400" b="1" dirty="0" smtClean="0">
                <a:solidFill>
                  <a:schemeClr val="tx1"/>
                </a:solidFill>
              </a:rPr>
              <a:t>органы</a:t>
            </a:r>
            <a:r>
              <a:rPr lang="ru-RU" dirty="0" smtClean="0">
                <a:solidFill>
                  <a:schemeClr val="tx1"/>
                </a:solidFill>
              </a:rPr>
              <a:t> местного самоуправления –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Устав МО или МПА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89185" y="1954823"/>
            <a:ext cx="9038492" cy="64183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Осуществление отдельных видов </a:t>
            </a:r>
            <a:r>
              <a:rPr lang="ru-RU" dirty="0" err="1" smtClean="0">
                <a:solidFill>
                  <a:schemeClr val="tx1"/>
                </a:solidFill>
              </a:rPr>
              <a:t>мунконтроля</a:t>
            </a:r>
            <a:r>
              <a:rPr lang="ru-RU" dirty="0" smtClean="0">
                <a:solidFill>
                  <a:schemeClr val="tx1"/>
                </a:solidFill>
              </a:rPr>
              <a:t> или некоторых полномочий – на </a:t>
            </a:r>
            <a:r>
              <a:rPr lang="ru-RU" sz="2400" b="1" dirty="0" smtClean="0">
                <a:solidFill>
                  <a:schemeClr val="tx1"/>
                </a:solidFill>
              </a:rPr>
              <a:t>муниципальные учреждения </a:t>
            </a:r>
            <a:r>
              <a:rPr lang="ru-RU" dirty="0" smtClean="0">
                <a:solidFill>
                  <a:schemeClr val="tx1"/>
                </a:solidFill>
              </a:rPr>
              <a:t>(ч. 2 ст. 26)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5-конечная звезда 4"/>
          <p:cNvSpPr/>
          <p:nvPr/>
        </p:nvSpPr>
        <p:spPr>
          <a:xfrm>
            <a:off x="10190285" y="2048470"/>
            <a:ext cx="474784" cy="39565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890347" y="2851646"/>
            <a:ext cx="1943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Инспектор</a:t>
            </a:r>
            <a:endParaRPr lang="ru-RU" b="1" dirty="0"/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975946" y="3451049"/>
            <a:ext cx="3112476" cy="3055260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Представительный орган </a:t>
            </a:r>
            <a:r>
              <a:rPr lang="ru-RU" b="1" dirty="0" smtClean="0">
                <a:solidFill>
                  <a:schemeClr val="tx1"/>
                </a:solidFill>
              </a:rPr>
              <a:t>вправе</a:t>
            </a:r>
            <a:r>
              <a:rPr lang="ru-RU" dirty="0" smtClean="0">
                <a:solidFill>
                  <a:schemeClr val="tx1"/>
                </a:solidFill>
              </a:rPr>
              <a:t> определить особый </a:t>
            </a:r>
            <a:r>
              <a:rPr lang="ru-RU" b="1" dirty="0" smtClean="0">
                <a:solidFill>
                  <a:schemeClr val="tx1"/>
                </a:solidFill>
              </a:rPr>
              <a:t>порядок оплаты труда</a:t>
            </a:r>
            <a:r>
              <a:rPr lang="ru-RU" dirty="0" smtClean="0">
                <a:solidFill>
                  <a:schemeClr val="tx1"/>
                </a:solidFill>
              </a:rPr>
              <a:t> в зависимости от показателей деятельности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(ч. 6 ст. 27)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24753" y="2886670"/>
            <a:ext cx="6163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Оценка результативности и эффективности</a:t>
            </a:r>
            <a:endParaRPr lang="ru-RU" sz="20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30262" y="3525715"/>
            <a:ext cx="5697415" cy="298059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Новая идеология контроля!</a:t>
            </a:r>
          </a:p>
          <a:p>
            <a:pPr algn="ctr"/>
            <a:endParaRPr lang="ru-RU" sz="800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Цель – ожидания общества по защите охраняемых ценностей </a:t>
            </a:r>
            <a:r>
              <a:rPr lang="ru-RU" dirty="0" smtClean="0">
                <a:solidFill>
                  <a:schemeClr val="tx1"/>
                </a:solidFill>
              </a:rPr>
              <a:t>(чем меньше нарушений в сфере- тем выше показатель результативности)!</a:t>
            </a:r>
          </a:p>
          <a:p>
            <a:pPr algn="ctr"/>
            <a:endParaRPr lang="ru-RU" sz="800" dirty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Запрет «палочной системы»</a:t>
            </a:r>
            <a:endParaRPr lang="ru-RU" sz="800" dirty="0">
              <a:solidFill>
                <a:schemeClr val="tx1"/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Перечень показателей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(утверждает представительный орган)</a:t>
            </a:r>
          </a:p>
          <a:p>
            <a:pPr algn="ctr"/>
            <a:r>
              <a:rPr lang="ru-RU" i="1" dirty="0" smtClean="0">
                <a:solidFill>
                  <a:schemeClr val="tx1"/>
                </a:solidFill>
              </a:rPr>
              <a:t>(ч. 5 ст. 30)</a:t>
            </a:r>
          </a:p>
        </p:txBody>
      </p:sp>
      <p:sp>
        <p:nvSpPr>
          <p:cNvPr id="10" name="5-конечная звезда 9"/>
          <p:cNvSpPr/>
          <p:nvPr/>
        </p:nvSpPr>
        <p:spPr>
          <a:xfrm>
            <a:off x="3464169" y="4289249"/>
            <a:ext cx="501160" cy="40444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10190286" y="4624832"/>
            <a:ext cx="597876" cy="54512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10190285" y="5240215"/>
            <a:ext cx="1455127" cy="131001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Ежегодный </a:t>
            </a:r>
            <a:r>
              <a:rPr lang="ru-RU" sz="1600" b="1" dirty="0" smtClean="0">
                <a:solidFill>
                  <a:schemeClr val="tx1"/>
                </a:solidFill>
              </a:rPr>
              <a:t>доклад</a:t>
            </a:r>
            <a:r>
              <a:rPr lang="ru-RU" sz="1100" b="1" dirty="0" smtClean="0">
                <a:solidFill>
                  <a:schemeClr val="tx1"/>
                </a:solidFill>
              </a:rPr>
              <a:t> </a:t>
            </a:r>
            <a:endParaRPr lang="ru-RU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39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2"/>
          <p:cNvSpPr/>
          <p:nvPr/>
        </p:nvSpPr>
        <p:spPr>
          <a:xfrm>
            <a:off x="867612" y="306904"/>
            <a:ext cx="8824850" cy="331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2000" b="1" u="sng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Контрольные вопросы по </a:t>
            </a:r>
            <a:r>
              <a:rPr lang="ru-RU" sz="2000" b="1" u="sng" cap="all" spc="-1" dirty="0" smtClean="0">
                <a:latin typeface="+mj-lt"/>
              </a:rPr>
              <a:t>блоку № 2</a:t>
            </a:r>
            <a:endParaRPr lang="ru-RU" sz="2000" b="0" u="sng" strike="noStrike" spc="-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9349" y="791308"/>
            <a:ext cx="9472143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600" dirty="0" smtClean="0"/>
              <a:t>Подумайте – какие </a:t>
            </a:r>
            <a:r>
              <a:rPr lang="ru-RU" sz="2600" b="1" dirty="0" smtClean="0"/>
              <a:t>главные критерии Вы бы выделили для установления видов муниципального контроля</a:t>
            </a:r>
            <a:r>
              <a:rPr lang="ru-RU" sz="2600" dirty="0" smtClean="0"/>
              <a:t> и отделения его от видов государственного контроля? </a:t>
            </a:r>
            <a:r>
              <a:rPr lang="ru-RU" sz="2600" b="1" dirty="0" smtClean="0"/>
              <a:t>Каков бы был перечень видов </a:t>
            </a:r>
            <a:r>
              <a:rPr lang="ru-RU" sz="2600" b="1" dirty="0" err="1" smtClean="0"/>
              <a:t>мунконтроля</a:t>
            </a:r>
            <a:r>
              <a:rPr lang="ru-RU" sz="2600" dirty="0" smtClean="0"/>
              <a:t>, установленный с учетом этих критериев?</a:t>
            </a:r>
          </a:p>
          <a:p>
            <a:pPr marL="342900" indent="-342900">
              <a:buAutoNum type="arabicPeriod"/>
            </a:pPr>
            <a:endParaRPr lang="ru-RU" sz="2600" dirty="0" smtClean="0"/>
          </a:p>
          <a:p>
            <a:pPr marL="342900" indent="-342900">
              <a:buAutoNum type="arabicPeriod"/>
            </a:pPr>
            <a:r>
              <a:rPr lang="ru-RU" sz="2600" dirty="0" smtClean="0"/>
              <a:t>Возможно ли предоставление </a:t>
            </a:r>
            <a:r>
              <a:rPr lang="ru-RU" sz="2600" b="1" dirty="0" smtClean="0"/>
              <a:t>права субъектам Российской Федерации устанавливать виды муниципального контроля</a:t>
            </a:r>
            <a:r>
              <a:rPr lang="ru-RU" sz="2600" dirty="0" smtClean="0"/>
              <a:t>? Какими могут быть положительные и отрицательные последствия (для бизнеса, для ОМСУ, для эффективной    регуляторной политики в целом)?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96886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2"/>
          <p:cNvSpPr/>
          <p:nvPr/>
        </p:nvSpPr>
        <p:spPr>
          <a:xfrm>
            <a:off x="1131380" y="808067"/>
            <a:ext cx="8824850" cy="331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ru-RU" sz="4000" b="1" u="sng" cap="all" spc="-1" dirty="0" smtClean="0">
                <a:latin typeface="+mj-lt"/>
              </a:rPr>
              <a:t>Блок № 3</a:t>
            </a:r>
          </a:p>
          <a:p>
            <a:pPr algn="ctr">
              <a:lnSpc>
                <a:spcPct val="100000"/>
              </a:lnSpc>
            </a:pPr>
            <a:endParaRPr lang="ru-RU" sz="4000" b="1" u="sng" cap="all" spc="-1" dirty="0" smtClean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>
              <a:lnSpc>
                <a:spcPct val="100000"/>
              </a:lnSpc>
            </a:pPr>
            <a:r>
              <a:rPr lang="ru-RU" sz="4000" b="1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Осуществление муниципального контроля: профилактические и контрольные (надзорные) мероприятия </a:t>
            </a:r>
            <a:endParaRPr lang="ru-RU" sz="4000" b="0" strike="noStrike" spc="-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89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CustomShape 2"/>
          <p:cNvSpPr/>
          <p:nvPr/>
        </p:nvSpPr>
        <p:spPr>
          <a:xfrm>
            <a:off x="11087280" y="498960"/>
            <a:ext cx="571680" cy="36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9" name="CustomShape 3"/>
          <p:cNvSpPr/>
          <p:nvPr/>
        </p:nvSpPr>
        <p:spPr>
          <a:xfrm>
            <a:off x="2866680" y="2075040"/>
            <a:ext cx="3278520" cy="4378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</p:txBody>
      </p:sp>
      <p:pic>
        <p:nvPicPr>
          <p:cNvPr id="240" name="Рисунок 11"/>
          <p:cNvPicPr/>
          <p:nvPr/>
        </p:nvPicPr>
        <p:blipFill>
          <a:blip r:embed="rId3"/>
          <a:stretch/>
        </p:blipFill>
        <p:spPr>
          <a:xfrm>
            <a:off x="1803240" y="773280"/>
            <a:ext cx="1179360" cy="1007280"/>
          </a:xfrm>
          <a:prstGeom prst="rect">
            <a:avLst/>
          </a:prstGeom>
          <a:ln>
            <a:noFill/>
          </a:ln>
        </p:spPr>
      </p:pic>
      <p:pic>
        <p:nvPicPr>
          <p:cNvPr id="241" name="Рисунок 12"/>
          <p:cNvPicPr/>
          <p:nvPr/>
        </p:nvPicPr>
        <p:blipFill>
          <a:blip r:embed="rId4"/>
          <a:stretch/>
        </p:blipFill>
        <p:spPr>
          <a:xfrm>
            <a:off x="5986080" y="936000"/>
            <a:ext cx="1007280" cy="827280"/>
          </a:xfrm>
          <a:prstGeom prst="rect">
            <a:avLst/>
          </a:prstGeom>
          <a:ln>
            <a:noFill/>
          </a:ln>
        </p:spPr>
      </p:pic>
      <p:sp>
        <p:nvSpPr>
          <p:cNvPr id="243" name="CustomShape 5"/>
          <p:cNvSpPr/>
          <p:nvPr/>
        </p:nvSpPr>
        <p:spPr>
          <a:xfrm>
            <a:off x="7358040" y="2461680"/>
            <a:ext cx="3613320" cy="388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300"/>
              </a:spcBef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lang="ru-RU" sz="1800" b="0" strike="noStrike" spc="-1">
              <a:latin typeface="Arial"/>
            </a:endParaRPr>
          </a:p>
        </p:txBody>
      </p:sp>
      <p:sp>
        <p:nvSpPr>
          <p:cNvPr id="245" name="CustomShape 7"/>
          <p:cNvSpPr/>
          <p:nvPr/>
        </p:nvSpPr>
        <p:spPr>
          <a:xfrm>
            <a:off x="2866680" y="949474"/>
            <a:ext cx="2417497" cy="85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latin typeface="Arial"/>
                <a:ea typeface="DejaVu Sans"/>
              </a:rPr>
              <a:t>Публично</a:t>
            </a:r>
            <a:r>
              <a:rPr lang="ru-RU" sz="1800" strike="noStrike" spc="-1" dirty="0">
                <a:latin typeface="Arial"/>
                <a:ea typeface="DejaVu Sans"/>
              </a:rPr>
              <a:t>-профилактические мероприятия</a:t>
            </a:r>
            <a:endParaRPr lang="ru-RU" sz="1800" strike="noStrike" spc="-1" dirty="0">
              <a:latin typeface="Arial"/>
            </a:endParaRPr>
          </a:p>
        </p:txBody>
      </p:sp>
      <p:sp>
        <p:nvSpPr>
          <p:cNvPr id="246" name="CustomShape 8"/>
          <p:cNvSpPr/>
          <p:nvPr/>
        </p:nvSpPr>
        <p:spPr>
          <a:xfrm>
            <a:off x="7028017" y="942480"/>
            <a:ext cx="2519280" cy="85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latin typeface="Arial"/>
                <a:ea typeface="DejaVu Sans"/>
              </a:rPr>
              <a:t>Индивидуально</a:t>
            </a:r>
            <a:r>
              <a:rPr lang="ru-RU" sz="1800" strike="noStrike" spc="-1" dirty="0">
                <a:latin typeface="Arial"/>
                <a:ea typeface="DejaVu Sans"/>
              </a:rPr>
              <a:t>-профилактические</a:t>
            </a:r>
            <a:r>
              <a:rPr lang="ru-RU" sz="1800" b="1" strike="noStrike" spc="-1" dirty="0">
                <a:latin typeface="Arial"/>
                <a:ea typeface="DejaVu Sans"/>
              </a:rPr>
              <a:t> </a:t>
            </a:r>
            <a:r>
              <a:rPr lang="ru-RU" sz="1800" strike="noStrike" spc="-1" dirty="0">
                <a:latin typeface="Arial"/>
                <a:ea typeface="DejaVu Sans"/>
              </a:rPr>
              <a:t>мероприятия</a:t>
            </a:r>
            <a:endParaRPr lang="ru-RU" sz="1800" strike="noStrike" spc="-1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26299" y="2180464"/>
            <a:ext cx="32971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u="sng" dirty="0" smtClean="0"/>
              <a:t>Информирование</a:t>
            </a:r>
          </a:p>
          <a:p>
            <a:pPr marL="342900" indent="-342900">
              <a:buAutoNum type="arabicPeriod"/>
            </a:pPr>
            <a:r>
              <a:rPr lang="ru-RU" dirty="0" smtClean="0"/>
              <a:t>Обобщение правоприменительной практики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89721" y="1899139"/>
            <a:ext cx="35791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Меры стимулирования добросовестности</a:t>
            </a:r>
          </a:p>
          <a:p>
            <a:pPr marL="342900" indent="-342900">
              <a:buAutoNum type="arabicPeriod"/>
            </a:pPr>
            <a:r>
              <a:rPr lang="ru-RU" dirty="0" smtClean="0"/>
              <a:t>Объявление предостережения</a:t>
            </a:r>
          </a:p>
          <a:p>
            <a:pPr marL="342900" indent="-342900">
              <a:buAutoNum type="arabicPeriod"/>
            </a:pPr>
            <a:r>
              <a:rPr lang="ru-RU" b="1" u="sng" dirty="0" smtClean="0"/>
              <a:t>Консультирование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Самообследование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Профилактический визит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9919356" y="1134166"/>
            <a:ext cx="2134897" cy="19086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!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ВСЕГДА </a:t>
            </a:r>
            <a:r>
              <a:rPr lang="ru-RU" sz="1400" b="1" dirty="0" smtClean="0">
                <a:solidFill>
                  <a:schemeClr val="tx1"/>
                </a:solidFill>
              </a:rPr>
              <a:t>добровольно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(ч. 3 ст. 45)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9866603" y="3331814"/>
            <a:ext cx="2214028" cy="206666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Сбор сведений для </a:t>
            </a:r>
            <a:r>
              <a:rPr lang="ru-RU" sz="1200" b="1" dirty="0" smtClean="0">
                <a:solidFill>
                  <a:schemeClr val="tx1"/>
                </a:solidFill>
              </a:rPr>
              <a:t>последующего </a:t>
            </a:r>
            <a:r>
              <a:rPr lang="ru-RU" sz="1400" b="1" dirty="0" smtClean="0">
                <a:solidFill>
                  <a:schemeClr val="tx1"/>
                </a:solidFill>
              </a:rPr>
              <a:t>контроля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(ч. 1 ст. 24)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26758" y="151584"/>
            <a:ext cx="9891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КАКОВА РОЛЬ ПРОФИЛАКТИКИ В РЕФОРМЕ КОНТРОЛЯ?</a:t>
            </a:r>
            <a:endParaRPr lang="ru-RU" sz="2400" b="1" u="sng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17786" y="4299382"/>
            <a:ext cx="7429499" cy="133632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Ежегодная программа профилактики </a:t>
            </a:r>
            <a:r>
              <a:rPr lang="ru-RU" dirty="0" smtClean="0">
                <a:solidFill>
                  <a:schemeClr val="tx1"/>
                </a:solidFill>
              </a:rPr>
              <a:t>по каждому виду контроля утверждается КНО (</a:t>
            </a:r>
            <a:r>
              <a:rPr lang="ru-RU" i="1" u="sng" dirty="0" smtClean="0">
                <a:solidFill>
                  <a:schemeClr val="tx1"/>
                </a:solidFill>
              </a:rPr>
              <a:t>с 1 января 2022</a:t>
            </a:r>
            <a:r>
              <a:rPr lang="ru-RU" dirty="0" smtClean="0">
                <a:solidFill>
                  <a:schemeClr val="tx1"/>
                </a:solidFill>
              </a:rPr>
              <a:t>)*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(Порядок – утв. Правительством РФ)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17786" y="5947462"/>
            <a:ext cx="6822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Второе полугодие 21 года – </a:t>
            </a:r>
            <a:r>
              <a:rPr lang="ru-RU" b="1" dirty="0" smtClean="0"/>
              <a:t>без</a:t>
            </a:r>
            <a:r>
              <a:rPr lang="ru-RU" dirty="0" smtClean="0"/>
              <a:t> программы (ч. 6 ст. 98)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69808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1658056" y="306403"/>
            <a:ext cx="9964904" cy="3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u="sng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При помощи каких процедур может осуществляться </a:t>
            </a:r>
            <a:r>
              <a:rPr lang="ru-RU" sz="2000" b="1" u="sng" cap="all" spc="-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мунконтроль</a:t>
            </a:r>
            <a:r>
              <a:rPr lang="ru-RU" sz="2000" b="1" u="sng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?</a:t>
            </a:r>
            <a:endParaRPr lang="ru-RU" sz="2000" b="0" u="sng" strike="noStrike" spc="-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97" name="TextShape 7"/>
          <p:cNvSpPr txBox="1"/>
          <p:nvPr/>
        </p:nvSpPr>
        <p:spPr>
          <a:xfrm>
            <a:off x="11448000" y="505440"/>
            <a:ext cx="349920" cy="43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ru-RU" sz="2400" b="0" strike="noStrike" spc="-1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41077" y="1230923"/>
            <a:ext cx="551277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/>
              <a:t>КНМ со взаимодействием</a:t>
            </a:r>
            <a:r>
              <a:rPr lang="ru-RU" sz="2000" dirty="0" smtClean="0"/>
              <a:t>:</a:t>
            </a:r>
          </a:p>
          <a:p>
            <a:endParaRPr lang="ru-RU" sz="2000" dirty="0" smtClean="0"/>
          </a:p>
          <a:p>
            <a:pPr marL="342900" indent="-342900">
              <a:buAutoNum type="arabicPeriod"/>
            </a:pPr>
            <a:r>
              <a:rPr lang="ru-RU" sz="2000" dirty="0" smtClean="0"/>
              <a:t>Контрольная закупка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Мониторинговая закупка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Выборочный контроль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Инспекционный визит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Рейдовый осмотр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Документарная проверка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Выездная проверка</a:t>
            </a:r>
          </a:p>
          <a:p>
            <a:endParaRPr lang="ru-RU" sz="2000" dirty="0"/>
          </a:p>
          <a:p>
            <a:r>
              <a:rPr lang="ru-RU" sz="2000" b="1" u="sng" dirty="0" smtClean="0"/>
              <a:t>КНМ без взаимодействия</a:t>
            </a:r>
            <a:r>
              <a:rPr lang="ru-RU" sz="2000" dirty="0" smtClean="0"/>
              <a:t>:</a:t>
            </a:r>
          </a:p>
          <a:p>
            <a:endParaRPr lang="ru-RU" sz="2000" dirty="0" smtClean="0"/>
          </a:p>
          <a:p>
            <a:pPr marL="342900" indent="-342900">
              <a:buAutoNum type="arabicPeriod"/>
            </a:pPr>
            <a:r>
              <a:rPr lang="ru-RU" sz="2000" dirty="0" smtClean="0"/>
              <a:t>Наблюдение за соблюдением ОТ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Выездное обследование</a:t>
            </a:r>
          </a:p>
          <a:p>
            <a:endParaRPr lang="ru-RU" sz="2000" dirty="0" smtClean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918028" y="1313638"/>
            <a:ext cx="998740" cy="9987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225" y="4359511"/>
            <a:ext cx="1141543" cy="1141543"/>
          </a:xfrm>
          <a:prstGeom prst="rect">
            <a:avLst/>
          </a:prstGeom>
        </p:spPr>
      </p:pic>
      <p:sp>
        <p:nvSpPr>
          <p:cNvPr id="5" name="Стрелка вправо 4"/>
          <p:cNvSpPr/>
          <p:nvPr/>
        </p:nvSpPr>
        <p:spPr>
          <a:xfrm>
            <a:off x="7411915" y="1313638"/>
            <a:ext cx="1186962" cy="378069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12171" y="1258489"/>
            <a:ext cx="309489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Встречи, телефонные </a:t>
            </a:r>
          </a:p>
          <a:p>
            <a:r>
              <a:rPr lang="ru-RU" dirty="0" smtClean="0"/>
              <a:t>и иные переговоры, запрос документов, присутствие инспектора (ч. 1 ст. 56)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812171" y="3226777"/>
            <a:ext cx="2985749" cy="29102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Конкретные виды КНМ устанавливаются в Положении о виде контроля </a:t>
            </a:r>
          </a:p>
          <a:p>
            <a:pPr algn="ctr"/>
            <a:r>
              <a:rPr lang="ru-RU" sz="2000" i="1" dirty="0" smtClean="0">
                <a:solidFill>
                  <a:schemeClr val="tx1"/>
                </a:solidFill>
              </a:rPr>
              <a:t>(ч. 4 ст. 56)</a:t>
            </a:r>
            <a:endParaRPr lang="ru-RU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9039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1517849" y="347760"/>
            <a:ext cx="10192148" cy="3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100" b="1" u="sng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КАКИЕ НЕПОСРЕДСТВЕННО ДЕЙСТВИЯ МОЖЕТ ОСУЩЕСТВЛЯТЬ ИНСПЕКТОР?</a:t>
            </a:r>
            <a:endParaRPr lang="ru-RU" sz="2100" b="1" u="sng" strike="noStrike" spc="-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197" name="TextShape 7"/>
          <p:cNvSpPr txBox="1"/>
          <p:nvPr/>
        </p:nvSpPr>
        <p:spPr>
          <a:xfrm>
            <a:off x="11448000" y="505440"/>
            <a:ext cx="349920" cy="43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ru-RU" sz="2400" b="0" strike="noStrike" spc="-1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5773" y="936000"/>
            <a:ext cx="642160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В рамках КНМ осуществляются </a:t>
            </a:r>
            <a:r>
              <a:rPr lang="ru-RU" sz="2000" b="1" u="sng" dirty="0" smtClean="0"/>
              <a:t>контрольные (надзорные) действия</a:t>
            </a:r>
            <a:r>
              <a:rPr lang="ru-RU" sz="2000" b="1" dirty="0" smtClean="0"/>
              <a:t>:</a:t>
            </a:r>
          </a:p>
          <a:p>
            <a:pPr>
              <a:lnSpc>
                <a:spcPct val="150000"/>
              </a:lnSpc>
            </a:pPr>
            <a:endParaRPr lang="ru-RU" sz="800" b="1" dirty="0" smtClean="0"/>
          </a:p>
          <a:p>
            <a:pPr>
              <a:lnSpc>
                <a:spcPct val="150000"/>
              </a:lnSpc>
            </a:pPr>
            <a:r>
              <a:rPr lang="ru-RU" sz="2000" dirty="0" smtClean="0"/>
              <a:t>1</a:t>
            </a:r>
            <a:r>
              <a:rPr lang="ru-RU" sz="2000" dirty="0"/>
              <a:t>) </a:t>
            </a:r>
            <a:r>
              <a:rPr lang="ru-RU" sz="2000" b="1" dirty="0" smtClean="0"/>
              <a:t>осмотр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ru-RU" sz="2000" dirty="0"/>
              <a:t>2) </a:t>
            </a:r>
            <a:r>
              <a:rPr lang="ru-RU" sz="2000" b="1" dirty="0" smtClean="0"/>
              <a:t>досмотр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ru-RU" sz="2000" dirty="0"/>
              <a:t>3) </a:t>
            </a:r>
            <a:r>
              <a:rPr lang="ru-RU" sz="2000" b="1" dirty="0" smtClean="0"/>
              <a:t>опрос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ru-RU" sz="2000" dirty="0"/>
              <a:t>4) получение </a:t>
            </a:r>
            <a:r>
              <a:rPr lang="ru-RU" sz="2000" b="1" dirty="0"/>
              <a:t>письменных </a:t>
            </a:r>
            <a:r>
              <a:rPr lang="ru-RU" sz="2000" b="1" dirty="0" smtClean="0"/>
              <a:t>объяснений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ru-RU" sz="2000" dirty="0"/>
              <a:t>5) истребование </a:t>
            </a:r>
            <a:r>
              <a:rPr lang="ru-RU" sz="2000" b="1" dirty="0" smtClean="0"/>
              <a:t>документов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ru-RU" sz="2000" dirty="0"/>
              <a:t>6) </a:t>
            </a:r>
            <a:r>
              <a:rPr lang="ru-RU" sz="2000" b="1" dirty="0"/>
              <a:t>отбор проб </a:t>
            </a:r>
            <a:r>
              <a:rPr lang="ru-RU" sz="2000" dirty="0"/>
              <a:t>(образцов</a:t>
            </a:r>
            <a:r>
              <a:rPr lang="ru-RU" sz="2000" dirty="0" smtClean="0"/>
              <a:t>)</a:t>
            </a:r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000" dirty="0"/>
              <a:t>7) инструментальное </a:t>
            </a:r>
            <a:r>
              <a:rPr lang="ru-RU" sz="2000" b="1" dirty="0" smtClean="0"/>
              <a:t>обследование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ru-RU" sz="2000" dirty="0"/>
              <a:t>8) </a:t>
            </a:r>
            <a:r>
              <a:rPr lang="ru-RU" sz="2000" b="1" dirty="0" smtClean="0"/>
              <a:t>испытание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ru-RU" sz="2000" dirty="0"/>
              <a:t>9) </a:t>
            </a:r>
            <a:r>
              <a:rPr lang="ru-RU" sz="2000" b="1" dirty="0" smtClean="0"/>
              <a:t>экспертиза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ru-RU" sz="2000" dirty="0"/>
              <a:t>10) </a:t>
            </a:r>
            <a:r>
              <a:rPr lang="ru-RU" sz="2000" b="1" dirty="0" smtClean="0"/>
              <a:t>эксперимент</a:t>
            </a:r>
            <a:endParaRPr lang="ru-RU" sz="2000" b="1" dirty="0"/>
          </a:p>
          <a:p>
            <a:pPr>
              <a:lnSpc>
                <a:spcPct val="150000"/>
              </a:lnSpc>
            </a:pPr>
            <a:endParaRPr lang="ru-RU" sz="16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077" y="1111415"/>
            <a:ext cx="1666955" cy="166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14237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2"/>
          <p:cNvSpPr/>
          <p:nvPr/>
        </p:nvSpPr>
        <p:spPr>
          <a:xfrm>
            <a:off x="1210511" y="1485074"/>
            <a:ext cx="8824850" cy="331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ru-RU" sz="4000" b="1" u="sng" cap="all" spc="-1" dirty="0" smtClean="0">
                <a:latin typeface="+mj-lt"/>
              </a:rPr>
              <a:t>Блок № 1</a:t>
            </a:r>
          </a:p>
          <a:p>
            <a:pPr algn="ctr">
              <a:lnSpc>
                <a:spcPct val="100000"/>
              </a:lnSpc>
            </a:pPr>
            <a:endParaRPr lang="ru-RU" sz="4000" b="1" u="sng" cap="all" spc="-1" dirty="0" smtClean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>
              <a:lnSpc>
                <a:spcPct val="100000"/>
              </a:lnSpc>
            </a:pPr>
            <a:r>
              <a:rPr lang="ru-RU" sz="4000" b="1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Сущность муниципального контроля и его роль в регуляторной политике государства. </a:t>
            </a:r>
          </a:p>
          <a:p>
            <a:pPr algn="ctr">
              <a:lnSpc>
                <a:spcPct val="100000"/>
              </a:lnSpc>
            </a:pPr>
            <a:r>
              <a:rPr lang="ru-RU" sz="4000" b="1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Взаимосвязь с </a:t>
            </a:r>
            <a:r>
              <a:rPr lang="ru-RU" sz="4000" b="1" cap="all" spc="-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коап</a:t>
            </a:r>
            <a:r>
              <a:rPr lang="ru-RU" sz="4000" b="1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ru-RU" sz="4000" b="1" cap="all" spc="-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рф</a:t>
            </a:r>
            <a:endParaRPr lang="ru-RU" sz="4000" b="0" strike="noStrike" spc="-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533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CustomShape 2"/>
          <p:cNvSpPr/>
          <p:nvPr/>
        </p:nvSpPr>
        <p:spPr>
          <a:xfrm>
            <a:off x="11087280" y="498960"/>
            <a:ext cx="571680" cy="36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2" name="CustomShape 3"/>
          <p:cNvSpPr/>
          <p:nvPr/>
        </p:nvSpPr>
        <p:spPr>
          <a:xfrm>
            <a:off x="6374520" y="1342800"/>
            <a:ext cx="452880" cy="91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ru-RU" sz="5400" b="0" strike="noStrike" spc="-1" dirty="0">
              <a:latin typeface="Arial"/>
            </a:endParaRPr>
          </a:p>
        </p:txBody>
      </p:sp>
      <p:pic>
        <p:nvPicPr>
          <p:cNvPr id="404" name="Рисунок 6"/>
          <p:cNvPicPr/>
          <p:nvPr/>
        </p:nvPicPr>
        <p:blipFill>
          <a:blip r:embed="rId3"/>
          <a:stretch/>
        </p:blipFill>
        <p:spPr>
          <a:xfrm>
            <a:off x="1070197" y="379441"/>
            <a:ext cx="9647280" cy="6856200"/>
          </a:xfrm>
          <a:prstGeom prst="rect">
            <a:avLst/>
          </a:prstGeom>
          <a:ln>
            <a:noFill/>
          </a:ln>
        </p:spPr>
      </p:pic>
      <p:sp>
        <p:nvSpPr>
          <p:cNvPr id="405" name="TextShape 5"/>
          <p:cNvSpPr txBox="1"/>
          <p:nvPr/>
        </p:nvSpPr>
        <p:spPr>
          <a:xfrm>
            <a:off x="11087280" y="576000"/>
            <a:ext cx="792720" cy="430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ru-RU" sz="2400" b="0" strike="noStrike" spc="-1" dirty="0"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6037" y="202899"/>
            <a:ext cx="907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spc="-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КАК СВЯЗАНЫ КОНТРОЛЬНЫЕ МЕРОПРИЯТИЯ И ДЕЙСТВИЯ?</a:t>
            </a:r>
          </a:p>
          <a:p>
            <a:endParaRPr lang="ru-RU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79182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1605773" y="526320"/>
            <a:ext cx="9293774" cy="3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u="sng" spc="-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КОНТРОЛЬНАЯ ЗАКУПКА</a:t>
            </a:r>
            <a:endParaRPr lang="ru-RU" sz="2000" b="1" u="sng" strike="noStrike" spc="-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7" name="TextShape 7"/>
          <p:cNvSpPr txBox="1"/>
          <p:nvPr/>
        </p:nvSpPr>
        <p:spPr>
          <a:xfrm>
            <a:off x="11448000" y="505440"/>
            <a:ext cx="349920" cy="43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ru-RU" sz="2400" b="0" strike="noStrike" spc="-1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79331" y="1046284"/>
            <a:ext cx="89417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b="1" dirty="0" smtClean="0"/>
              <a:t>Оценка соблюдения ОТ при продаже продукции (товаров), выполнении работ, оказании услуг (т.е. оценивается </a:t>
            </a:r>
            <a:r>
              <a:rPr lang="ru-RU" b="1" u="sng" dirty="0" smtClean="0"/>
              <a:t>сделка</a:t>
            </a:r>
            <a:r>
              <a:rPr lang="ru-RU" b="1" dirty="0" smtClean="0"/>
              <a:t>)</a:t>
            </a:r>
          </a:p>
          <a:p>
            <a:pPr marL="285750" indent="-285750">
              <a:buFontTx/>
              <a:buChar char="-"/>
            </a:pPr>
            <a:endParaRPr lang="ru-RU" b="1" dirty="0" smtClean="0"/>
          </a:p>
          <a:p>
            <a:r>
              <a:rPr lang="ru-RU" b="1" dirty="0" smtClean="0"/>
              <a:t>     </a:t>
            </a:r>
            <a:r>
              <a:rPr lang="ru-RU" b="1" u="sng" dirty="0" smtClean="0"/>
              <a:t>КНД</a:t>
            </a:r>
            <a:r>
              <a:rPr lang="ru-RU" b="1" dirty="0" smtClean="0"/>
              <a:t>: Осмотр и Эксперимент</a:t>
            </a:r>
          </a:p>
          <a:p>
            <a:pPr marL="285750" indent="-285750">
              <a:buFontTx/>
              <a:buChar char="-"/>
            </a:pP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828800" y="2552572"/>
            <a:ext cx="3798277" cy="72096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Очно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57900" y="2552571"/>
            <a:ext cx="3798277" cy="72096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По почте, Интернету </a:t>
            </a:r>
            <a:r>
              <a:rPr lang="ru-RU" dirty="0" err="1" smtClean="0">
                <a:solidFill>
                  <a:schemeClr val="tx1"/>
                </a:solidFill>
              </a:rPr>
              <a:t>итд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28800" y="3554454"/>
            <a:ext cx="3798277" cy="6594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Присутствие 2 свидетелей или видеозапись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3622430" y="3303362"/>
            <a:ext cx="211016" cy="212936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4456634"/>
            <a:ext cx="7811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СРОК личного взаимодействия  </a:t>
            </a:r>
            <a:r>
              <a:rPr lang="ru-RU" dirty="0" smtClean="0"/>
              <a:t>– обычное время, но не более 1 рабочего дня (ч. 4 ст. 65 + ч. 6 ст. 66 )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890346" y="5345723"/>
            <a:ext cx="7183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Последствия</a:t>
            </a:r>
            <a:r>
              <a:rPr lang="ru-RU" dirty="0" smtClean="0"/>
              <a:t>: денежные средства и товар возвращаются (за исключением утраты товаром потребительских свойств)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804009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1605773" y="526320"/>
            <a:ext cx="9293774" cy="3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u="sng" spc="-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МОНИТОРИНГОВАЯ ЗАКУПКА</a:t>
            </a:r>
            <a:endParaRPr lang="ru-RU" sz="2000" b="1" u="sng" strike="noStrike" spc="-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7" name="TextShape 7"/>
          <p:cNvSpPr txBox="1"/>
          <p:nvPr/>
        </p:nvSpPr>
        <p:spPr>
          <a:xfrm>
            <a:off x="11448000" y="505440"/>
            <a:ext cx="349920" cy="43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ru-RU" sz="2400" b="0" strike="noStrike" spc="-1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79331" y="1046284"/>
            <a:ext cx="89417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b="1" dirty="0" smtClean="0"/>
              <a:t>В целях направления продукции, товаров, услуг на экспертизу, испытание, исследование на соответствие ОТ (т.е. цель – проверка </a:t>
            </a:r>
            <a:r>
              <a:rPr lang="ru-RU" b="1" dirty="0" err="1" smtClean="0"/>
              <a:t>качетва</a:t>
            </a:r>
            <a:r>
              <a:rPr lang="ru-RU" b="1" dirty="0" smtClean="0"/>
              <a:t>)</a:t>
            </a:r>
          </a:p>
          <a:p>
            <a:endParaRPr lang="ru-RU" b="1" dirty="0" smtClean="0"/>
          </a:p>
          <a:p>
            <a:endParaRPr lang="ru-RU" b="1" dirty="0"/>
          </a:p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КНД</a:t>
            </a:r>
            <a:r>
              <a:rPr lang="ru-RU" b="1" dirty="0" smtClean="0"/>
              <a:t>: осмотр, опрос, эксперимент, инструментальное обследование,     истребование документов, испытание, экспертиза.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79331" y="3397937"/>
            <a:ext cx="7811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СРОК личного взаимодействия  </a:t>
            </a:r>
            <a:r>
              <a:rPr lang="ru-RU" dirty="0" smtClean="0"/>
              <a:t>– обычное время, но не более 1 рабочего дня (ч. 4 ст. 65 + ч. 6 ст. 66 ) + экспертиза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79331" y="4503095"/>
            <a:ext cx="74031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Срок составления акта </a:t>
            </a:r>
            <a:r>
              <a:rPr lang="ru-RU" dirty="0" smtClean="0"/>
              <a:t>– в течение 24 часов с момента получения данных экспертизы, исследования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3447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1605773" y="526320"/>
            <a:ext cx="9293774" cy="3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u="sng" spc="-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ВЫБОРОЧНЫЙ КОНТРОЛЬ</a:t>
            </a:r>
            <a:endParaRPr lang="ru-RU" sz="2000" b="1" u="sng" strike="noStrike" spc="-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7" name="TextShape 7"/>
          <p:cNvSpPr txBox="1"/>
          <p:nvPr/>
        </p:nvSpPr>
        <p:spPr>
          <a:xfrm>
            <a:off x="11448000" y="505440"/>
            <a:ext cx="349920" cy="43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ru-RU" sz="2400" b="0" strike="noStrike" spc="-1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79331" y="1046284"/>
            <a:ext cx="89417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- Отбор проб (образцов) продукции (товаров) по месту хранения (реализации) в целях подтверждения их соответствия ОТ и безопасности </a:t>
            </a:r>
          </a:p>
          <a:p>
            <a:endParaRPr lang="ru-RU" b="1" dirty="0"/>
          </a:p>
          <a:p>
            <a:r>
              <a:rPr lang="ru-RU" b="1" dirty="0" smtClean="0"/>
              <a:t>КНД: </a:t>
            </a:r>
            <a:r>
              <a:rPr lang="ru-RU" dirty="0" smtClean="0"/>
              <a:t>осмотр, получение письменных объяснений, истребование документов, отбор проб (образцов), инструментальное обследование, испытание, экспертиза.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679332" y="3614437"/>
            <a:ext cx="7899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СРОК личного взаимодействия  </a:t>
            </a:r>
            <a:r>
              <a:rPr lang="ru-RU" dirty="0" smtClean="0"/>
              <a:t>– обычное время, но не более 1 рабочего дня (ч. 4 ст. 65 + ч. 6 ст. 66 ) + экспертиза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79331" y="4406380"/>
            <a:ext cx="7403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Присутствие КЛ при отборе – </a:t>
            </a:r>
            <a:r>
              <a:rPr lang="ru-RU" dirty="0" smtClean="0"/>
              <a:t>обязательно! (ч. 6 ст. 69)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679331" y="3005214"/>
            <a:ext cx="8537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Контролируемое лицо </a:t>
            </a:r>
            <a:r>
              <a:rPr lang="ru-RU" dirty="0" smtClean="0"/>
              <a:t>– не определено (ч. 2 ст. 69)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679331" y="4901090"/>
            <a:ext cx="7403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Судьба товара </a:t>
            </a:r>
            <a:r>
              <a:rPr lang="ru-RU" dirty="0" smtClean="0"/>
              <a:t>– возврат (ч. 11 ст. 69)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79331" y="5395800"/>
            <a:ext cx="3393831" cy="10287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Если товар утрачен и </a:t>
            </a:r>
            <a:r>
              <a:rPr lang="ru-RU" sz="1400" u="sng" dirty="0" smtClean="0">
                <a:solidFill>
                  <a:schemeClr val="tx1"/>
                </a:solidFill>
              </a:rPr>
              <a:t>нет нарушения качества </a:t>
            </a:r>
            <a:r>
              <a:rPr lang="ru-RU" sz="1400" dirty="0" smtClean="0">
                <a:solidFill>
                  <a:schemeClr val="tx1"/>
                </a:solidFill>
              </a:rPr>
              <a:t>– КЛ вправе обратиться с требованием о компенсации стоимости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80892" y="5395800"/>
            <a:ext cx="3393831" cy="10287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Если товар утрачен и </a:t>
            </a:r>
            <a:r>
              <a:rPr lang="ru-RU" sz="1400" u="sng" dirty="0" smtClean="0">
                <a:solidFill>
                  <a:schemeClr val="tx1"/>
                </a:solidFill>
              </a:rPr>
              <a:t>выявлено нарушение качества </a:t>
            </a:r>
            <a:r>
              <a:rPr lang="ru-RU" sz="1400" dirty="0" smtClean="0">
                <a:solidFill>
                  <a:schemeClr val="tx1"/>
                </a:solidFill>
              </a:rPr>
              <a:t>– не возмещается 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08383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1605773" y="526320"/>
            <a:ext cx="9293774" cy="3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u="sng" spc="-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ИНСПЕКЦИОННЫЙ</a:t>
            </a:r>
            <a:r>
              <a:rPr lang="ru-RU" sz="2000" b="1" u="sng" spc="-1" dirty="0" smtClean="0"/>
              <a:t> </a:t>
            </a:r>
            <a:r>
              <a:rPr lang="ru-RU" sz="2000" b="1" u="sng" spc="-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ВИЗИТ</a:t>
            </a:r>
            <a:endParaRPr lang="ru-RU" sz="2000" b="1" u="sng" strike="noStrike" spc="-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7" name="TextShape 7"/>
          <p:cNvSpPr txBox="1"/>
          <p:nvPr/>
        </p:nvSpPr>
        <p:spPr>
          <a:xfrm>
            <a:off x="11448000" y="505440"/>
            <a:ext cx="349920" cy="43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ru-RU" sz="2400" b="0" strike="noStrike" spc="-1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5773" y="1389184"/>
            <a:ext cx="89417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b="1" dirty="0" smtClean="0"/>
              <a:t>Взаимодействие с </a:t>
            </a:r>
            <a:r>
              <a:rPr lang="ru-RU" b="1" u="sng" dirty="0" smtClean="0"/>
              <a:t>конкретным</a:t>
            </a:r>
            <a:r>
              <a:rPr lang="ru-RU" b="1" dirty="0" smtClean="0"/>
              <a:t> КЛ или владельцем объекта – по месту нахождения КЛ или объекта (</a:t>
            </a:r>
            <a:r>
              <a:rPr lang="ru-RU" b="1" u="sng" dirty="0" smtClean="0"/>
              <a:t>мини-проверка</a:t>
            </a:r>
            <a:r>
              <a:rPr lang="ru-RU" b="1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ru-RU" b="1" dirty="0" smtClean="0"/>
              <a:t>О проведении КЛ не уведомляется</a:t>
            </a:r>
          </a:p>
          <a:p>
            <a:pPr marL="285750" indent="-285750">
              <a:buFontTx/>
              <a:buChar char="-"/>
            </a:pPr>
            <a:endParaRPr lang="ru-RU" b="1" dirty="0" smtClean="0"/>
          </a:p>
          <a:p>
            <a:endParaRPr lang="ru-RU" b="1" dirty="0"/>
          </a:p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КНД</a:t>
            </a:r>
            <a:r>
              <a:rPr lang="ru-RU" b="1" dirty="0" smtClean="0"/>
              <a:t>: </a:t>
            </a:r>
            <a:r>
              <a:rPr lang="ru-RU" dirty="0" smtClean="0"/>
              <a:t>осмотр, опрос, получение письменных объяснений, инструментальное обследование, истребование документов (</a:t>
            </a:r>
            <a:r>
              <a:rPr lang="ru-RU" u="sng" dirty="0" smtClean="0"/>
              <a:t>которые должны находится на объекте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605773" y="3974507"/>
            <a:ext cx="7899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СРОК</a:t>
            </a:r>
            <a:r>
              <a:rPr lang="ru-RU" b="1" dirty="0" smtClean="0"/>
              <a:t> </a:t>
            </a:r>
            <a:r>
              <a:rPr lang="ru-RU" dirty="0" smtClean="0"/>
              <a:t>– один рабочий день.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281114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1605773" y="526320"/>
            <a:ext cx="9293774" cy="3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u="sng" spc="-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РЕЙДОВЫЙ ОСМОТР</a:t>
            </a:r>
            <a:endParaRPr lang="ru-RU" sz="2000" b="1" u="sng" strike="noStrike" spc="-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7" name="TextShape 7"/>
          <p:cNvSpPr txBox="1"/>
          <p:nvPr/>
        </p:nvSpPr>
        <p:spPr>
          <a:xfrm>
            <a:off x="11448000" y="505440"/>
            <a:ext cx="349920" cy="43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ru-RU" sz="2400" b="0" strike="noStrike" spc="-1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5772" y="1184474"/>
            <a:ext cx="89417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b="1" dirty="0" smtClean="0"/>
              <a:t>По использованию объекта, которым владеют (эксплуатируют) несколько лиц</a:t>
            </a:r>
          </a:p>
          <a:p>
            <a:pPr marL="285750" indent="-285750">
              <a:buFontTx/>
              <a:buChar char="-"/>
            </a:pPr>
            <a:r>
              <a:rPr lang="ru-RU" b="1" dirty="0" smtClean="0"/>
              <a:t>Осуществление деятельности на определенной территории</a:t>
            </a:r>
          </a:p>
          <a:p>
            <a:endParaRPr lang="ru-RU" b="1" dirty="0"/>
          </a:p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КНД</a:t>
            </a:r>
            <a:r>
              <a:rPr lang="ru-RU" b="1" dirty="0" smtClean="0"/>
              <a:t>: МАХ</a:t>
            </a:r>
          </a:p>
          <a:p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05772" y="2938800"/>
            <a:ext cx="7899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СРОК взаимодействия с одним КЛ </a:t>
            </a:r>
            <a:r>
              <a:rPr lang="ru-RU" dirty="0" smtClean="0"/>
              <a:t>– один рабочий день.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605772" y="3506348"/>
            <a:ext cx="8347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Право инспектора опрашивать находящихся на объекте граждан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605772" y="3989937"/>
            <a:ext cx="83471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Акт</a:t>
            </a:r>
            <a:r>
              <a:rPr lang="ru-RU" b="1" dirty="0" smtClean="0"/>
              <a:t> составляется только в отношении КЛ в отношении которых выявлено нарушение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05772" y="5387376"/>
            <a:ext cx="3393831" cy="10287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Если товар утрачен и </a:t>
            </a:r>
            <a:r>
              <a:rPr lang="ru-RU" sz="1400" u="sng" dirty="0" smtClean="0">
                <a:solidFill>
                  <a:schemeClr val="tx1"/>
                </a:solidFill>
              </a:rPr>
              <a:t>нет нарушения качества </a:t>
            </a:r>
            <a:r>
              <a:rPr lang="ru-RU" sz="1400" dirty="0" smtClean="0">
                <a:solidFill>
                  <a:schemeClr val="tx1"/>
                </a:solidFill>
              </a:rPr>
              <a:t>– КЛ вправе обратиться с требованием о компенсации стоимости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72165" y="5371879"/>
            <a:ext cx="3393831" cy="10287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Если товар утрачен и </a:t>
            </a:r>
            <a:r>
              <a:rPr lang="ru-RU" sz="1400" u="sng" dirty="0" smtClean="0">
                <a:solidFill>
                  <a:schemeClr val="tx1"/>
                </a:solidFill>
              </a:rPr>
              <a:t>выявлено нарушение качества </a:t>
            </a:r>
            <a:r>
              <a:rPr lang="ru-RU" sz="1400" dirty="0" smtClean="0">
                <a:solidFill>
                  <a:schemeClr val="tx1"/>
                </a:solidFill>
              </a:rPr>
              <a:t>– не возмещается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28929" y="4720227"/>
            <a:ext cx="7332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Правило о возмещении затрат при отборе проб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2547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1605773" y="526320"/>
            <a:ext cx="9293774" cy="3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u="sng" spc="-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ДОКУМЕНТАРНАЯ ПРОВЕРКА</a:t>
            </a:r>
            <a:endParaRPr lang="ru-RU" sz="2000" b="1" u="sng" strike="noStrike" spc="-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7" name="TextShape 7"/>
          <p:cNvSpPr txBox="1"/>
          <p:nvPr/>
        </p:nvSpPr>
        <p:spPr>
          <a:xfrm>
            <a:off x="11448000" y="505440"/>
            <a:ext cx="349920" cy="43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ru-RU" sz="2400" b="0" strike="noStrike" spc="-1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5772" y="1184474"/>
            <a:ext cx="89417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b="1" dirty="0" smtClean="0"/>
              <a:t>По месту нахождения контрольного органа</a:t>
            </a:r>
            <a:endParaRPr lang="ru-RU" b="1" dirty="0"/>
          </a:p>
          <a:p>
            <a:pPr marL="285750" indent="-285750">
              <a:buFontTx/>
              <a:buChar char="-"/>
            </a:pPr>
            <a:r>
              <a:rPr lang="ru-RU" b="1" dirty="0" smtClean="0"/>
              <a:t>Предмет – сведения, содержащиеся в документах</a:t>
            </a:r>
          </a:p>
          <a:p>
            <a:endParaRPr lang="ru-RU" b="1" dirty="0"/>
          </a:p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КНД</a:t>
            </a:r>
            <a:r>
              <a:rPr lang="ru-RU" b="1" dirty="0" smtClean="0"/>
              <a:t>: письменные объяснения, истребование документов, экспертиза.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05771" y="2417842"/>
            <a:ext cx="10192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Право на запрос документов, которых нет у органа + запрос разъяснений</a:t>
            </a:r>
          </a:p>
          <a:p>
            <a:r>
              <a:rPr lang="ru-RU" b="1" dirty="0" smtClean="0"/>
              <a:t> – срок ответа – 10 рабочих дней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605771" y="3152178"/>
            <a:ext cx="8311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Срок проверки </a:t>
            </a:r>
            <a:r>
              <a:rPr lang="ru-RU" dirty="0" smtClean="0"/>
              <a:t>– 10 рабочих дней + срок требования документов или уточнение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05771" y="3921611"/>
            <a:ext cx="8748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Без согласования </a:t>
            </a:r>
            <a:r>
              <a:rPr lang="ru-RU" dirty="0" smtClean="0"/>
              <a:t>с органами прокуратуры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390326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1605773" y="526320"/>
            <a:ext cx="9293774" cy="3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u="sng" spc="-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ВЫЕЗДНАЯ ПРОВЕРКА</a:t>
            </a:r>
            <a:endParaRPr lang="ru-RU" sz="2000" b="1" u="sng" strike="noStrike" spc="-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7" name="TextShape 7"/>
          <p:cNvSpPr txBox="1"/>
          <p:nvPr/>
        </p:nvSpPr>
        <p:spPr>
          <a:xfrm>
            <a:off x="11448000" y="505440"/>
            <a:ext cx="349920" cy="43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ru-RU" sz="2400" b="0" strike="noStrike" spc="-1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5773" y="936000"/>
            <a:ext cx="943736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b="1" dirty="0" smtClean="0"/>
              <a:t>Комплексное мероприятие </a:t>
            </a:r>
            <a:r>
              <a:rPr lang="ru-RU" i="1" dirty="0" smtClean="0"/>
              <a:t>(проверка любых требований)</a:t>
            </a:r>
          </a:p>
          <a:p>
            <a:pPr marL="285750" indent="-285750">
              <a:buFontTx/>
              <a:buChar char="-"/>
            </a:pPr>
            <a:r>
              <a:rPr lang="ru-RU" b="1" dirty="0" smtClean="0"/>
              <a:t>По месту нахождения КЛ или объекта</a:t>
            </a:r>
            <a:endParaRPr lang="ru-RU" b="1" dirty="0"/>
          </a:p>
          <a:p>
            <a:pPr marL="285750" indent="-285750">
              <a:buFontTx/>
              <a:buChar char="-"/>
            </a:pPr>
            <a:r>
              <a:rPr lang="ru-RU" b="1" dirty="0" smtClean="0"/>
              <a:t>Владение (пользование) производственным объектом</a:t>
            </a:r>
          </a:p>
          <a:p>
            <a:pPr marL="285750" indent="-285750">
              <a:buFontTx/>
              <a:buChar char="-"/>
            </a:pPr>
            <a:r>
              <a:rPr lang="ru-RU" b="1" dirty="0" smtClean="0"/>
              <a:t>+ оценка выполнения решения КНО</a:t>
            </a:r>
          </a:p>
          <a:p>
            <a:endParaRPr lang="ru-RU" sz="800" b="1" dirty="0" smtClean="0"/>
          </a:p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Условия проведения: </a:t>
            </a:r>
            <a:r>
              <a:rPr lang="ru-RU" dirty="0" smtClean="0"/>
              <a:t>(ч. 3 ст. 73)</a:t>
            </a:r>
            <a:endParaRPr lang="ru-RU" b="1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Нет возможности оценить по документам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Нет возможности использовать иное КНМ</a:t>
            </a:r>
          </a:p>
          <a:p>
            <a:endParaRPr lang="ru-RU" sz="800" dirty="0"/>
          </a:p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КНД</a:t>
            </a:r>
            <a:r>
              <a:rPr lang="ru-RU" b="1" dirty="0" smtClean="0"/>
              <a:t>: </a:t>
            </a:r>
            <a:r>
              <a:rPr lang="ru-RU" dirty="0" smtClean="0"/>
              <a:t>МАХ</a:t>
            </a:r>
          </a:p>
          <a:p>
            <a:endParaRPr lang="ru-RU" sz="800" b="1" dirty="0"/>
          </a:p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 уведомлением </a:t>
            </a:r>
            <a:r>
              <a:rPr lang="ru-RU" dirty="0" smtClean="0"/>
              <a:t>за 24 часа до проверки</a:t>
            </a:r>
          </a:p>
          <a:p>
            <a:endParaRPr lang="ru-RU" dirty="0"/>
          </a:p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При отборе проб (образцов) </a:t>
            </a:r>
            <a:r>
              <a:rPr lang="ru-RU" dirty="0" smtClean="0"/>
              <a:t>– возмещение (если нет нарушений) (ч. 11 ст. 73)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14500" y="4580792"/>
            <a:ext cx="3244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Сроки</a:t>
            </a:r>
            <a:r>
              <a:rPr lang="ru-RU" b="1" u="sng" dirty="0" smtClean="0">
                <a:solidFill>
                  <a:schemeClr val="bg1"/>
                </a:solidFill>
              </a:rPr>
              <a:t> </a:t>
            </a:r>
            <a:r>
              <a:rPr lang="ru-RU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проведения</a:t>
            </a:r>
            <a:r>
              <a:rPr lang="ru-RU" b="1" dirty="0" smtClean="0">
                <a:solidFill>
                  <a:schemeClr val="bg1"/>
                </a:solidFill>
              </a:rPr>
              <a:t>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14500" y="5064369"/>
            <a:ext cx="2365131" cy="896816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Не более 10 рабочих дней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23239" y="4686300"/>
            <a:ext cx="2365131" cy="1274885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СМП малое: взаимодействие- 50 часов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731978" y="4686300"/>
            <a:ext cx="2365131" cy="1274885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chemeClr val="tx1"/>
                </a:solidFill>
              </a:rPr>
              <a:t>СМП микро: взаимодействие- 15 часов (по программе проверок – 40 часов)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257829" y="4686300"/>
            <a:ext cx="2365131" cy="1274885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solidFill>
                  <a:schemeClr val="tx1"/>
                </a:solidFill>
              </a:rPr>
              <a:t>Если в нескольких субъектах РФ – срок по каждому филиалу, подразделению</a:t>
            </a:r>
            <a:endParaRPr lang="ru-RU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77217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1605773" y="526320"/>
            <a:ext cx="9293774" cy="3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u="sng" spc="-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НАБЛЮДЕНИЕ (мониторинг безопасности)</a:t>
            </a:r>
            <a:endParaRPr lang="ru-RU" sz="2000" b="1" u="sng" strike="noStrike" spc="-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7" name="TextShape 7"/>
          <p:cNvSpPr txBox="1"/>
          <p:nvPr/>
        </p:nvSpPr>
        <p:spPr>
          <a:xfrm>
            <a:off x="11448000" y="505440"/>
            <a:ext cx="349920" cy="43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ru-RU" sz="2400" b="0" strike="noStrike" spc="-1" dirty="0"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88123" y="1186962"/>
            <a:ext cx="76932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b="1" dirty="0" smtClean="0"/>
              <a:t>Анализ данных об объектах контроля</a:t>
            </a:r>
          </a:p>
          <a:p>
            <a:pPr marL="285750" indent="-285750">
              <a:buFontTx/>
              <a:buChar char="-"/>
            </a:pPr>
            <a:r>
              <a:rPr lang="ru-RU" b="1" dirty="0" smtClean="0"/>
              <a:t>Данные – межведомственный обмен, предоставляются КЛ (например, статистика), в ИС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88123" y="2171672"/>
            <a:ext cx="741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Запрет</a:t>
            </a:r>
            <a:r>
              <a:rPr lang="ru-RU" dirty="0" smtClean="0"/>
              <a:t> налагать обязанности на КЛ (ч. 2 ст. 74)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644161" y="2602245"/>
            <a:ext cx="7737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Последствия выявления нарушения </a:t>
            </a:r>
            <a:r>
              <a:rPr lang="ru-RU" dirty="0" smtClean="0"/>
              <a:t>– решение о проведении КНМ, предостережение. 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644161" y="3555863"/>
            <a:ext cx="6840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spc="-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ВЫЕЗДНОЕ </a:t>
            </a:r>
            <a:r>
              <a:rPr lang="ru-RU" b="1" u="sng" spc="-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ОБСЛЕДОВАНИЕ</a:t>
            </a:r>
            <a:endParaRPr lang="ru-RU" b="1" u="sng" spc="-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98310" y="4047816"/>
            <a:ext cx="79853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- Визуальная оценка соблюдения ОТ</a:t>
            </a:r>
            <a:endParaRPr lang="ru-RU" b="1" dirty="0"/>
          </a:p>
          <a:p>
            <a:pPr marL="285750" indent="-285750">
              <a:buFontTx/>
              <a:buChar char="-"/>
            </a:pPr>
            <a:r>
              <a:rPr lang="ru-RU" b="1" dirty="0" smtClean="0"/>
              <a:t>По месту нахождения КЛ, объекта</a:t>
            </a:r>
          </a:p>
          <a:p>
            <a:pPr marL="285750" indent="-285750">
              <a:buFontTx/>
              <a:buChar char="-"/>
            </a:pPr>
            <a:r>
              <a:rPr lang="ru-RU" b="1" dirty="0" smtClean="0"/>
              <a:t>Право осматривать общедоступные места </a:t>
            </a:r>
            <a:r>
              <a:rPr lang="ru-RU" dirty="0" smtClean="0"/>
              <a:t>(места посещения неограниченного круга лиц – например, торговые залы)</a:t>
            </a:r>
          </a:p>
          <a:p>
            <a:endParaRPr lang="ru-RU" sz="800" dirty="0" smtClean="0"/>
          </a:p>
          <a:p>
            <a:r>
              <a:rPr lang="ru-RU" b="1" dirty="0" smtClean="0"/>
              <a:t>Без</a:t>
            </a:r>
            <a:r>
              <a:rPr lang="ru-RU" dirty="0" smtClean="0"/>
              <a:t> информирования КЛ</a:t>
            </a:r>
          </a:p>
          <a:p>
            <a:endParaRPr lang="ru-RU" sz="800" dirty="0"/>
          </a:p>
          <a:p>
            <a:r>
              <a:rPr lang="ru-RU" b="1" dirty="0" smtClean="0"/>
              <a:t>Срок</a:t>
            </a:r>
            <a:r>
              <a:rPr lang="ru-RU" dirty="0" smtClean="0"/>
              <a:t> – один рабочий день</a:t>
            </a:r>
          </a:p>
          <a:p>
            <a:endParaRPr lang="ru-RU" sz="800" dirty="0"/>
          </a:p>
          <a:p>
            <a:r>
              <a:rPr lang="ru-RU" b="1" u="sng" dirty="0" smtClean="0"/>
              <a:t>НЕТ</a:t>
            </a:r>
            <a:r>
              <a:rPr lang="ru-RU" dirty="0" smtClean="0"/>
              <a:t>: акт, предписание, отзыв продукции, приостановление деятельности (ч. 6 ст. 75)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495692" y="526320"/>
            <a:ext cx="2302228" cy="1293688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БЕЗ взаимодействия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495692" y="1972404"/>
            <a:ext cx="2302228" cy="1293688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Основание – задание должностного лица КНО 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9633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2"/>
          <p:cNvSpPr/>
          <p:nvPr/>
        </p:nvSpPr>
        <p:spPr>
          <a:xfrm>
            <a:off x="952807" y="456373"/>
            <a:ext cx="8824850" cy="331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2000" b="1" u="sng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Контрольные вопросы по </a:t>
            </a:r>
            <a:r>
              <a:rPr lang="ru-RU" sz="2000" b="1" u="sng" cap="all" spc="-1" dirty="0" smtClean="0">
                <a:latin typeface="+mj-lt"/>
              </a:rPr>
              <a:t>блоку № 3</a:t>
            </a:r>
            <a:endParaRPr lang="ru-RU" sz="2000" b="0" u="sng" strike="noStrike" spc="-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2807" y="553915"/>
            <a:ext cx="9779873" cy="5907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ru-RU" sz="3200" dirty="0" smtClean="0"/>
          </a:p>
          <a:p>
            <a:pPr>
              <a:lnSpc>
                <a:spcPct val="150000"/>
              </a:lnSpc>
            </a:pPr>
            <a:r>
              <a:rPr lang="ru-RU" sz="3200" dirty="0" smtClean="0"/>
              <a:t>Внимательно проанализируйте линейку контрольных (надзорных) мероприятий. </a:t>
            </a:r>
            <a:r>
              <a:rPr lang="ru-RU" sz="3200" b="1" dirty="0" smtClean="0"/>
              <a:t>Какого мероприятия, на Ваш взгляд, не хватает для осуществления </a:t>
            </a:r>
            <a:r>
              <a:rPr lang="ru-RU" sz="3200" b="1" dirty="0" err="1" smtClean="0"/>
              <a:t>мунконтроля</a:t>
            </a:r>
            <a:r>
              <a:rPr lang="ru-RU" sz="3200" dirty="0" smtClean="0"/>
              <a:t>? Как оно должно осуществляться?    Какие задачи оно должно решить?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4731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CustomShape 1"/>
          <p:cNvSpPr/>
          <p:nvPr/>
        </p:nvSpPr>
        <p:spPr>
          <a:xfrm>
            <a:off x="11087640" y="498960"/>
            <a:ext cx="5713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4" name="CustomShape 2"/>
          <p:cNvSpPr/>
          <p:nvPr/>
        </p:nvSpPr>
        <p:spPr>
          <a:xfrm>
            <a:off x="1603937" y="342000"/>
            <a:ext cx="9105093" cy="31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2000" b="1" u="sng" strike="noStrike" cap="all" spc="-1" dirty="0" smtClean="0">
                <a:solidFill>
                  <a:srgbClr val="0077C8"/>
                </a:solidFill>
                <a:latin typeface="+mj-lt"/>
                <a:ea typeface="DejaVu Sans"/>
              </a:rPr>
              <a:t>Какие механизмы контроля должны быть у местной власти?</a:t>
            </a:r>
            <a:endParaRPr lang="ru-RU" sz="2000" b="0" u="sng" strike="noStrike" spc="-1" dirty="0">
              <a:latin typeface="+mj-lt"/>
            </a:endParaRPr>
          </a:p>
        </p:txBody>
      </p:sp>
      <p:sp>
        <p:nvSpPr>
          <p:cNvPr id="305" name="CustomShape 3"/>
          <p:cNvSpPr/>
          <p:nvPr/>
        </p:nvSpPr>
        <p:spPr>
          <a:xfrm>
            <a:off x="1603937" y="947630"/>
            <a:ext cx="8566560" cy="477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ru-RU" sz="3200" b="0" strike="noStrike" spc="-1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19894" y="984738"/>
            <a:ext cx="899079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Местное </a:t>
            </a:r>
            <a:r>
              <a:rPr lang="ru-RU" sz="2000" b="1" dirty="0"/>
              <a:t>самоуправление </a:t>
            </a:r>
            <a:r>
              <a:rPr lang="ru-RU" sz="2000" dirty="0"/>
              <a:t>– часть </a:t>
            </a:r>
            <a:r>
              <a:rPr lang="ru-RU" sz="2000" b="1" dirty="0"/>
              <a:t>единой публичной власти </a:t>
            </a:r>
            <a:r>
              <a:rPr lang="ru-RU" sz="2000" dirty="0"/>
              <a:t>в стране (</a:t>
            </a:r>
            <a:r>
              <a:rPr lang="ru-RU" sz="2000" i="1" u="sng" dirty="0"/>
              <a:t>Конституция Российской Федерации</a:t>
            </a:r>
            <a:r>
              <a:rPr lang="ru-RU" sz="2000" dirty="0"/>
              <a:t>)</a:t>
            </a:r>
          </a:p>
          <a:p>
            <a:endParaRPr lang="ru-RU" sz="2000" dirty="0"/>
          </a:p>
          <a:p>
            <a:r>
              <a:rPr lang="ru-RU" sz="2000" dirty="0" smtClean="0"/>
              <a:t>Публичная власть = </a:t>
            </a:r>
            <a:r>
              <a:rPr lang="ru-RU" sz="2800" b="1" dirty="0" smtClean="0"/>
              <a:t>принуждение</a:t>
            </a:r>
            <a:r>
              <a:rPr lang="ru-RU" sz="2000" dirty="0" smtClean="0"/>
              <a:t> к порядку</a:t>
            </a:r>
          </a:p>
          <a:p>
            <a:endParaRPr lang="ru-RU" sz="2000" dirty="0" smtClean="0"/>
          </a:p>
          <a:p>
            <a:r>
              <a:rPr lang="ru-RU" sz="2400" b="1" dirty="0" smtClean="0"/>
              <a:t>Инструменты</a:t>
            </a:r>
            <a:r>
              <a:rPr lang="ru-RU" sz="2000" dirty="0" smtClean="0"/>
              <a:t>:</a:t>
            </a:r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  <a:p>
            <a:r>
              <a:rPr lang="ru-RU" sz="3200" b="1" dirty="0" smtClean="0"/>
              <a:t>Цель реформы – </a:t>
            </a:r>
            <a:r>
              <a:rPr lang="ru-RU" sz="3200" dirty="0" smtClean="0"/>
              <a:t>дать набор эффективных инструментов</a:t>
            </a:r>
          </a:p>
          <a:p>
            <a:endParaRPr lang="ru-RU" sz="2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49515" y="3400784"/>
            <a:ext cx="2294792" cy="13276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Административная</a:t>
            </a:r>
            <a:r>
              <a:rPr lang="ru-RU" dirty="0" smtClean="0">
                <a:solidFill>
                  <a:schemeClr val="tx1"/>
                </a:solidFill>
              </a:rPr>
              <a:t> ответственность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447335" y="3400784"/>
            <a:ext cx="2294792" cy="13276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Судебный порядок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82474" y="3400784"/>
            <a:ext cx="2294792" cy="13276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Рассмотрение обращений граждан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52636" y="3400784"/>
            <a:ext cx="2294792" cy="13276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Муниципальный контроль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2"/>
          <p:cNvSpPr/>
          <p:nvPr/>
        </p:nvSpPr>
        <p:spPr>
          <a:xfrm>
            <a:off x="1131380" y="808067"/>
            <a:ext cx="8824850" cy="331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ru-RU" sz="4000" b="1" u="sng" cap="all" spc="-1" dirty="0" smtClean="0">
                <a:latin typeface="+mj-lt"/>
              </a:rPr>
              <a:t>Блок № 4</a:t>
            </a:r>
          </a:p>
          <a:p>
            <a:pPr algn="ctr">
              <a:lnSpc>
                <a:spcPct val="100000"/>
              </a:lnSpc>
            </a:pPr>
            <a:endParaRPr lang="ru-RU" sz="4000" b="1" u="sng" cap="all" spc="-1" dirty="0" smtClean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>
              <a:lnSpc>
                <a:spcPct val="100000"/>
              </a:lnSpc>
            </a:pPr>
            <a:r>
              <a:rPr lang="ru-RU" sz="4000" b="1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Осуществление муниципального контроля: управление рисками и процедуры</a:t>
            </a:r>
            <a:endParaRPr lang="ru-RU" sz="4000" b="0" strike="noStrike" spc="-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552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CustomShape 1"/>
          <p:cNvSpPr/>
          <p:nvPr/>
        </p:nvSpPr>
        <p:spPr>
          <a:xfrm>
            <a:off x="1605773" y="526320"/>
            <a:ext cx="9050504" cy="31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1" u="sng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КАКИЕ МОГУТ БЫТЬ </a:t>
            </a:r>
            <a:r>
              <a:rPr lang="ru-RU" sz="2400" b="1" u="sng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Основания</a:t>
            </a:r>
            <a:r>
              <a:rPr lang="ru-RU" sz="2400" b="1" u="sng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ДЛЯ проведения </a:t>
            </a:r>
            <a:r>
              <a:rPr lang="ru-RU" sz="2400" b="1" u="sng" cap="all" spc="-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кнм</a:t>
            </a:r>
            <a:r>
              <a:rPr lang="ru-RU" sz="2400" b="1" u="sng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?</a:t>
            </a:r>
            <a:endParaRPr lang="ru-RU" sz="2400" b="0" u="sng" strike="noStrike" spc="-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7" name="TextShape 7"/>
          <p:cNvSpPr txBox="1"/>
          <p:nvPr/>
        </p:nvSpPr>
        <p:spPr>
          <a:xfrm>
            <a:off x="11448000" y="505440"/>
            <a:ext cx="349920" cy="43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ru-RU" sz="2400" b="0" strike="noStrike" spc="-1" dirty="0"/>
          </a:p>
        </p:txBody>
      </p:sp>
      <p:sp>
        <p:nvSpPr>
          <p:cNvPr id="7" name="TextBox 6"/>
          <p:cNvSpPr txBox="1"/>
          <p:nvPr/>
        </p:nvSpPr>
        <p:spPr>
          <a:xfrm>
            <a:off x="1605773" y="1318846"/>
            <a:ext cx="526101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КНМ со взаимодействием (ч. 1 ст. 57):</a:t>
            </a:r>
          </a:p>
          <a:p>
            <a:endParaRPr lang="ru-RU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dirty="0" smtClean="0"/>
              <a:t>Наличие </a:t>
            </a:r>
            <a:r>
              <a:rPr lang="ru-RU" b="1" dirty="0" smtClean="0"/>
              <a:t>сведений</a:t>
            </a:r>
            <a:r>
              <a:rPr lang="ru-RU" dirty="0" smtClean="0"/>
              <a:t> о причинении вреда (ущерба) или об угрозе причинения вреда (ущерба)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dirty="0" smtClean="0"/>
              <a:t>Выявление соответствия (отклонения) объекта </a:t>
            </a:r>
            <a:r>
              <a:rPr lang="ru-RU" b="1" dirty="0" smtClean="0"/>
              <a:t>индикаторам риска </a:t>
            </a:r>
            <a:endParaRPr lang="ru-RU" b="1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b="1" dirty="0" smtClean="0"/>
              <a:t>Поручение</a:t>
            </a:r>
            <a:r>
              <a:rPr lang="ru-RU" dirty="0" smtClean="0"/>
              <a:t> Президента, Правительства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b="1" dirty="0" smtClean="0"/>
              <a:t>Требование</a:t>
            </a:r>
            <a:r>
              <a:rPr lang="ru-RU" dirty="0" smtClean="0"/>
              <a:t> прокурора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dirty="0" smtClean="0"/>
              <a:t>Истечение </a:t>
            </a:r>
            <a:r>
              <a:rPr lang="ru-RU" b="1" dirty="0" smtClean="0"/>
              <a:t>срока исполнения решения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dirty="0" smtClean="0"/>
              <a:t>Наступление события, указанного в </a:t>
            </a:r>
            <a:r>
              <a:rPr lang="ru-RU" b="1" dirty="0" smtClean="0"/>
              <a:t>программе проверок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261975" y="1318846"/>
            <a:ext cx="45359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КНМ без взаимодействия (ч. 2 ст. 57):</a:t>
            </a:r>
          </a:p>
          <a:p>
            <a:endParaRPr lang="ru-RU" b="1" dirty="0"/>
          </a:p>
          <a:p>
            <a:r>
              <a:rPr lang="ru-RU" dirty="0" smtClean="0"/>
              <a:t>1. </a:t>
            </a:r>
            <a:r>
              <a:rPr lang="ru-RU" b="1" dirty="0" smtClean="0"/>
              <a:t>Задание</a:t>
            </a:r>
            <a:r>
              <a:rPr lang="ru-RU" dirty="0" smtClean="0"/>
              <a:t> должностного лица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52716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8646" y="378746"/>
            <a:ext cx="10293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spc="-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ЧТО ТАКОЕ СИСТЕМА УПРАВЛЕНИЯ РИСКАМИ И ОБЯЗАТЕЛЬНА ЛИ ОНА В МУНКОНТРОЛЕ? </a:t>
            </a:r>
            <a:endParaRPr lang="ru-RU" b="1" u="sng" spc="-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39716" y="958362"/>
            <a:ext cx="99616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400" b="1" dirty="0" smtClean="0"/>
              <a:t>система, определяющая выбор видов контрольных и профилактических мероприятий, их периодичность, интенсивность и результаты</a:t>
            </a:r>
          </a:p>
          <a:p>
            <a:pPr marL="342900" indent="-342900">
              <a:buFontTx/>
              <a:buChar char="-"/>
            </a:pPr>
            <a:endParaRPr lang="ru-RU" sz="2400" b="1" dirty="0"/>
          </a:p>
          <a:p>
            <a:r>
              <a:rPr lang="ru-RU" sz="2400" b="1" dirty="0" smtClean="0"/>
              <a:t>ДОСТОИНСТВА:</a:t>
            </a:r>
          </a:p>
          <a:p>
            <a:endParaRPr lang="ru-RU" sz="2400" b="1" dirty="0"/>
          </a:p>
          <a:p>
            <a:endParaRPr lang="ru-RU" sz="2400" b="1" dirty="0" smtClean="0"/>
          </a:p>
          <a:p>
            <a:endParaRPr lang="ru-RU" sz="2400" b="1" dirty="0"/>
          </a:p>
          <a:p>
            <a:endParaRPr lang="ru-RU" sz="2400" b="1" dirty="0" smtClean="0"/>
          </a:p>
          <a:p>
            <a:endParaRPr lang="ru-RU" sz="2400" b="1" dirty="0"/>
          </a:p>
          <a:p>
            <a:r>
              <a:rPr lang="ru-RU" sz="2400" b="1" dirty="0" smtClean="0"/>
              <a:t>НЕДОСТАТКИ:</a:t>
            </a:r>
          </a:p>
          <a:p>
            <a:endParaRPr lang="ru-RU" sz="2400" b="1" dirty="0" smtClean="0"/>
          </a:p>
          <a:p>
            <a:pPr marL="342900" indent="-342900">
              <a:buFontTx/>
              <a:buChar char="-"/>
            </a:pPr>
            <a:r>
              <a:rPr lang="ru-RU" sz="2400" b="1" dirty="0" smtClean="0"/>
              <a:t>сложный механизм применения для муниципалитетов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18846" y="3059723"/>
            <a:ext cx="2523392" cy="13803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Точечное применение инструментов контроля (справедливость)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346331" y="3059723"/>
            <a:ext cx="2523392" cy="13803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Экономия ресурсов КНО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285894" y="3059723"/>
            <a:ext cx="2523392" cy="13803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Постоянная переоценка рисков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75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22943" y="227421"/>
            <a:ext cx="10524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КАК РАБОТАЕТ СИСТЕМА УПРАВЛЕНИЯ РИСКАМИ В МУНКОНТРОЛЕ?</a:t>
            </a:r>
            <a:endParaRPr lang="ru-RU" sz="2000" b="1" u="sng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3485" y="752979"/>
            <a:ext cx="95748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/>
              <a:t>Управление рисками – основа контроля!</a:t>
            </a:r>
          </a:p>
          <a:p>
            <a:pPr algn="ctr"/>
            <a:endParaRPr lang="ru-RU" sz="2400" b="1" u="sng" dirty="0">
              <a:solidFill>
                <a:schemeClr val="bg1"/>
              </a:solidFill>
            </a:endParaRPr>
          </a:p>
          <a:p>
            <a:pPr algn="just"/>
            <a:endParaRPr lang="ru-RU" sz="2400" dirty="0" smtClean="0">
              <a:solidFill>
                <a:schemeClr val="bg1"/>
              </a:solidFill>
            </a:endParaRPr>
          </a:p>
          <a:p>
            <a:endParaRPr lang="ru-RU" dirty="0"/>
          </a:p>
          <a:p>
            <a:endParaRPr lang="ru-RU" dirty="0" smtClean="0"/>
          </a:p>
        </p:txBody>
      </p:sp>
      <p:pic>
        <p:nvPicPr>
          <p:cNvPr id="9" name="Рисунок 8"/>
          <p:cNvPicPr/>
          <p:nvPr/>
        </p:nvPicPr>
        <p:blipFill>
          <a:blip r:embed="rId2">
            <a:lum contrast="-3000"/>
          </a:blip>
          <a:stretch/>
        </p:blipFill>
        <p:spPr>
          <a:xfrm>
            <a:off x="1359028" y="1171094"/>
            <a:ext cx="9719280" cy="5617080"/>
          </a:xfrm>
          <a:prstGeom prst="rect">
            <a:avLst/>
          </a:prstGeom>
          <a:ln>
            <a:noFill/>
          </a:ln>
        </p:spPr>
      </p:pic>
      <p:sp>
        <p:nvSpPr>
          <p:cNvPr id="10" name="CustomShape 2"/>
          <p:cNvSpPr/>
          <p:nvPr/>
        </p:nvSpPr>
        <p:spPr>
          <a:xfrm>
            <a:off x="1964299" y="1617507"/>
            <a:ext cx="3648240" cy="1657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ea typeface="DejaVu Sans"/>
              </a:rPr>
              <a:t>Сбор информации о контролируемых лицах</a:t>
            </a:r>
            <a:endParaRPr lang="ru-RU" sz="1800" b="0" strike="noStrike" spc="-1" dirty="0"/>
          </a:p>
          <a:p>
            <a:pPr algn="ctr">
              <a:lnSpc>
                <a:spcPct val="100000"/>
              </a:lnSpc>
            </a:pPr>
            <a:endParaRPr lang="ru-RU" sz="1800" b="0" strike="noStrike" spc="-1" dirty="0"/>
          </a:p>
          <a:p>
            <a:pPr algn="ctr">
              <a:lnSpc>
                <a:spcPct val="100000"/>
              </a:lnSpc>
            </a:pPr>
            <a:r>
              <a:rPr lang="ru-RU" sz="1600" b="0" i="1" strike="noStrike" spc="-1" dirty="0">
                <a:solidFill>
                  <a:srgbClr val="000000"/>
                </a:solidFill>
                <a:ea typeface="DejaVu Sans"/>
              </a:rPr>
              <a:t>Выбор эффективных мер осуществления контроля (надзора)</a:t>
            </a:r>
            <a:r>
              <a:rPr lang="ru-RU" sz="1800" b="0" i="1" strike="noStrike" spc="-1" dirty="0">
                <a:solidFill>
                  <a:srgbClr val="000000"/>
                </a:solidFill>
                <a:ea typeface="DejaVu Sans"/>
              </a:rPr>
              <a:t> </a:t>
            </a:r>
            <a:endParaRPr lang="ru-RU" sz="1800" b="0" strike="noStrike" spc="-1" dirty="0"/>
          </a:p>
        </p:txBody>
      </p:sp>
      <p:sp>
        <p:nvSpPr>
          <p:cNvPr id="11" name="CustomShape 3"/>
          <p:cNvSpPr/>
          <p:nvPr/>
        </p:nvSpPr>
        <p:spPr>
          <a:xfrm>
            <a:off x="6957139" y="2042861"/>
            <a:ext cx="3454560" cy="1593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508F"/>
                </a:solidFill>
                <a:ea typeface="DejaVu Sans"/>
              </a:rPr>
              <a:t> </a:t>
            </a:r>
            <a:endParaRPr lang="ru-RU" sz="1800" b="0" strike="noStrike" spc="-1"/>
          </a:p>
        </p:txBody>
      </p:sp>
      <p:sp>
        <p:nvSpPr>
          <p:cNvPr id="12" name="CustomShape 4"/>
          <p:cNvSpPr/>
          <p:nvPr/>
        </p:nvSpPr>
        <p:spPr>
          <a:xfrm>
            <a:off x="6813139" y="4461659"/>
            <a:ext cx="3887280" cy="172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00000"/>
                </a:solidFill>
                <a:ea typeface="DejaVu Sans"/>
              </a:rPr>
              <a:t>Плановые и внеплановые контрольно-надзорные мероприятия</a:t>
            </a:r>
            <a:endParaRPr lang="ru-RU" sz="1600" b="0" strike="noStrike" spc="-1" dirty="0"/>
          </a:p>
          <a:p>
            <a:pPr algn="ctr">
              <a:lnSpc>
                <a:spcPct val="100000"/>
              </a:lnSpc>
            </a:pPr>
            <a:endParaRPr lang="ru-RU" sz="1600" b="0" strike="noStrike" spc="-1" dirty="0"/>
          </a:p>
          <a:p>
            <a:pPr algn="ctr">
              <a:lnSpc>
                <a:spcPct val="100000"/>
              </a:lnSpc>
            </a:pPr>
            <a:r>
              <a:rPr lang="ru-RU" sz="1500" b="0" i="1" strike="noStrike" spc="-1" dirty="0">
                <a:solidFill>
                  <a:srgbClr val="000000"/>
                </a:solidFill>
                <a:ea typeface="DejaVu Sans"/>
              </a:rPr>
              <a:t>В отношении контролируемых лиц в соответствии с категорией риска или выявлением индикатора риска</a:t>
            </a:r>
            <a:r>
              <a:rPr lang="ru-RU" sz="1500" b="0" i="1" strike="noStrike" spc="-1" dirty="0">
                <a:solidFill>
                  <a:srgbClr val="00508F"/>
                </a:solidFill>
                <a:ea typeface="DejaVu Sans"/>
              </a:rPr>
              <a:t> </a:t>
            </a:r>
            <a:r>
              <a:rPr lang="ru-RU" sz="1600" b="1" strike="noStrike" spc="-1" dirty="0">
                <a:solidFill>
                  <a:srgbClr val="00508F"/>
                </a:solidFill>
                <a:ea typeface="DejaVu Sans"/>
              </a:rPr>
              <a:t> </a:t>
            </a:r>
            <a:endParaRPr lang="ru-RU" sz="1600" b="0" strike="noStrike" spc="-1" dirty="0"/>
          </a:p>
        </p:txBody>
      </p:sp>
      <p:sp>
        <p:nvSpPr>
          <p:cNvPr id="13" name="CustomShape 5"/>
          <p:cNvSpPr/>
          <p:nvPr/>
        </p:nvSpPr>
        <p:spPr>
          <a:xfrm>
            <a:off x="1896231" y="4404599"/>
            <a:ext cx="4030560" cy="184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ea typeface="DejaVu Sans"/>
              </a:rPr>
              <a:t>Оценка результативности и эффективности</a:t>
            </a:r>
            <a:endParaRPr lang="ru-RU" sz="1800" b="0" strike="noStrike" spc="-1" dirty="0"/>
          </a:p>
          <a:p>
            <a:pPr marL="360000">
              <a:lnSpc>
                <a:spcPct val="100000"/>
              </a:lnSpc>
            </a:pPr>
            <a:endParaRPr lang="ru-RU" sz="1800" b="0" strike="noStrike" spc="-1" dirty="0"/>
          </a:p>
          <a:p>
            <a:pPr marL="360000" indent="-215640">
              <a:lnSpc>
                <a:spcPct val="100000"/>
              </a:lnSpc>
              <a:buClr>
                <a:srgbClr val="000000"/>
              </a:buClr>
              <a:buFont typeface="Wingdings" charset="2"/>
              <a:buChar char=""/>
            </a:pPr>
            <a:r>
              <a:rPr lang="ru-RU" sz="1500" b="0" i="1" strike="noStrike" spc="-1" dirty="0">
                <a:solidFill>
                  <a:srgbClr val="000000"/>
                </a:solidFill>
                <a:ea typeface="DejaVu Sans"/>
              </a:rPr>
              <a:t>Снижение размера ущерба</a:t>
            </a:r>
            <a:endParaRPr lang="ru-RU" sz="1500" b="0" strike="noStrike" spc="-1" dirty="0"/>
          </a:p>
          <a:p>
            <a:pPr marL="360000" indent="-215640">
              <a:lnSpc>
                <a:spcPct val="100000"/>
              </a:lnSpc>
              <a:buClr>
                <a:srgbClr val="000000"/>
              </a:buClr>
              <a:buFont typeface="OpenSymbol"/>
              <a:buChar char="➚"/>
            </a:pPr>
            <a:r>
              <a:rPr lang="ru-RU" sz="1500" b="0" i="1" strike="noStrike" spc="-1" dirty="0">
                <a:solidFill>
                  <a:srgbClr val="000000"/>
                </a:solidFill>
                <a:ea typeface="DejaVu Sans"/>
              </a:rPr>
              <a:t>Экономический рост</a:t>
            </a:r>
            <a:endParaRPr lang="ru-RU" sz="1500" b="0" strike="noStrike" spc="-1" dirty="0"/>
          </a:p>
          <a:p>
            <a:pPr marL="360000" indent="-215640">
              <a:lnSpc>
                <a:spcPct val="100000"/>
              </a:lnSpc>
              <a:buClr>
                <a:srgbClr val="000000"/>
              </a:buClr>
              <a:buFont typeface="OpenSymbol"/>
              <a:buChar char="➚"/>
            </a:pPr>
            <a:r>
              <a:rPr lang="ru-RU" sz="1500" b="0" i="1" strike="noStrike" spc="-1" dirty="0">
                <a:solidFill>
                  <a:srgbClr val="000000"/>
                </a:solidFill>
                <a:ea typeface="DejaVu Sans"/>
              </a:rPr>
              <a:t>Доля добросовестных контролируемых лиц </a:t>
            </a:r>
            <a:endParaRPr lang="ru-RU" sz="1500" b="0" strike="noStrike" spc="-1" dirty="0"/>
          </a:p>
        </p:txBody>
      </p:sp>
      <p:sp>
        <p:nvSpPr>
          <p:cNvPr id="14" name="CustomShape 6"/>
          <p:cNvSpPr/>
          <p:nvPr/>
        </p:nvSpPr>
        <p:spPr>
          <a:xfrm>
            <a:off x="6885139" y="1651781"/>
            <a:ext cx="3743280" cy="153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ea typeface="DejaVu Sans"/>
              </a:rPr>
              <a:t>Мероприятия по профилактике</a:t>
            </a:r>
            <a:endParaRPr lang="ru-RU" sz="1800" b="0" strike="noStrike" spc="-1" dirty="0"/>
          </a:p>
          <a:p>
            <a:pPr>
              <a:lnSpc>
                <a:spcPct val="100000"/>
              </a:lnSpc>
            </a:pPr>
            <a:endParaRPr lang="ru-RU" sz="1800" b="0" strike="noStrike" spc="-1" dirty="0"/>
          </a:p>
          <a:p>
            <a:pPr algn="ctr">
              <a:lnSpc>
                <a:spcPct val="100000"/>
              </a:lnSpc>
            </a:pPr>
            <a:r>
              <a:rPr lang="ru-RU" sz="1600" b="0" i="1" strike="noStrike" spc="-1" dirty="0">
                <a:solidFill>
                  <a:srgbClr val="000000"/>
                </a:solidFill>
                <a:ea typeface="DejaVu Sans"/>
              </a:rPr>
              <a:t>Максимальное количество контролируемых лиц, вовлеченных в сферу контроля (надзора)</a:t>
            </a:r>
            <a:endParaRPr lang="ru-RU" sz="1600" b="0" strike="noStrike" spc="-1" dirty="0"/>
          </a:p>
        </p:txBody>
      </p:sp>
    </p:spTree>
    <p:extLst>
      <p:ext uri="{BB962C8B-B14F-4D97-AF65-F5344CB8AC3E}">
        <p14:creationId xmlns:p14="http://schemas.microsoft.com/office/powerpoint/2010/main" val="422884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32084" y="210963"/>
            <a:ext cx="1084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ПЛАНОВЫЙ КОНТРОЛЬ</a:t>
            </a:r>
            <a:endParaRPr lang="ru-RU" b="1" u="sng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1480402" y="1177132"/>
            <a:ext cx="8475783" cy="4869414"/>
          </a:xfrm>
          <a:custGeom>
            <a:avLst/>
            <a:gdLst/>
            <a:ahLst/>
            <a:cxnLst/>
            <a:rect l="l" t="t" r="r" b="b"/>
            <a:pathLst>
              <a:path w="24202" h="10280">
                <a:moveTo>
                  <a:pt x="1713" y="0"/>
                </a:moveTo>
                <a:cubicBezTo>
                  <a:pt x="856" y="0"/>
                  <a:pt x="0" y="856"/>
                  <a:pt x="0" y="1713"/>
                </a:cubicBezTo>
                <a:lnTo>
                  <a:pt x="0" y="8565"/>
                </a:lnTo>
                <a:cubicBezTo>
                  <a:pt x="0" y="9422"/>
                  <a:pt x="856" y="10279"/>
                  <a:pt x="1713" y="10279"/>
                </a:cubicBezTo>
                <a:lnTo>
                  <a:pt x="22487" y="10279"/>
                </a:lnTo>
                <a:cubicBezTo>
                  <a:pt x="23344" y="10279"/>
                  <a:pt x="24201" y="9422"/>
                  <a:pt x="24201" y="8565"/>
                </a:cubicBezTo>
                <a:lnTo>
                  <a:pt x="24201" y="1713"/>
                </a:lnTo>
                <a:cubicBezTo>
                  <a:pt x="24201" y="856"/>
                  <a:pt x="23344" y="0"/>
                  <a:pt x="22487" y="0"/>
                </a:cubicBezTo>
                <a:lnTo>
                  <a:pt x="1713" y="0"/>
                </a:lnTo>
              </a:path>
            </a:pathLst>
          </a:custGeom>
          <a:solidFill>
            <a:srgbClr val="FFFFFF"/>
          </a:solidFill>
          <a:ln w="291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/>
          <a:stretch/>
        </p:blipFill>
        <p:spPr>
          <a:xfrm>
            <a:off x="8143824" y="1366338"/>
            <a:ext cx="575280" cy="575280"/>
          </a:xfrm>
          <a:prstGeom prst="rect">
            <a:avLst/>
          </a:prstGeom>
          <a:ln>
            <a:noFill/>
          </a:ln>
        </p:spPr>
      </p:pic>
      <p:pic>
        <p:nvPicPr>
          <p:cNvPr id="7" name="Рисунок 6"/>
          <p:cNvPicPr/>
          <p:nvPr/>
        </p:nvPicPr>
        <p:blipFill>
          <a:blip r:embed="rId3"/>
          <a:stretch/>
        </p:blipFill>
        <p:spPr>
          <a:xfrm>
            <a:off x="2887824" y="1366338"/>
            <a:ext cx="719280" cy="719280"/>
          </a:xfrm>
          <a:prstGeom prst="rect">
            <a:avLst/>
          </a:prstGeom>
          <a:ln>
            <a:noFill/>
          </a:ln>
        </p:spPr>
      </p:pic>
      <p:sp>
        <p:nvSpPr>
          <p:cNvPr id="8" name="CustomShape 4"/>
          <p:cNvSpPr/>
          <p:nvPr/>
        </p:nvSpPr>
        <p:spPr>
          <a:xfrm>
            <a:off x="1732084" y="2086337"/>
            <a:ext cx="2751993" cy="21779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1" u="sng" strike="noStrike" spc="-1" dirty="0">
                <a:latin typeface="Arial"/>
                <a:ea typeface="DejaVu Sans"/>
              </a:rPr>
              <a:t>Критерии </a:t>
            </a:r>
            <a:r>
              <a:rPr lang="ru-RU" sz="1800" b="1" u="sng" strike="noStrike" spc="-1" dirty="0" smtClean="0">
                <a:latin typeface="Arial"/>
                <a:ea typeface="DejaVu Sans"/>
              </a:rPr>
              <a:t>риска</a:t>
            </a:r>
          </a:p>
          <a:p>
            <a:pPr algn="just">
              <a:lnSpc>
                <a:spcPct val="100000"/>
              </a:lnSpc>
            </a:pPr>
            <a:endParaRPr lang="ru-RU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pc="-1" dirty="0" smtClean="0">
                <a:latin typeface="Arial"/>
              </a:rPr>
              <a:t>- </a:t>
            </a:r>
            <a:r>
              <a:rPr lang="ru-RU" b="1" spc="-1" dirty="0" smtClean="0">
                <a:latin typeface="Arial"/>
              </a:rPr>
              <a:t>Утверждаются Положением о виде контроля </a:t>
            </a:r>
            <a:r>
              <a:rPr lang="ru-RU" spc="-1" dirty="0" smtClean="0">
                <a:latin typeface="Arial"/>
              </a:rPr>
              <a:t>(проходимость, численность обслуживаемых, вид деятельности и т.д.) </a:t>
            </a:r>
          </a:p>
          <a:p>
            <a:pPr algn="ctr">
              <a:lnSpc>
                <a:spcPct val="100000"/>
              </a:lnSpc>
            </a:pPr>
            <a:endParaRPr lang="ru-RU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pc="-1" dirty="0">
              <a:latin typeface="Arial"/>
            </a:endParaRPr>
          </a:p>
        </p:txBody>
      </p:sp>
      <p:sp>
        <p:nvSpPr>
          <p:cNvPr id="9" name="CustomShape 5"/>
          <p:cNvSpPr/>
          <p:nvPr/>
        </p:nvSpPr>
        <p:spPr>
          <a:xfrm>
            <a:off x="6703824" y="1988058"/>
            <a:ext cx="3671280" cy="601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1" u="sng" strike="noStrike" spc="-1" dirty="0">
                <a:latin typeface="Arial"/>
                <a:ea typeface="DejaVu Sans"/>
              </a:rPr>
              <a:t>Категории </a:t>
            </a:r>
            <a:r>
              <a:rPr lang="ru-RU" sz="1800" b="1" u="sng" strike="noStrike" spc="-1" dirty="0" smtClean="0">
                <a:latin typeface="Arial"/>
                <a:ea typeface="DejaVu Sans"/>
              </a:rPr>
              <a:t>риска</a:t>
            </a:r>
            <a:endParaRPr lang="ru-RU" sz="1800" b="0" u="sng" strike="noStrike" spc="-1" dirty="0">
              <a:latin typeface="Arial"/>
            </a:endParaRPr>
          </a:p>
        </p:txBody>
      </p:sp>
      <p:sp>
        <p:nvSpPr>
          <p:cNvPr id="10" name="CustomShape 6"/>
          <p:cNvSpPr/>
          <p:nvPr/>
        </p:nvSpPr>
        <p:spPr>
          <a:xfrm>
            <a:off x="1844184" y="2387118"/>
            <a:ext cx="3311280" cy="2137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ru-RU" sz="1700" b="0" strike="noStrike" spc="-1" dirty="0">
              <a:latin typeface="Arial"/>
            </a:endParaRPr>
          </a:p>
        </p:txBody>
      </p:sp>
      <p:sp>
        <p:nvSpPr>
          <p:cNvPr id="11" name="CustomShape 7"/>
          <p:cNvSpPr/>
          <p:nvPr/>
        </p:nvSpPr>
        <p:spPr>
          <a:xfrm>
            <a:off x="6792687" y="2415307"/>
            <a:ext cx="3527280" cy="162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"/>
            </a:pPr>
            <a:r>
              <a:rPr lang="ru-RU" sz="1800" b="0" strike="noStrike" spc="-1" dirty="0">
                <a:latin typeface="Arial"/>
                <a:ea typeface="DejaVu Sans"/>
              </a:rPr>
              <a:t>Чрезвычайно высокий</a:t>
            </a:r>
            <a:endParaRPr lang="ru-RU" sz="18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"/>
            </a:pPr>
            <a:r>
              <a:rPr lang="ru-RU" sz="1800" b="0" strike="noStrike" spc="-1" dirty="0">
                <a:latin typeface="Arial"/>
                <a:ea typeface="DejaVu Sans"/>
              </a:rPr>
              <a:t>Высокий</a:t>
            </a:r>
            <a:endParaRPr lang="ru-RU" sz="18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"/>
            </a:pPr>
            <a:r>
              <a:rPr lang="ru-RU" sz="1800" b="0" strike="noStrike" spc="-1" dirty="0">
                <a:latin typeface="Arial"/>
                <a:ea typeface="DejaVu Sans"/>
              </a:rPr>
              <a:t>Значительный</a:t>
            </a:r>
            <a:endParaRPr lang="ru-RU" sz="18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"/>
            </a:pPr>
            <a:r>
              <a:rPr lang="ru-RU" sz="1800" b="0" strike="noStrike" spc="-1" dirty="0">
                <a:latin typeface="Arial"/>
                <a:ea typeface="DejaVu Sans"/>
              </a:rPr>
              <a:t>Средний</a:t>
            </a:r>
            <a:endParaRPr lang="ru-RU" sz="18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"/>
            </a:pPr>
            <a:r>
              <a:rPr lang="ru-RU" sz="1800" b="0" strike="noStrike" spc="-1" dirty="0">
                <a:latin typeface="Arial"/>
                <a:ea typeface="DejaVu Sans"/>
              </a:rPr>
              <a:t>Умеренный</a:t>
            </a:r>
            <a:endParaRPr lang="ru-RU" sz="1800" b="0" strike="noStrike" spc="-1" dirty="0">
              <a:latin typeface="Arial"/>
            </a:endParaRPr>
          </a:p>
          <a:p>
            <a:pPr marL="216000" indent="-21528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"/>
            </a:pPr>
            <a:r>
              <a:rPr lang="ru-RU" sz="1800" b="1" strike="noStrike" spc="-1" dirty="0" smtClean="0">
                <a:latin typeface="Arial"/>
                <a:ea typeface="DejaVu Sans"/>
              </a:rPr>
              <a:t>Низкий - </a:t>
            </a:r>
            <a:r>
              <a:rPr lang="ru-RU" sz="1600" b="1" strike="noStrike" spc="-1" dirty="0" smtClean="0">
                <a:latin typeface="Arial"/>
                <a:ea typeface="DejaVu Sans"/>
              </a:rPr>
              <a:t>обязательно</a:t>
            </a:r>
            <a:endParaRPr lang="ru-RU" sz="1600" b="1" strike="noStrike" spc="-1" dirty="0">
              <a:latin typeface="Arial"/>
            </a:endParaRPr>
          </a:p>
        </p:txBody>
      </p:sp>
      <p:sp>
        <p:nvSpPr>
          <p:cNvPr id="12" name="CustomShape 8"/>
          <p:cNvSpPr/>
          <p:nvPr/>
        </p:nvSpPr>
        <p:spPr>
          <a:xfrm>
            <a:off x="4106009" y="1385778"/>
            <a:ext cx="3605095" cy="33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ru-RU" sz="1600" b="0" strike="noStrike" spc="-1" dirty="0">
              <a:latin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65052" y="661723"/>
            <a:ext cx="7906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Основа</a:t>
            </a:r>
            <a:r>
              <a:rPr lang="ru-RU" dirty="0" smtClean="0"/>
              <a:t> – ежегодный план КНМ</a:t>
            </a:r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4484077" y="1934264"/>
            <a:ext cx="2392017" cy="1951936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Отнесение к одной из категорий (приказ)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4431619" y="3959205"/>
            <a:ext cx="2452818" cy="189893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На основании сведений из </a:t>
            </a:r>
            <a:r>
              <a:rPr lang="ru-RU" sz="1400" b="1" dirty="0" smtClean="0">
                <a:solidFill>
                  <a:schemeClr val="tx1"/>
                </a:solidFill>
              </a:rPr>
              <a:t>любых</a:t>
            </a:r>
            <a:r>
              <a:rPr lang="ru-RU" sz="1400" dirty="0" smtClean="0">
                <a:solidFill>
                  <a:schemeClr val="tx1"/>
                </a:solidFill>
              </a:rPr>
              <a:t> источников – без взаимодействия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719104" y="4774223"/>
            <a:ext cx="2504811" cy="15141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Если не отнесен ни к одной категории (</a:t>
            </a:r>
            <a:r>
              <a:rPr lang="ru-RU" sz="1600" u="sng" dirty="0" smtClean="0">
                <a:solidFill>
                  <a:schemeClr val="bg1"/>
                </a:solidFill>
              </a:rPr>
              <a:t>нет приказа</a:t>
            </a:r>
            <a:r>
              <a:rPr lang="ru-RU" sz="1600" dirty="0" smtClean="0">
                <a:solidFill>
                  <a:schemeClr val="bg1"/>
                </a:solidFill>
              </a:rPr>
              <a:t>) – </a:t>
            </a:r>
            <a:r>
              <a:rPr lang="ru-RU" sz="1600" b="1" dirty="0" smtClean="0">
                <a:solidFill>
                  <a:schemeClr val="bg1"/>
                </a:solidFill>
              </a:rPr>
              <a:t>низкая категория 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(ч. 4 ст. 24)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27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69376" y="307732"/>
            <a:ext cx="9952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КАК КАТЕГОРИЯ РИСКА ВЛИЯЕТ НА ВЫБОР ВИДА КНМ И ЧАСТОТУ КОНТРОЛЯ?</a:t>
            </a:r>
            <a:endParaRPr lang="ru-RU" sz="2000" b="1" u="sng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48508" y="967154"/>
            <a:ext cx="95748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Вид КНМ </a:t>
            </a:r>
            <a:r>
              <a:rPr lang="ru-RU" dirty="0" smtClean="0"/>
              <a:t>– соразмерно рискам в Положении о виде контроля.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48508" y="1589212"/>
            <a:ext cx="7807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Периодичность контроля</a:t>
            </a:r>
            <a:r>
              <a:rPr lang="ru-RU" dirty="0" smtClean="0"/>
              <a:t>: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510412"/>
              </p:ext>
            </p:extLst>
          </p:nvPr>
        </p:nvGraphicFramePr>
        <p:xfrm>
          <a:off x="1345223" y="2180493"/>
          <a:ext cx="9186986" cy="4158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3493">
                  <a:extLst>
                    <a:ext uri="{9D8B030D-6E8A-4147-A177-3AD203B41FA5}">
                      <a16:colId xmlns:a16="http://schemas.microsoft.com/office/drawing/2014/main" val="902028759"/>
                    </a:ext>
                  </a:extLst>
                </a:gridCol>
                <a:gridCol w="4593493">
                  <a:extLst>
                    <a:ext uri="{9D8B030D-6E8A-4147-A177-3AD203B41FA5}">
                      <a16:colId xmlns:a16="http://schemas.microsoft.com/office/drawing/2014/main" val="698665604"/>
                    </a:ext>
                  </a:extLst>
                </a:gridCol>
              </a:tblGrid>
              <a:tr h="5854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Категория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Периодичность </a:t>
                      </a:r>
                      <a:r>
                        <a:rPr lang="ru-RU" u="sng" dirty="0" smtClean="0"/>
                        <a:t>плановых</a:t>
                      </a:r>
                      <a:r>
                        <a:rPr lang="ru-RU" dirty="0" smtClean="0"/>
                        <a:t> КНМ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243887"/>
                  </a:ext>
                </a:extLst>
              </a:tr>
              <a:tr h="1049257">
                <a:tc>
                  <a:txBody>
                    <a:bodyPr/>
                    <a:lstStyle/>
                    <a:p>
                      <a:r>
                        <a:rPr lang="ru-RU" dirty="0" smtClean="0"/>
                        <a:t>Чрезвычайно высокого риска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максимальная частота - не менее одного, но не более двух КНМ в год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272312"/>
                  </a:ext>
                </a:extLst>
              </a:tr>
              <a:tr h="1049257"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Высокого или значительного риска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средняя частота - не менее одного КНМ в четыре года и не более одного КНМ в два года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99688"/>
                  </a:ext>
                </a:extLst>
              </a:tr>
              <a:tr h="1049257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Среднего или умеренного риска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 одного КНМ в шесть лет и не более одного КНМ в три года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464781"/>
                  </a:ext>
                </a:extLst>
              </a:tr>
              <a:tr h="425532"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Низкого риска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 проводятся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227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91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/>
          <p:cNvSpPr/>
          <p:nvPr/>
        </p:nvSpPr>
        <p:spPr>
          <a:xfrm>
            <a:off x="1468314" y="878945"/>
            <a:ext cx="6937131" cy="1729634"/>
          </a:xfrm>
          <a:custGeom>
            <a:avLst/>
            <a:gdLst/>
            <a:ahLst/>
            <a:cxnLst/>
            <a:rect l="l" t="t" r="r" b="b"/>
            <a:pathLst>
              <a:path w="24002" h="4402">
                <a:moveTo>
                  <a:pt x="733" y="0"/>
                </a:moveTo>
                <a:cubicBezTo>
                  <a:pt x="366" y="0"/>
                  <a:pt x="0" y="366"/>
                  <a:pt x="0" y="733"/>
                </a:cubicBezTo>
                <a:lnTo>
                  <a:pt x="0" y="3667"/>
                </a:lnTo>
                <a:cubicBezTo>
                  <a:pt x="0" y="4034"/>
                  <a:pt x="366" y="4401"/>
                  <a:pt x="733" y="4401"/>
                </a:cubicBezTo>
                <a:lnTo>
                  <a:pt x="23267" y="4401"/>
                </a:lnTo>
                <a:cubicBezTo>
                  <a:pt x="23634" y="4401"/>
                  <a:pt x="24001" y="4034"/>
                  <a:pt x="24001" y="3667"/>
                </a:cubicBezTo>
                <a:lnTo>
                  <a:pt x="24001" y="733"/>
                </a:lnTo>
                <a:cubicBezTo>
                  <a:pt x="24001" y="366"/>
                  <a:pt x="23634" y="0"/>
                  <a:pt x="23267" y="0"/>
                </a:cubicBezTo>
                <a:lnTo>
                  <a:pt x="733" y="0"/>
                </a:lnTo>
              </a:path>
            </a:pathLst>
          </a:custGeom>
          <a:solidFill>
            <a:srgbClr val="FFFFFF"/>
          </a:solidFill>
          <a:ln w="291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" name="Рисунок 2"/>
          <p:cNvPicPr/>
          <p:nvPr/>
        </p:nvPicPr>
        <p:blipFill>
          <a:blip r:embed="rId2"/>
          <a:stretch/>
        </p:blipFill>
        <p:spPr>
          <a:xfrm>
            <a:off x="1963314" y="1268457"/>
            <a:ext cx="894184" cy="774658"/>
          </a:xfrm>
          <a:prstGeom prst="rect">
            <a:avLst/>
          </a:prstGeom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2951797" y="918508"/>
            <a:ext cx="55479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b="1" spc="-1" dirty="0" smtClean="0">
                <a:latin typeface="Arial"/>
                <a:ea typeface="DejaVu Sans"/>
              </a:rPr>
              <a:t>Индикаторы риска</a:t>
            </a:r>
            <a:r>
              <a:rPr lang="ru-RU" spc="-1" dirty="0" smtClean="0">
                <a:latin typeface="Arial"/>
                <a:ea typeface="DejaVu Sans"/>
              </a:rPr>
              <a:t> - сведения, с высокой степенью вероятности свидетельствующие о возможном причинении вреда</a:t>
            </a:r>
          </a:p>
          <a:p>
            <a:pPr marL="285750" indent="-285750">
              <a:buFontTx/>
              <a:buChar char="-"/>
            </a:pPr>
            <a:endParaRPr lang="ru-RU" sz="1200" spc="-1" dirty="0" smtClean="0">
              <a:latin typeface="Arial"/>
              <a:ea typeface="DejaVu Sans"/>
            </a:endParaRPr>
          </a:p>
          <a:p>
            <a:pPr marL="285750" indent="-285750">
              <a:buFontTx/>
              <a:buChar char="-"/>
            </a:pPr>
            <a:r>
              <a:rPr lang="ru-RU" b="1" spc="-1" dirty="0">
                <a:latin typeface="Arial"/>
              </a:rPr>
              <a:t>Сведения </a:t>
            </a:r>
            <a:r>
              <a:rPr lang="ru-RU" spc="-1" dirty="0">
                <a:latin typeface="Arial"/>
              </a:rPr>
              <a:t>о причинении или угрозе причинения </a:t>
            </a:r>
            <a:r>
              <a:rPr lang="ru-RU" spc="-1" dirty="0" smtClean="0">
                <a:latin typeface="Arial"/>
              </a:rPr>
              <a:t>вреда (?)</a:t>
            </a:r>
            <a:endParaRPr lang="ru-RU" spc="-1" dirty="0" smtClean="0">
              <a:latin typeface="Arial"/>
              <a:ea typeface="DejaVu Sans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547445" y="192087"/>
            <a:ext cx="10849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ВНЕПЛАНОВЫЙ КОНТРОЛЬ</a:t>
            </a:r>
            <a:endParaRPr lang="ru-RU" sz="2000" b="1" u="sng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88122" y="2857500"/>
            <a:ext cx="7921869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Перечень индикаторов по </a:t>
            </a:r>
            <a:r>
              <a:rPr lang="ru-RU" b="1" u="sng" dirty="0" smtClean="0"/>
              <a:t>каждому виду </a:t>
            </a:r>
            <a:r>
              <a:rPr lang="ru-RU" b="1" dirty="0" smtClean="0"/>
              <a:t>и порядок выявления</a:t>
            </a:r>
            <a:r>
              <a:rPr lang="ru-RU" dirty="0" smtClean="0"/>
              <a:t> утверждаются – представительный орган</a:t>
            </a:r>
          </a:p>
          <a:p>
            <a:endParaRPr lang="ru-RU" dirty="0" smtClean="0"/>
          </a:p>
          <a:p>
            <a:r>
              <a:rPr lang="ru-RU" b="1" dirty="0" smtClean="0"/>
              <a:t>Открытость</a:t>
            </a:r>
            <a:r>
              <a:rPr lang="ru-RU" dirty="0" smtClean="0"/>
              <a:t> – вопрос не решен???</a:t>
            </a:r>
          </a:p>
          <a:p>
            <a:endParaRPr lang="ru-RU" dirty="0"/>
          </a:p>
          <a:p>
            <a:r>
              <a:rPr lang="ru-RU" b="1" dirty="0" smtClean="0"/>
              <a:t>Плюс индикаторов </a:t>
            </a:r>
            <a:r>
              <a:rPr lang="ru-RU" dirty="0" smtClean="0"/>
              <a:t>– </a:t>
            </a:r>
            <a:r>
              <a:rPr lang="ru-RU" dirty="0" err="1" smtClean="0"/>
              <a:t>формализованность</a:t>
            </a:r>
            <a:r>
              <a:rPr lang="ru-RU" dirty="0" smtClean="0"/>
              <a:t>! </a:t>
            </a:r>
          </a:p>
          <a:p>
            <a:endParaRPr lang="ru-RU" u="sng" dirty="0"/>
          </a:p>
          <a:p>
            <a:r>
              <a:rPr lang="ru-RU" sz="2200" b="1" u="sng" spc="-1" dirty="0" smtClean="0">
                <a:latin typeface="Arial"/>
              </a:rPr>
              <a:t>НО !!!! Сведения </a:t>
            </a:r>
            <a:r>
              <a:rPr lang="ru-RU" sz="2200" b="1" u="sng" spc="-1" dirty="0">
                <a:latin typeface="Arial"/>
              </a:rPr>
              <a:t>о причинении или угрозе причинения </a:t>
            </a:r>
            <a:r>
              <a:rPr lang="ru-RU" sz="2200" b="1" u="sng" spc="-1" dirty="0" smtClean="0">
                <a:latin typeface="Arial"/>
              </a:rPr>
              <a:t>вреда – тоже основание для проведения КНМ</a:t>
            </a:r>
            <a:endParaRPr lang="ru-RU" sz="2200" b="1" u="sng" spc="-1" dirty="0">
              <a:latin typeface="Arial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7" name="Вертикальный свиток 6"/>
          <p:cNvSpPr/>
          <p:nvPr/>
        </p:nvSpPr>
        <p:spPr>
          <a:xfrm>
            <a:off x="9346224" y="3029513"/>
            <a:ext cx="2775438" cy="3613639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</a:rPr>
              <a:t>Пример индикатора</a:t>
            </a:r>
            <a:r>
              <a:rPr lang="ru-RU" sz="1400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1400" dirty="0" smtClean="0">
                <a:solidFill>
                  <a:schemeClr val="tx1"/>
                </a:solidFill>
              </a:rPr>
              <a:t>Приказ </a:t>
            </a:r>
            <a:r>
              <a:rPr lang="ru-RU" sz="1400" dirty="0">
                <a:solidFill>
                  <a:schemeClr val="tx1"/>
                </a:solidFill>
              </a:rPr>
              <a:t>Минэкономразвития России от 28.08.2017 </a:t>
            </a:r>
            <a:endParaRPr lang="ru-RU" sz="1400" dirty="0" smtClean="0">
              <a:solidFill>
                <a:schemeClr val="tx1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</a:rPr>
              <a:t>N </a:t>
            </a:r>
            <a:r>
              <a:rPr lang="ru-RU" sz="1400" dirty="0">
                <a:solidFill>
                  <a:schemeClr val="tx1"/>
                </a:solidFill>
              </a:rPr>
              <a:t>437</a:t>
            </a:r>
          </a:p>
          <a:p>
            <a:r>
              <a:rPr lang="ru-RU" sz="1400" dirty="0">
                <a:solidFill>
                  <a:schemeClr val="tx1"/>
                </a:solidFill>
              </a:rPr>
              <a:t>"Об утверждении индикаторов риска нарушения обязательных требований аккредитованными лицами"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478109" y="878945"/>
            <a:ext cx="2470637" cy="172963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Вид КНМ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(положение о виде контроля)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8642838" y="1512277"/>
            <a:ext cx="703386" cy="53083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7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CustomShape 1"/>
          <p:cNvSpPr/>
          <p:nvPr/>
        </p:nvSpPr>
        <p:spPr>
          <a:xfrm>
            <a:off x="3146040" y="1540080"/>
            <a:ext cx="1415880" cy="582480"/>
          </a:xfrm>
          <a:prstGeom prst="flowChartPreparation">
            <a:avLst/>
          </a:prstGeom>
          <a:noFill/>
          <a:ln w="28440">
            <a:solidFill>
              <a:srgbClr val="4F81BD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1" name="CustomShape 2"/>
          <p:cNvSpPr/>
          <p:nvPr/>
        </p:nvSpPr>
        <p:spPr>
          <a:xfrm>
            <a:off x="7941600" y="5983560"/>
            <a:ext cx="1395360" cy="513360"/>
          </a:xfrm>
          <a:prstGeom prst="flowChartPreparation">
            <a:avLst/>
          </a:prstGeom>
          <a:noFill/>
          <a:ln w="28440">
            <a:solidFill>
              <a:srgbClr val="D99694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2" name="CustomShape 3"/>
          <p:cNvSpPr/>
          <p:nvPr/>
        </p:nvSpPr>
        <p:spPr>
          <a:xfrm>
            <a:off x="7953840" y="5332680"/>
            <a:ext cx="1395360" cy="517320"/>
          </a:xfrm>
          <a:prstGeom prst="flowChartPreparation">
            <a:avLst/>
          </a:prstGeom>
          <a:noFill/>
          <a:ln w="28440">
            <a:solidFill>
              <a:srgbClr val="D99694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3" name="CustomShape 4"/>
          <p:cNvSpPr/>
          <p:nvPr/>
        </p:nvSpPr>
        <p:spPr>
          <a:xfrm>
            <a:off x="6075360" y="4797000"/>
            <a:ext cx="1497600" cy="582480"/>
          </a:xfrm>
          <a:prstGeom prst="flowChartPreparation">
            <a:avLst/>
          </a:prstGeom>
          <a:noFill/>
          <a:ln w="28440">
            <a:solidFill>
              <a:srgbClr val="66FF33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4" name="CustomShape 5"/>
          <p:cNvSpPr/>
          <p:nvPr/>
        </p:nvSpPr>
        <p:spPr>
          <a:xfrm>
            <a:off x="11087280" y="498960"/>
            <a:ext cx="569520" cy="36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5" name="CustomShape 6"/>
          <p:cNvSpPr/>
          <p:nvPr/>
        </p:nvSpPr>
        <p:spPr>
          <a:xfrm>
            <a:off x="1204200" y="1367280"/>
            <a:ext cx="1796400" cy="93744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B9CDE5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6" name="CustomShape 7"/>
          <p:cNvSpPr/>
          <p:nvPr/>
        </p:nvSpPr>
        <p:spPr>
          <a:xfrm>
            <a:off x="1204200" y="1467360"/>
            <a:ext cx="1791360" cy="756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17375E"/>
                </a:solidFill>
                <a:latin typeface="Arial"/>
                <a:ea typeface="Arial Unicode MS"/>
              </a:rPr>
              <a:t>СТАДИЯ I</a:t>
            </a:r>
            <a:r>
              <a:rPr dirty="0"/>
              <a:t/>
            </a:r>
            <a:br>
              <a:rPr dirty="0"/>
            </a:br>
            <a:r>
              <a:rPr lang="ru-RU" sz="1400" spc="-1" dirty="0" smtClean="0">
                <a:solidFill>
                  <a:srgbClr val="17375E"/>
                </a:solidFill>
                <a:latin typeface="Arial"/>
                <a:ea typeface="Arial Unicode MS"/>
              </a:rPr>
              <a:t>Назначение КНМ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417" name="CustomShape 8"/>
          <p:cNvSpPr/>
          <p:nvPr/>
        </p:nvSpPr>
        <p:spPr>
          <a:xfrm>
            <a:off x="1204200" y="2781000"/>
            <a:ext cx="1796400" cy="93744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99FFCC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8" name="CustomShape 9"/>
          <p:cNvSpPr/>
          <p:nvPr/>
        </p:nvSpPr>
        <p:spPr>
          <a:xfrm>
            <a:off x="1204200" y="2974680"/>
            <a:ext cx="1791360" cy="54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17375E"/>
                </a:solidFill>
                <a:latin typeface="Arial"/>
                <a:ea typeface="Arial Unicode MS"/>
              </a:rPr>
              <a:t>СТАДИЯ II</a:t>
            </a:r>
            <a:r>
              <a:t/>
            </a:r>
            <a:br/>
            <a:r>
              <a:rPr lang="ru-RU" sz="14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Проведение КНМ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419" name="CustomShape 10"/>
          <p:cNvSpPr/>
          <p:nvPr/>
        </p:nvSpPr>
        <p:spPr>
          <a:xfrm>
            <a:off x="1204200" y="4253040"/>
            <a:ext cx="1796400" cy="93744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99FF33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0" name="CustomShape 11"/>
          <p:cNvSpPr/>
          <p:nvPr/>
        </p:nvSpPr>
        <p:spPr>
          <a:xfrm>
            <a:off x="1204200" y="4352760"/>
            <a:ext cx="1791360" cy="756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17375E"/>
                </a:solidFill>
                <a:latin typeface="Arial"/>
                <a:ea typeface="Arial Unicode MS"/>
              </a:rPr>
              <a:t>СТАДИЯ III</a:t>
            </a:r>
            <a:r>
              <a:t/>
            </a:r>
            <a:br/>
            <a:r>
              <a:rPr lang="ru-RU" sz="14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Оформление результатов КНМ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421" name="CustomShape 12"/>
          <p:cNvSpPr/>
          <p:nvPr/>
        </p:nvSpPr>
        <p:spPr>
          <a:xfrm>
            <a:off x="1179720" y="5548842"/>
            <a:ext cx="1796400" cy="93744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E6B9B8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2" name="CustomShape 13"/>
          <p:cNvSpPr/>
          <p:nvPr/>
        </p:nvSpPr>
        <p:spPr>
          <a:xfrm>
            <a:off x="1200522" y="5583960"/>
            <a:ext cx="1791360" cy="756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17375E"/>
                </a:solidFill>
                <a:latin typeface="Arial"/>
                <a:ea typeface="Arial Unicode MS"/>
              </a:rPr>
              <a:t>СТАДИЯ IV</a:t>
            </a:r>
            <a:r>
              <a:rPr dirty="0"/>
              <a:t/>
            </a:r>
            <a:br>
              <a:rPr dirty="0"/>
            </a:br>
            <a:r>
              <a:rPr lang="ru-RU" sz="1300" b="0" strike="noStrike" spc="-1" dirty="0">
                <a:solidFill>
                  <a:srgbClr val="17375E"/>
                </a:solidFill>
                <a:latin typeface="Arial"/>
                <a:ea typeface="Arial Unicode MS"/>
              </a:rPr>
              <a:t>Исполнение </a:t>
            </a:r>
            <a:r>
              <a:rPr lang="ru-RU" sz="1300" spc="-1" dirty="0" smtClean="0">
                <a:solidFill>
                  <a:srgbClr val="17375E"/>
                </a:solidFill>
                <a:latin typeface="Arial"/>
                <a:ea typeface="Arial Unicode MS"/>
              </a:rPr>
              <a:t>решения по итогам КНМ</a:t>
            </a:r>
            <a:endParaRPr lang="ru-RU" sz="1300" b="0" strike="noStrike" spc="-1" dirty="0">
              <a:latin typeface="Arial"/>
            </a:endParaRPr>
          </a:p>
        </p:txBody>
      </p:sp>
      <p:sp>
        <p:nvSpPr>
          <p:cNvPr id="424" name="CustomShape 15"/>
          <p:cNvSpPr/>
          <p:nvPr/>
        </p:nvSpPr>
        <p:spPr>
          <a:xfrm>
            <a:off x="3153600" y="1690200"/>
            <a:ext cx="1408320" cy="2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FF0000"/>
                </a:solidFill>
                <a:latin typeface="Arial"/>
                <a:ea typeface="Arial Unicode MS"/>
              </a:rPr>
              <a:t>Основания</a:t>
            </a:r>
            <a:endParaRPr lang="ru-RU" sz="1200" b="0" strike="noStrike" spc="-1">
              <a:solidFill>
                <a:srgbClr val="FF0000"/>
              </a:solidFill>
              <a:latin typeface="Arial"/>
            </a:endParaRPr>
          </a:p>
        </p:txBody>
      </p:sp>
      <p:sp>
        <p:nvSpPr>
          <p:cNvPr id="425" name="CustomShape 16"/>
          <p:cNvSpPr/>
          <p:nvPr/>
        </p:nvSpPr>
        <p:spPr>
          <a:xfrm>
            <a:off x="4804560" y="1527120"/>
            <a:ext cx="1364040" cy="64404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B9CDE5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6" name="CustomShape 17"/>
          <p:cNvSpPr/>
          <p:nvPr/>
        </p:nvSpPr>
        <p:spPr>
          <a:xfrm>
            <a:off x="4804560" y="1594080"/>
            <a:ext cx="1364040" cy="45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Выбор мероприятия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27" name="CustomShape 18"/>
          <p:cNvSpPr/>
          <p:nvPr/>
        </p:nvSpPr>
        <p:spPr>
          <a:xfrm>
            <a:off x="6388920" y="1967040"/>
            <a:ext cx="2732400" cy="52164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B9CDE5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8" name="CustomShape 19"/>
          <p:cNvSpPr/>
          <p:nvPr/>
        </p:nvSpPr>
        <p:spPr>
          <a:xfrm>
            <a:off x="6413760" y="2084760"/>
            <a:ext cx="2722320" cy="2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Согласование с прокуратурой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29" name="CustomShape 20"/>
          <p:cNvSpPr/>
          <p:nvPr/>
        </p:nvSpPr>
        <p:spPr>
          <a:xfrm>
            <a:off x="6388920" y="1268640"/>
            <a:ext cx="2732400" cy="56556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A6A6A6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0" name="CustomShape 21"/>
          <p:cNvSpPr/>
          <p:nvPr/>
        </p:nvSpPr>
        <p:spPr>
          <a:xfrm>
            <a:off x="6388920" y="1289880"/>
            <a:ext cx="2732400" cy="45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 dirty="0" smtClean="0">
                <a:solidFill>
                  <a:srgbClr val="17375E"/>
                </a:solidFill>
                <a:latin typeface="Arial"/>
                <a:ea typeface="Arial Unicode MS"/>
              </a:rPr>
              <a:t>Распоряжение </a:t>
            </a:r>
            <a:r>
              <a:rPr dirty="0"/>
              <a:t/>
            </a:r>
            <a:br>
              <a:rPr dirty="0"/>
            </a:br>
            <a:r>
              <a:rPr lang="ru-RU" sz="1200" b="0" strike="noStrike" spc="-1" dirty="0">
                <a:solidFill>
                  <a:srgbClr val="17375E"/>
                </a:solidFill>
                <a:latin typeface="Arial"/>
                <a:ea typeface="Arial Unicode MS"/>
              </a:rPr>
              <a:t>о проведении мероприятия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432" name="CustomShape 23"/>
          <p:cNvSpPr/>
          <p:nvPr/>
        </p:nvSpPr>
        <p:spPr>
          <a:xfrm>
            <a:off x="9299880" y="1294433"/>
            <a:ext cx="1787400" cy="54936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FFC000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3" name="CustomShape 24"/>
          <p:cNvSpPr/>
          <p:nvPr/>
        </p:nvSpPr>
        <p:spPr>
          <a:xfrm>
            <a:off x="9412200" y="1448693"/>
            <a:ext cx="1652400" cy="2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 dirty="0">
                <a:solidFill>
                  <a:srgbClr val="17375E"/>
                </a:solidFill>
                <a:latin typeface="Arial"/>
                <a:ea typeface="Arial Unicode MS"/>
              </a:rPr>
              <a:t>Единый реестр КНМ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434" name="CustomShape 25"/>
          <p:cNvSpPr/>
          <p:nvPr/>
        </p:nvSpPr>
        <p:spPr>
          <a:xfrm>
            <a:off x="3220560" y="2927520"/>
            <a:ext cx="1863360" cy="51408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99FFCC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5" name="CustomShape 26"/>
          <p:cNvSpPr/>
          <p:nvPr/>
        </p:nvSpPr>
        <p:spPr>
          <a:xfrm>
            <a:off x="3215520" y="2922840"/>
            <a:ext cx="1868400" cy="45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Информирование контролируемого лица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36" name="CustomShape 27"/>
          <p:cNvSpPr/>
          <p:nvPr/>
        </p:nvSpPr>
        <p:spPr>
          <a:xfrm>
            <a:off x="5299200" y="2927520"/>
            <a:ext cx="2114280" cy="52524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99FFCC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7" name="CustomShape 28"/>
          <p:cNvSpPr/>
          <p:nvPr/>
        </p:nvSpPr>
        <p:spPr>
          <a:xfrm>
            <a:off x="5303520" y="2960640"/>
            <a:ext cx="2109240" cy="45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Выбор </a:t>
            </a:r>
            <a:r>
              <a:t/>
            </a:r>
            <a:br/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и осуществление действий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38" name="CustomShape 29"/>
          <p:cNvSpPr/>
          <p:nvPr/>
        </p:nvSpPr>
        <p:spPr>
          <a:xfrm>
            <a:off x="3215520" y="3600720"/>
            <a:ext cx="2765880" cy="52272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FFFF66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9" name="CustomShape 30"/>
          <p:cNvSpPr/>
          <p:nvPr/>
        </p:nvSpPr>
        <p:spPr>
          <a:xfrm>
            <a:off x="3153600" y="3616920"/>
            <a:ext cx="2849760" cy="45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Запрос в рамках </a:t>
            </a:r>
            <a:r>
              <a:t/>
            </a:r>
            <a:br/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межведомственного взаимодействия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42" name="CustomShape 33"/>
          <p:cNvSpPr/>
          <p:nvPr/>
        </p:nvSpPr>
        <p:spPr>
          <a:xfrm>
            <a:off x="7570440" y="2922120"/>
            <a:ext cx="1654560" cy="52524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99FFCC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3" name="CustomShape 34"/>
          <p:cNvSpPr/>
          <p:nvPr/>
        </p:nvSpPr>
        <p:spPr>
          <a:xfrm>
            <a:off x="7565400" y="3027960"/>
            <a:ext cx="1659600" cy="2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Сбор доказательств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44" name="CustomShape 35"/>
          <p:cNvSpPr/>
          <p:nvPr/>
        </p:nvSpPr>
        <p:spPr>
          <a:xfrm>
            <a:off x="3215520" y="4444560"/>
            <a:ext cx="1436040" cy="62136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99FF33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5" name="CustomShape 36"/>
          <p:cNvSpPr/>
          <p:nvPr/>
        </p:nvSpPr>
        <p:spPr>
          <a:xfrm>
            <a:off x="3210840" y="4495680"/>
            <a:ext cx="1441080" cy="45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Оценка доказательств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46" name="CustomShape 37"/>
          <p:cNvSpPr/>
          <p:nvPr/>
        </p:nvSpPr>
        <p:spPr>
          <a:xfrm>
            <a:off x="4862160" y="4444560"/>
            <a:ext cx="1116360" cy="62136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A6A6A6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7" name="CustomShape 38"/>
          <p:cNvSpPr/>
          <p:nvPr/>
        </p:nvSpPr>
        <p:spPr>
          <a:xfrm>
            <a:off x="4862160" y="4604400"/>
            <a:ext cx="1116360" cy="2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Акт КНМ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48" name="CustomShape 39"/>
          <p:cNvSpPr/>
          <p:nvPr/>
        </p:nvSpPr>
        <p:spPr>
          <a:xfrm>
            <a:off x="6105600" y="4077000"/>
            <a:ext cx="1415880" cy="582480"/>
          </a:xfrm>
          <a:prstGeom prst="flowChartPreparation">
            <a:avLst/>
          </a:prstGeom>
          <a:noFill/>
          <a:ln w="28440">
            <a:solidFill>
              <a:srgbClr val="66FF33"/>
            </a:solidFill>
            <a:round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9" name="CustomShape 40"/>
          <p:cNvSpPr/>
          <p:nvPr/>
        </p:nvSpPr>
        <p:spPr>
          <a:xfrm>
            <a:off x="6188400" y="4149000"/>
            <a:ext cx="1271880" cy="45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Нарушения выявлены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50" name="CustomShape 41"/>
          <p:cNvSpPr/>
          <p:nvPr/>
        </p:nvSpPr>
        <p:spPr>
          <a:xfrm>
            <a:off x="6188400" y="4869000"/>
            <a:ext cx="1271880" cy="45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Нарушения </a:t>
            </a:r>
            <a:r>
              <a:t/>
            </a:r>
            <a:br/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НЕ выявлены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51" name="CustomShape 42"/>
          <p:cNvSpPr/>
          <p:nvPr/>
        </p:nvSpPr>
        <p:spPr>
          <a:xfrm>
            <a:off x="7592040" y="4073040"/>
            <a:ext cx="1638000" cy="51444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99FF33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2" name="CustomShape 43"/>
          <p:cNvSpPr/>
          <p:nvPr/>
        </p:nvSpPr>
        <p:spPr>
          <a:xfrm>
            <a:off x="7595640" y="4087080"/>
            <a:ext cx="1635120" cy="45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Меры </a:t>
            </a:r>
            <a:r>
              <a:t/>
            </a:r>
            <a:br/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по результатам КНМ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53" name="CustomShape 44"/>
          <p:cNvSpPr/>
          <p:nvPr/>
        </p:nvSpPr>
        <p:spPr>
          <a:xfrm>
            <a:off x="9412200" y="3370680"/>
            <a:ext cx="1791360" cy="32796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99FF33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4" name="CustomShape 45"/>
          <p:cNvSpPr/>
          <p:nvPr/>
        </p:nvSpPr>
        <p:spPr>
          <a:xfrm>
            <a:off x="9402840" y="3398760"/>
            <a:ext cx="1791360" cy="2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Рекомендации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55" name="CustomShape 46"/>
          <p:cNvSpPr/>
          <p:nvPr/>
        </p:nvSpPr>
        <p:spPr>
          <a:xfrm>
            <a:off x="9402840" y="4792320"/>
            <a:ext cx="1791360" cy="28872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A6A6A6">
              <a:alpha val="46000"/>
            </a:srgbClr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6" name="CustomShape 47"/>
          <p:cNvSpPr/>
          <p:nvPr/>
        </p:nvSpPr>
        <p:spPr>
          <a:xfrm>
            <a:off x="9402840" y="4808160"/>
            <a:ext cx="1791360" cy="269280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Иные решения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57" name="CustomShape 48"/>
          <p:cNvSpPr/>
          <p:nvPr/>
        </p:nvSpPr>
        <p:spPr>
          <a:xfrm>
            <a:off x="9415440" y="3800160"/>
            <a:ext cx="1791360" cy="31104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99FF33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8" name="CustomShape 49"/>
          <p:cNvSpPr/>
          <p:nvPr/>
        </p:nvSpPr>
        <p:spPr>
          <a:xfrm>
            <a:off x="9415440" y="3793680"/>
            <a:ext cx="1791360" cy="2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Предписание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59" name="CustomShape 50"/>
          <p:cNvSpPr/>
          <p:nvPr/>
        </p:nvSpPr>
        <p:spPr>
          <a:xfrm>
            <a:off x="9414360" y="4240440"/>
            <a:ext cx="1791360" cy="43956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99FF33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0" name="CustomShape 51"/>
          <p:cNvSpPr/>
          <p:nvPr/>
        </p:nvSpPr>
        <p:spPr>
          <a:xfrm>
            <a:off x="9399960" y="4222080"/>
            <a:ext cx="1805760" cy="45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Привлечение </a:t>
            </a:r>
            <a:r>
              <a:t/>
            </a:r>
            <a:br/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к ответственности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61" name="CustomShape 52"/>
          <p:cNvSpPr/>
          <p:nvPr/>
        </p:nvSpPr>
        <p:spPr>
          <a:xfrm>
            <a:off x="3225600" y="5583960"/>
            <a:ext cx="1585080" cy="7416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E6B9B8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2" name="CustomShape 53"/>
          <p:cNvSpPr/>
          <p:nvPr/>
        </p:nvSpPr>
        <p:spPr>
          <a:xfrm>
            <a:off x="3220920" y="5622480"/>
            <a:ext cx="1589760" cy="63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Информирование об исполнении предписания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63" name="CustomShape 54"/>
          <p:cNvSpPr/>
          <p:nvPr/>
        </p:nvSpPr>
        <p:spPr>
          <a:xfrm>
            <a:off x="5036400" y="5643000"/>
            <a:ext cx="1271880" cy="57132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E6B9B8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4" name="CustomShape 55"/>
          <p:cNvSpPr/>
          <p:nvPr/>
        </p:nvSpPr>
        <p:spPr>
          <a:xfrm>
            <a:off x="5031360" y="5699880"/>
            <a:ext cx="1276560" cy="45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Рассмотрение (оценка)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65" name="CustomShape 56"/>
          <p:cNvSpPr/>
          <p:nvPr/>
        </p:nvSpPr>
        <p:spPr>
          <a:xfrm>
            <a:off x="6548400" y="5646240"/>
            <a:ext cx="1271880" cy="57132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E6B9B8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6" name="CustomShape 57"/>
          <p:cNvSpPr/>
          <p:nvPr/>
        </p:nvSpPr>
        <p:spPr>
          <a:xfrm>
            <a:off x="6543720" y="5702760"/>
            <a:ext cx="1209240" cy="45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Назначение КНМ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67" name="CustomShape 58"/>
          <p:cNvSpPr/>
          <p:nvPr/>
        </p:nvSpPr>
        <p:spPr>
          <a:xfrm>
            <a:off x="8006760" y="5383800"/>
            <a:ext cx="1271880" cy="45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Предписание исполнено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68" name="CustomShape 59"/>
          <p:cNvSpPr/>
          <p:nvPr/>
        </p:nvSpPr>
        <p:spPr>
          <a:xfrm>
            <a:off x="8006760" y="5991840"/>
            <a:ext cx="1271880" cy="45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Предписание НЕ исполнено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69" name="CustomShape 60"/>
          <p:cNvSpPr/>
          <p:nvPr/>
        </p:nvSpPr>
        <p:spPr>
          <a:xfrm>
            <a:off x="9513000" y="5330880"/>
            <a:ext cx="1615320" cy="54648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E6B9B8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0" name="CustomShape 61"/>
          <p:cNvSpPr/>
          <p:nvPr/>
        </p:nvSpPr>
        <p:spPr>
          <a:xfrm>
            <a:off x="9512280" y="5456160"/>
            <a:ext cx="1620360" cy="26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 dirty="0">
                <a:solidFill>
                  <a:srgbClr val="17375E"/>
                </a:solidFill>
                <a:latin typeface="Arial"/>
                <a:ea typeface="Arial Unicode MS"/>
              </a:rPr>
              <a:t>Прекращение 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471" name="CustomShape 62"/>
          <p:cNvSpPr/>
          <p:nvPr/>
        </p:nvSpPr>
        <p:spPr>
          <a:xfrm>
            <a:off x="9504000" y="6021360"/>
            <a:ext cx="1624680" cy="64404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E6B9B8"/>
          </a:solidFill>
          <a:ln w="9360">
            <a:noFill/>
          </a:ln>
          <a:effectLst>
            <a:outerShdw dist="23040" dir="540000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2" name="CustomShape 63"/>
          <p:cNvSpPr/>
          <p:nvPr/>
        </p:nvSpPr>
        <p:spPr>
          <a:xfrm>
            <a:off x="9498960" y="6093360"/>
            <a:ext cx="1629360" cy="45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Привлечение </a:t>
            </a:r>
            <a:r>
              <a:t/>
            </a:r>
            <a:br/>
            <a:r>
              <a:rPr lang="ru-RU" sz="1200" b="0" strike="noStrike" spc="-1">
                <a:solidFill>
                  <a:srgbClr val="17375E"/>
                </a:solidFill>
                <a:latin typeface="Arial"/>
                <a:ea typeface="Arial Unicode MS"/>
              </a:rPr>
              <a:t>к ответственности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473" name="CustomShape 64"/>
          <p:cNvSpPr/>
          <p:nvPr/>
        </p:nvSpPr>
        <p:spPr>
          <a:xfrm>
            <a:off x="4496040" y="1838160"/>
            <a:ext cx="284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4" name="CustomShape 65"/>
          <p:cNvSpPr/>
          <p:nvPr/>
        </p:nvSpPr>
        <p:spPr>
          <a:xfrm flipV="1">
            <a:off x="6059160" y="1470240"/>
            <a:ext cx="423360" cy="211680"/>
          </a:xfrm>
          <a:prstGeom prst="bentConnector3">
            <a:avLst>
              <a:gd name="adj1" fmla="val 50000"/>
            </a:avLst>
          </a:pr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5" name="CustomShape 66"/>
          <p:cNvSpPr/>
          <p:nvPr/>
        </p:nvSpPr>
        <p:spPr>
          <a:xfrm>
            <a:off x="6059160" y="1976760"/>
            <a:ext cx="423360" cy="211680"/>
          </a:xfrm>
          <a:prstGeom prst="bentConnector3">
            <a:avLst>
              <a:gd name="adj1" fmla="val 50000"/>
            </a:avLst>
          </a:pr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6" name="CustomShape 67"/>
          <p:cNvSpPr/>
          <p:nvPr/>
        </p:nvSpPr>
        <p:spPr>
          <a:xfrm flipV="1">
            <a:off x="5786280" y="4360680"/>
            <a:ext cx="423360" cy="211680"/>
          </a:xfrm>
          <a:prstGeom prst="bentConnector3">
            <a:avLst>
              <a:gd name="adj1" fmla="val 50000"/>
            </a:avLst>
          </a:pr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7" name="CustomShape 68"/>
          <p:cNvSpPr/>
          <p:nvPr/>
        </p:nvSpPr>
        <p:spPr>
          <a:xfrm>
            <a:off x="5794920" y="4869720"/>
            <a:ext cx="423360" cy="211680"/>
          </a:xfrm>
          <a:prstGeom prst="bentConnector3">
            <a:avLst>
              <a:gd name="adj1" fmla="val 50000"/>
            </a:avLst>
          </a:pr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8" name="CustomShape 69"/>
          <p:cNvSpPr/>
          <p:nvPr/>
        </p:nvSpPr>
        <p:spPr>
          <a:xfrm>
            <a:off x="7320600" y="4370400"/>
            <a:ext cx="284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9" name="CustomShape 70"/>
          <p:cNvSpPr/>
          <p:nvPr/>
        </p:nvSpPr>
        <p:spPr>
          <a:xfrm>
            <a:off x="9218880" y="4439160"/>
            <a:ext cx="284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0" name="CustomShape 71"/>
          <p:cNvSpPr/>
          <p:nvPr/>
        </p:nvSpPr>
        <p:spPr>
          <a:xfrm flipV="1">
            <a:off x="9074880" y="4000680"/>
            <a:ext cx="423360" cy="211680"/>
          </a:xfrm>
          <a:prstGeom prst="bentConnector3">
            <a:avLst>
              <a:gd name="adj1" fmla="val 50000"/>
            </a:avLst>
          </a:pr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1" name="CustomShape 72"/>
          <p:cNvSpPr/>
          <p:nvPr/>
        </p:nvSpPr>
        <p:spPr>
          <a:xfrm>
            <a:off x="9057960" y="4548960"/>
            <a:ext cx="456840" cy="333000"/>
          </a:xfrm>
          <a:prstGeom prst="bentConnector3">
            <a:avLst>
              <a:gd name="adj1" fmla="val 50000"/>
            </a:avLst>
          </a:pr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2" name="CustomShape 73"/>
          <p:cNvSpPr/>
          <p:nvPr/>
        </p:nvSpPr>
        <p:spPr>
          <a:xfrm>
            <a:off x="4574160" y="4769280"/>
            <a:ext cx="284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3" name="CustomShape 74"/>
          <p:cNvSpPr/>
          <p:nvPr/>
        </p:nvSpPr>
        <p:spPr>
          <a:xfrm>
            <a:off x="4727880" y="5945760"/>
            <a:ext cx="284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4" name="CustomShape 75"/>
          <p:cNvSpPr/>
          <p:nvPr/>
        </p:nvSpPr>
        <p:spPr>
          <a:xfrm>
            <a:off x="6239880" y="5956560"/>
            <a:ext cx="284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5" name="CustomShape 76"/>
          <p:cNvSpPr/>
          <p:nvPr/>
        </p:nvSpPr>
        <p:spPr>
          <a:xfrm>
            <a:off x="9240840" y="5607360"/>
            <a:ext cx="284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6" name="CustomShape 77"/>
          <p:cNvSpPr/>
          <p:nvPr/>
        </p:nvSpPr>
        <p:spPr>
          <a:xfrm>
            <a:off x="9202680" y="6256800"/>
            <a:ext cx="284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7" name="CustomShape 78"/>
          <p:cNvSpPr/>
          <p:nvPr/>
        </p:nvSpPr>
        <p:spPr>
          <a:xfrm flipV="1">
            <a:off x="7595640" y="5585040"/>
            <a:ext cx="423360" cy="211680"/>
          </a:xfrm>
          <a:prstGeom prst="bentConnector3">
            <a:avLst>
              <a:gd name="adj1" fmla="val 50000"/>
            </a:avLst>
          </a:pr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8" name="CustomShape 79"/>
          <p:cNvSpPr/>
          <p:nvPr/>
        </p:nvSpPr>
        <p:spPr>
          <a:xfrm>
            <a:off x="7604280" y="6047280"/>
            <a:ext cx="423360" cy="211680"/>
          </a:xfrm>
          <a:prstGeom prst="bentConnector3">
            <a:avLst>
              <a:gd name="adj1" fmla="val 50000"/>
            </a:avLst>
          </a:pr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9" name="CustomShape 80"/>
          <p:cNvSpPr/>
          <p:nvPr/>
        </p:nvSpPr>
        <p:spPr>
          <a:xfrm rot="10800000">
            <a:off x="77054040" y="8737560"/>
            <a:ext cx="6741000" cy="212040"/>
          </a:xfrm>
          <a:prstGeom prst="bentConnector3">
            <a:avLst>
              <a:gd name="adj1" fmla="val 96329"/>
            </a:avLst>
          </a:pr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0" name="CustomShape 81"/>
          <p:cNvSpPr/>
          <p:nvPr/>
        </p:nvSpPr>
        <p:spPr>
          <a:xfrm>
            <a:off x="5011200" y="3186720"/>
            <a:ext cx="284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1" name="CustomShape 82"/>
          <p:cNvSpPr/>
          <p:nvPr/>
        </p:nvSpPr>
        <p:spPr>
          <a:xfrm>
            <a:off x="7269480" y="3192120"/>
            <a:ext cx="284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2" name="CustomShape 83"/>
          <p:cNvSpPr/>
          <p:nvPr/>
        </p:nvSpPr>
        <p:spPr>
          <a:xfrm flipV="1">
            <a:off x="8832240" y="3563640"/>
            <a:ext cx="612000" cy="529920"/>
          </a:xfrm>
          <a:prstGeom prst="bentConnector3">
            <a:avLst>
              <a:gd name="adj1" fmla="val 50000"/>
            </a:avLst>
          </a:pr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3" name="CustomShape 84"/>
          <p:cNvSpPr/>
          <p:nvPr/>
        </p:nvSpPr>
        <p:spPr>
          <a:xfrm rot="5400000">
            <a:off x="7614720" y="1893600"/>
            <a:ext cx="2840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5560">
            <a:solidFill>
              <a:srgbClr val="4F81BD"/>
            </a:solidFill>
            <a:round/>
            <a:tailEnd type="triangle" w="med" len="med"/>
          </a:ln>
          <a:effectLst>
            <a:outerShdw dist="20160" dir="540000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4" name="CustomShape 85"/>
          <p:cNvSpPr/>
          <p:nvPr/>
        </p:nvSpPr>
        <p:spPr>
          <a:xfrm>
            <a:off x="1217880" y="464799"/>
            <a:ext cx="9846720" cy="445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2000" b="1" u="sng" cap="all" spc="-1" dirty="0" smtClean="0">
                <a:solidFill>
                  <a:srgbClr val="0077C8"/>
                </a:solidFill>
                <a:latin typeface="Arial"/>
              </a:rPr>
              <a:t>КАКОВА ПРОЦЕДУРА ПРОВЕДЕНИЯ КНМ В МУНИЦИПАЛЬНОМ КОНТРОЛЕ?</a:t>
            </a:r>
            <a:endParaRPr lang="ru-RU" sz="2000" b="0" u="sng" strike="noStrike" spc="-1" dirty="0">
              <a:latin typeface="Arial"/>
            </a:endParaRPr>
          </a:p>
        </p:txBody>
      </p:sp>
      <p:sp>
        <p:nvSpPr>
          <p:cNvPr id="495" name="CustomShape 86"/>
          <p:cNvSpPr/>
          <p:nvPr/>
        </p:nvSpPr>
        <p:spPr>
          <a:xfrm>
            <a:off x="11376000" y="505800"/>
            <a:ext cx="717840" cy="42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5-конечная звезда 1"/>
          <p:cNvSpPr/>
          <p:nvPr/>
        </p:nvSpPr>
        <p:spPr>
          <a:xfrm>
            <a:off x="4204447" y="1367280"/>
            <a:ext cx="369713" cy="38448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5-конечная звезда 2"/>
          <p:cNvSpPr/>
          <p:nvPr/>
        </p:nvSpPr>
        <p:spPr>
          <a:xfrm>
            <a:off x="10942920" y="1131561"/>
            <a:ext cx="311400" cy="36570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5-конечная звезда 3"/>
          <p:cNvSpPr/>
          <p:nvPr/>
        </p:nvSpPr>
        <p:spPr>
          <a:xfrm>
            <a:off x="6176661" y="5534541"/>
            <a:ext cx="303840" cy="24787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CustomShape 1"/>
          <p:cNvSpPr/>
          <p:nvPr/>
        </p:nvSpPr>
        <p:spPr>
          <a:xfrm>
            <a:off x="11087280" y="498960"/>
            <a:ext cx="569520" cy="361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3" name="CustomShape 2"/>
          <p:cNvSpPr/>
          <p:nvPr/>
        </p:nvSpPr>
        <p:spPr>
          <a:xfrm>
            <a:off x="1791692" y="250740"/>
            <a:ext cx="9295588" cy="31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2000" b="1" u="sng" cap="all" spc="-1" dirty="0" smtClean="0">
                <a:solidFill>
                  <a:srgbClr val="0077C8"/>
                </a:solidFill>
                <a:latin typeface="+mj-lt"/>
              </a:rPr>
              <a:t>ЦИФРОВИЗАЦИЯ МУНИЦИПАЛЬНОГО КОНТРОЛЯ</a:t>
            </a:r>
            <a:endParaRPr lang="ru-RU" sz="2000" b="0" u="sng" strike="noStrike" spc="-1" dirty="0">
              <a:latin typeface="+mj-lt"/>
            </a:endParaRPr>
          </a:p>
        </p:txBody>
      </p:sp>
      <p:pic>
        <p:nvPicPr>
          <p:cNvPr id="504" name="Рисунок 503"/>
          <p:cNvPicPr/>
          <p:nvPr/>
        </p:nvPicPr>
        <p:blipFill>
          <a:blip r:embed="rId2"/>
          <a:stretch/>
        </p:blipFill>
        <p:spPr>
          <a:xfrm>
            <a:off x="1727031" y="1128960"/>
            <a:ext cx="863640" cy="799920"/>
          </a:xfrm>
          <a:prstGeom prst="rect">
            <a:avLst/>
          </a:prstGeom>
          <a:ln>
            <a:noFill/>
          </a:ln>
        </p:spPr>
      </p:pic>
      <p:sp>
        <p:nvSpPr>
          <p:cNvPr id="505" name="CustomShape 3"/>
          <p:cNvSpPr/>
          <p:nvPr/>
        </p:nvSpPr>
        <p:spPr>
          <a:xfrm>
            <a:off x="2663031" y="860040"/>
            <a:ext cx="7415640" cy="99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0" strike="noStrike" spc="-1" dirty="0">
                <a:latin typeface="Arial"/>
              </a:rPr>
              <a:t>Основа — Единый </a:t>
            </a:r>
            <a:r>
              <a:rPr lang="ru-RU" sz="4000" b="0" strike="noStrike" spc="-1" dirty="0">
                <a:latin typeface="Arial"/>
              </a:rPr>
              <a:t>реестр</a:t>
            </a:r>
            <a:r>
              <a:rPr lang="ru-RU" sz="2400" b="0" strike="noStrike" spc="-1" dirty="0">
                <a:latin typeface="Arial"/>
              </a:rPr>
              <a:t> контрольно-надзорных мероприятий </a:t>
            </a:r>
          </a:p>
        </p:txBody>
      </p:sp>
      <p:pic>
        <p:nvPicPr>
          <p:cNvPr id="506" name="Рисунок 505"/>
          <p:cNvPicPr/>
          <p:nvPr/>
        </p:nvPicPr>
        <p:blipFill>
          <a:blip r:embed="rId3"/>
          <a:stretch/>
        </p:blipFill>
        <p:spPr>
          <a:xfrm>
            <a:off x="1695351" y="2141259"/>
            <a:ext cx="806400" cy="806400"/>
          </a:xfrm>
          <a:prstGeom prst="rect">
            <a:avLst/>
          </a:prstGeom>
          <a:ln>
            <a:noFill/>
          </a:ln>
        </p:spPr>
      </p:pic>
      <p:sp>
        <p:nvSpPr>
          <p:cNvPr id="507" name="CustomShape 4"/>
          <p:cNvSpPr/>
          <p:nvPr/>
        </p:nvSpPr>
        <p:spPr>
          <a:xfrm>
            <a:off x="2663031" y="2073579"/>
            <a:ext cx="7775640" cy="94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0" strike="noStrike" spc="-1" dirty="0">
                <a:latin typeface="Arial"/>
              </a:rPr>
              <a:t>Составление документов и их подписание — в </a:t>
            </a:r>
            <a:r>
              <a:rPr lang="ru-RU" sz="3600" b="0" strike="noStrike" spc="-1" dirty="0">
                <a:latin typeface="Arial"/>
              </a:rPr>
              <a:t>электронном</a:t>
            </a:r>
            <a:r>
              <a:rPr lang="ru-RU" sz="2400" b="0" strike="noStrike" spc="-1" dirty="0">
                <a:latin typeface="Arial"/>
              </a:rPr>
              <a:t> виде</a:t>
            </a:r>
          </a:p>
        </p:txBody>
      </p:sp>
      <p:pic>
        <p:nvPicPr>
          <p:cNvPr id="508" name="Рисунок 507"/>
          <p:cNvPicPr/>
          <p:nvPr/>
        </p:nvPicPr>
        <p:blipFill>
          <a:blip r:embed="rId4"/>
          <a:stretch/>
        </p:blipFill>
        <p:spPr>
          <a:xfrm>
            <a:off x="1706566" y="3234960"/>
            <a:ext cx="840240" cy="840240"/>
          </a:xfrm>
          <a:prstGeom prst="rect">
            <a:avLst/>
          </a:prstGeom>
          <a:ln>
            <a:noFill/>
          </a:ln>
        </p:spPr>
      </p:pic>
      <p:sp>
        <p:nvSpPr>
          <p:cNvPr id="509" name="CustomShape 5"/>
          <p:cNvSpPr/>
          <p:nvPr/>
        </p:nvSpPr>
        <p:spPr>
          <a:xfrm>
            <a:off x="2663031" y="3085221"/>
            <a:ext cx="7127640" cy="941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400" b="0" strike="noStrike" spc="-1" dirty="0">
                <a:latin typeface="Arial"/>
              </a:rPr>
              <a:t>Информирование — в </a:t>
            </a:r>
            <a:r>
              <a:rPr lang="ru-RU" sz="3600" b="0" strike="noStrike" spc="-1" dirty="0">
                <a:latin typeface="Arial"/>
              </a:rPr>
              <a:t>электронном</a:t>
            </a:r>
            <a:r>
              <a:rPr lang="ru-RU" sz="2400" b="0" strike="noStrike" spc="-1" dirty="0">
                <a:latin typeface="Arial"/>
              </a:rPr>
              <a:t> виде (кроме граждан</a:t>
            </a:r>
            <a:r>
              <a:rPr lang="ru-RU" sz="2400" b="0" strike="noStrike" spc="-1" dirty="0" smtClean="0">
                <a:latin typeface="Arial"/>
              </a:rPr>
              <a:t>)</a:t>
            </a:r>
            <a:endParaRPr lang="ru-RU" sz="2400" b="0" strike="noStrike" spc="-1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2313" y="4362501"/>
            <a:ext cx="11034346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u="sng" dirty="0" smtClean="0"/>
              <a:t>Переходные положения:</a:t>
            </a:r>
          </a:p>
          <a:p>
            <a:endParaRPr lang="ru-RU" sz="900" u="sng" dirty="0" smtClean="0"/>
          </a:p>
          <a:p>
            <a:r>
              <a:rPr lang="ru-RU" sz="2400" dirty="0" smtClean="0"/>
              <a:t>                                  - обмен с КЛ можно на бумаге (ч. 9 ст. 98)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                              - документы муниципалов – на бумаге (ч. 10 ст. 98)* </a:t>
            </a:r>
          </a:p>
          <a:p>
            <a:endParaRPr lang="ru-RU" sz="2400" b="1" u="sng" dirty="0"/>
          </a:p>
          <a:p>
            <a:r>
              <a:rPr lang="ru-RU" sz="2400" b="1" dirty="0" smtClean="0"/>
              <a:t>*</a:t>
            </a:r>
            <a:r>
              <a:rPr lang="ru-RU" sz="2400" i="1" dirty="0" smtClean="0"/>
              <a:t>предусмотреть Положением о виде контроля </a:t>
            </a:r>
            <a:endParaRPr lang="ru-RU" sz="2400" i="1" dirty="0"/>
          </a:p>
        </p:txBody>
      </p:sp>
      <p:sp>
        <p:nvSpPr>
          <p:cNvPr id="3" name="TextBox 2"/>
          <p:cNvSpPr txBox="1"/>
          <p:nvPr/>
        </p:nvSpPr>
        <p:spPr>
          <a:xfrm>
            <a:off x="912468" y="4936185"/>
            <a:ext cx="29308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До 31.12.2023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2"/>
          <p:cNvSpPr/>
          <p:nvPr/>
        </p:nvSpPr>
        <p:spPr>
          <a:xfrm>
            <a:off x="1563091" y="338663"/>
            <a:ext cx="9946039" cy="315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2400" b="1" u="sng" cap="all" spc="-1" dirty="0" smtClean="0">
                <a:solidFill>
                  <a:srgbClr val="0077C8"/>
                </a:solidFill>
                <a:latin typeface="+mj-lt"/>
              </a:rPr>
              <a:t>переходный период в 2021*</a:t>
            </a:r>
            <a:endParaRPr lang="ru-RU" sz="2400" b="0" u="sng" strike="noStrike" spc="-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1546" y="923193"/>
            <a:ext cx="91899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До 1 января 2022 – контроль осуществляется на основании действующих положений о видах </a:t>
            </a:r>
            <a:r>
              <a:rPr lang="ru-RU" sz="2400" dirty="0" err="1" smtClean="0"/>
              <a:t>мунконтроля</a:t>
            </a:r>
            <a:r>
              <a:rPr lang="ru-RU" sz="2400" dirty="0" smtClean="0"/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Реестр видов КНМ (вместо ЕРП) – с 1 января 2022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План проверок на 2021 год – в установленном сейчас порядке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Плановые проверки в 2021 году – на основании плана в </a:t>
            </a:r>
            <a:r>
              <a:rPr lang="ru-RU" sz="2400" dirty="0" err="1" smtClean="0"/>
              <a:t>соответсвии</a:t>
            </a:r>
            <a:r>
              <a:rPr lang="ru-RU" sz="2400" dirty="0" smtClean="0"/>
              <a:t> 294-ФЗ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Иные мероприятия, внеплановые проверки, начатые ранее 1 июля 2021 года – в соответствии с 294-ФЗ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Внеплановые КНМ – с 1 июля 2021 года – новый ФЗ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563092" y="5591907"/>
            <a:ext cx="4461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* Ст. 98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53145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CustomShape 1"/>
          <p:cNvSpPr/>
          <p:nvPr/>
        </p:nvSpPr>
        <p:spPr>
          <a:xfrm>
            <a:off x="1381846" y="332280"/>
            <a:ext cx="9991454" cy="447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2000" b="1" u="sng" strike="noStrike" cap="all" spc="-1" dirty="0" smtClean="0">
                <a:solidFill>
                  <a:srgbClr val="0077C8"/>
                </a:solidFill>
                <a:latin typeface="+mj-lt"/>
                <a:ea typeface="DejaVu Sans"/>
              </a:rPr>
              <a:t>Какие варианты организации муниципального контроля возможны?</a:t>
            </a:r>
            <a:endParaRPr lang="ru-RU" sz="2000" b="0" u="sng" strike="noStrike" spc="-1" dirty="0">
              <a:latin typeface="+mj-lt"/>
            </a:endParaRPr>
          </a:p>
        </p:txBody>
      </p:sp>
      <p:sp>
        <p:nvSpPr>
          <p:cNvPr id="307" name="CustomShape 2"/>
          <p:cNvSpPr/>
          <p:nvPr/>
        </p:nvSpPr>
        <p:spPr>
          <a:xfrm>
            <a:off x="11087640" y="498960"/>
            <a:ext cx="571320" cy="362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308" name="Group 3"/>
          <p:cNvGrpSpPr/>
          <p:nvPr/>
        </p:nvGrpSpPr>
        <p:grpSpPr>
          <a:xfrm>
            <a:off x="1276062" y="1012001"/>
            <a:ext cx="9507600" cy="5254560"/>
            <a:chOff x="2032200" y="1196640"/>
            <a:chExt cx="9507600" cy="5254560"/>
          </a:xfrm>
        </p:grpSpPr>
        <p:sp>
          <p:nvSpPr>
            <p:cNvPr id="309" name="CustomShape 4"/>
            <p:cNvSpPr/>
            <p:nvPr/>
          </p:nvSpPr>
          <p:spPr>
            <a:xfrm>
              <a:off x="2032200" y="1196640"/>
              <a:ext cx="9507600" cy="1640520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29160">
              <a:solidFill>
                <a:srgbClr val="B2B2B2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904400" tIns="55080" rIns="55080" bIns="55080"/>
            <a:lstStyle/>
            <a:p>
              <a:pPr>
                <a:lnSpc>
                  <a:spcPct val="90000"/>
                </a:lnSpc>
                <a:spcAft>
                  <a:spcPts val="490"/>
                </a:spcAft>
              </a:pPr>
              <a:r>
                <a:rPr lang="ru-RU" sz="2800" strike="noStrike" spc="-1" dirty="0" smtClean="0">
                  <a:solidFill>
                    <a:srgbClr val="000000"/>
                  </a:solidFill>
                  <a:latin typeface="Calibri"/>
                  <a:ea typeface="DejaVu Sans"/>
                </a:rPr>
                <a:t>Муниципальный контроль – </a:t>
              </a:r>
              <a:r>
                <a:rPr lang="ru-RU" sz="2800" u="sng" strike="noStrike" spc="-1" dirty="0" smtClean="0">
                  <a:solidFill>
                    <a:srgbClr val="000000"/>
                  </a:solidFill>
                  <a:latin typeface="Calibri"/>
                  <a:ea typeface="DejaVu Sans"/>
                </a:rPr>
                <a:t>самостоятельный</a:t>
              </a:r>
              <a:r>
                <a:rPr lang="ru-RU" sz="2800" strike="noStrike" spc="-1" dirty="0" smtClean="0">
                  <a:solidFill>
                    <a:srgbClr val="000000"/>
                  </a:solidFill>
                  <a:latin typeface="Calibri"/>
                  <a:ea typeface="DejaVu Sans"/>
                </a:rPr>
                <a:t> контроль ОМСУ за принятыми </a:t>
              </a:r>
              <a:r>
                <a:rPr lang="ru-RU" sz="2800" u="sng" strike="noStrike" spc="-1" dirty="0" smtClean="0">
                  <a:solidFill>
                    <a:srgbClr val="000000"/>
                  </a:solidFill>
                  <a:latin typeface="Calibri"/>
                  <a:ea typeface="DejaVu Sans"/>
                </a:rPr>
                <a:t>ими же </a:t>
              </a:r>
              <a:r>
                <a:rPr lang="ru-RU" sz="2800" strike="noStrike" spc="-1" dirty="0" smtClean="0">
                  <a:solidFill>
                    <a:srgbClr val="000000"/>
                  </a:solidFill>
                  <a:latin typeface="Calibri"/>
                  <a:ea typeface="DejaVu Sans"/>
                </a:rPr>
                <a:t>правовыми актами </a:t>
              </a:r>
              <a:r>
                <a:rPr lang="ru-RU" sz="2000" i="1" strike="noStrike" spc="-1" dirty="0" smtClean="0">
                  <a:solidFill>
                    <a:srgbClr val="000000"/>
                  </a:solidFill>
                  <a:latin typeface="Calibri"/>
                  <a:ea typeface="DejaVu Sans"/>
                </a:rPr>
                <a:t>(например – правила благоустройства)</a:t>
              </a:r>
              <a:endParaRPr lang="ru-RU" sz="2800" i="1" strike="noStrike" spc="-1" dirty="0">
                <a:latin typeface="Arial"/>
              </a:endParaRPr>
            </a:p>
          </p:txBody>
        </p:sp>
        <p:sp>
          <p:nvSpPr>
            <p:cNvPr id="310" name="CustomShape 5"/>
            <p:cNvSpPr/>
            <p:nvPr/>
          </p:nvSpPr>
          <p:spPr>
            <a:xfrm>
              <a:off x="2032200" y="3003840"/>
              <a:ext cx="9507600" cy="1640520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19080">
              <a:solidFill>
                <a:srgbClr val="999999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903320" tIns="54000" rIns="54000" bIns="54000"/>
            <a:lstStyle/>
            <a:p>
              <a:pPr>
                <a:lnSpc>
                  <a:spcPct val="90000"/>
                </a:lnSpc>
                <a:spcAft>
                  <a:spcPts val="181"/>
                </a:spcAft>
              </a:pPr>
              <a:r>
                <a:rPr lang="ru-RU" sz="1500" b="0" strike="noStrike" spc="-1" dirty="0">
                  <a:latin typeface="Calibri"/>
                  <a:ea typeface="DejaVu Sans"/>
                </a:rPr>
                <a:t> </a:t>
              </a:r>
              <a:r>
                <a:rPr lang="ru-RU" sz="2800" strike="noStrike" spc="-1" dirty="0" smtClean="0">
                  <a:latin typeface="Calibri"/>
                  <a:ea typeface="DejaVu Sans"/>
                </a:rPr>
                <a:t>Муниципальный контроль – </a:t>
              </a:r>
              <a:r>
                <a:rPr lang="ru-RU" sz="2800" u="sng" strike="noStrike" spc="-1" dirty="0" smtClean="0">
                  <a:latin typeface="Calibri"/>
                  <a:ea typeface="DejaVu Sans"/>
                </a:rPr>
                <a:t>не нужен </a:t>
              </a:r>
              <a:r>
                <a:rPr lang="ru-RU" sz="2800" strike="noStrike" spc="-1" dirty="0" smtClean="0">
                  <a:latin typeface="Calibri"/>
                  <a:ea typeface="DejaVu Sans"/>
                </a:rPr>
                <a:t>как институт. Достаточно административной ответственности. И наделения гос. полномочиями. </a:t>
              </a:r>
              <a:endParaRPr lang="ru-RU" sz="2400" strike="noStrike" spc="-1" dirty="0">
                <a:latin typeface="Arial"/>
              </a:endParaRPr>
            </a:p>
          </p:txBody>
        </p:sp>
        <p:sp>
          <p:nvSpPr>
            <p:cNvPr id="311" name="CustomShape 6"/>
            <p:cNvSpPr/>
            <p:nvPr/>
          </p:nvSpPr>
          <p:spPr>
            <a:xfrm>
              <a:off x="2032200" y="4810680"/>
              <a:ext cx="9507600" cy="1640520"/>
            </a:xfrm>
            <a:prstGeom prst="roundRect">
              <a:avLst>
                <a:gd name="adj" fmla="val 10000"/>
              </a:avLst>
            </a:prstGeom>
            <a:solidFill>
              <a:srgbClr val="FFFFFF"/>
            </a:solidFill>
            <a:ln w="12600">
              <a:solidFill>
                <a:srgbClr val="80808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900080" tIns="50760" rIns="50760" bIns="50760"/>
            <a:lstStyle/>
            <a:p>
              <a:pPr>
                <a:lnSpc>
                  <a:spcPct val="90000"/>
                </a:lnSpc>
                <a:spcAft>
                  <a:spcPts val="524"/>
                </a:spcAft>
              </a:pPr>
              <a:r>
                <a:rPr lang="ru-RU" sz="2800" b="0" strike="noStrike" spc="-1" dirty="0" smtClean="0">
                  <a:latin typeface="Calibri"/>
                  <a:ea typeface="DejaVu Sans"/>
                </a:rPr>
                <a:t>Муниципальный контроль – часть </a:t>
              </a:r>
              <a:r>
                <a:rPr lang="ru-RU" sz="2800" b="0" u="sng" strike="noStrike" spc="-1" dirty="0" smtClean="0">
                  <a:latin typeface="Calibri"/>
                  <a:ea typeface="DejaVu Sans"/>
                </a:rPr>
                <a:t>единой системы</a:t>
              </a:r>
              <a:r>
                <a:rPr lang="ru-RU" sz="2800" b="0" strike="noStrike" spc="-1" dirty="0" smtClean="0">
                  <a:latin typeface="Calibri"/>
                  <a:ea typeface="DejaVu Sans"/>
                </a:rPr>
                <a:t> контрольно-надзорной деятельности, работающей по </a:t>
              </a:r>
              <a:r>
                <a:rPr lang="ru-RU" sz="2800" b="0" u="sng" strike="noStrike" spc="-1" dirty="0" smtClean="0">
                  <a:latin typeface="Calibri"/>
                  <a:ea typeface="DejaVu Sans"/>
                </a:rPr>
                <a:t>единым процедурам </a:t>
              </a:r>
              <a:r>
                <a:rPr lang="ru-RU" sz="2800" b="0" strike="noStrike" spc="-1" dirty="0" smtClean="0">
                  <a:latin typeface="Calibri"/>
                  <a:ea typeface="DejaVu Sans"/>
                </a:rPr>
                <a:t>в рамках решения вопросов местного значения.  </a:t>
              </a:r>
              <a:endParaRPr lang="ru-RU" sz="2800" b="0" strike="noStrike" spc="-1" dirty="0">
                <a:latin typeface="Arial"/>
              </a:endParaRPr>
            </a:p>
          </p:txBody>
        </p:sp>
        <p:pic>
          <p:nvPicPr>
            <p:cNvPr id="312" name="Рисунок 311"/>
            <p:cNvPicPr/>
            <p:nvPr/>
          </p:nvPicPr>
          <p:blipFill>
            <a:blip r:embed="rId2"/>
            <a:stretch/>
          </p:blipFill>
          <p:spPr>
            <a:xfrm>
              <a:off x="2736000" y="1512000"/>
              <a:ext cx="935640" cy="93564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13" name="Рисунок 312"/>
            <p:cNvPicPr/>
            <p:nvPr/>
          </p:nvPicPr>
          <p:blipFill>
            <a:blip r:embed="rId3"/>
            <a:stretch/>
          </p:blipFill>
          <p:spPr>
            <a:xfrm>
              <a:off x="2664000" y="3250800"/>
              <a:ext cx="924840" cy="924840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14" name="Рисунок 313"/>
            <p:cNvPicPr/>
            <p:nvPr/>
          </p:nvPicPr>
          <p:blipFill>
            <a:blip r:embed="rId4"/>
            <a:stretch/>
          </p:blipFill>
          <p:spPr>
            <a:xfrm>
              <a:off x="2736000" y="5112000"/>
              <a:ext cx="863640" cy="86364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" name="Овал 2"/>
          <p:cNvSpPr/>
          <p:nvPr/>
        </p:nvSpPr>
        <p:spPr>
          <a:xfrm>
            <a:off x="10251831" y="2791287"/>
            <a:ext cx="1940169" cy="16557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КоАП РФ – </a:t>
            </a:r>
            <a:r>
              <a:rPr lang="ru-RU" sz="1400" dirty="0" smtClean="0"/>
              <a:t>решающая роль</a:t>
            </a:r>
            <a:endParaRPr lang="ru-RU" sz="1400" dirty="0"/>
          </a:p>
        </p:txBody>
      </p:sp>
      <p:sp>
        <p:nvSpPr>
          <p:cNvPr id="13" name="Овал 12"/>
          <p:cNvSpPr/>
          <p:nvPr/>
        </p:nvSpPr>
        <p:spPr>
          <a:xfrm>
            <a:off x="10251831" y="4666321"/>
            <a:ext cx="1940169" cy="160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КоАП РФ – </a:t>
            </a:r>
            <a:r>
              <a:rPr lang="ru-RU" sz="1200" dirty="0" smtClean="0"/>
              <a:t>продолжение </a:t>
            </a:r>
            <a:r>
              <a:rPr lang="ru-RU" sz="1200" dirty="0" err="1" smtClean="0"/>
              <a:t>мунконтроля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CustomShape 1"/>
          <p:cNvSpPr/>
          <p:nvPr/>
        </p:nvSpPr>
        <p:spPr>
          <a:xfrm>
            <a:off x="3893469" y="2038085"/>
            <a:ext cx="5538960" cy="106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6000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DejaVu Sans"/>
              </a:rPr>
              <a:t>Спасибо!</a:t>
            </a:r>
            <a:endParaRPr lang="ru-RU" sz="6000" b="0" strike="noStrike" spc="-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3200" b="0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DejaVu Sans"/>
              </a:rPr>
              <a:t> </a:t>
            </a:r>
            <a:endParaRPr lang="ru-RU" sz="3200" b="0" strike="noStrike" spc="-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</a:endParaRPr>
          </a:p>
        </p:txBody>
      </p:sp>
      <p:sp>
        <p:nvSpPr>
          <p:cNvPr id="511" name="CustomShape 2"/>
          <p:cNvSpPr/>
          <p:nvPr/>
        </p:nvSpPr>
        <p:spPr>
          <a:xfrm>
            <a:off x="4014512" y="3452885"/>
            <a:ext cx="6191640" cy="1437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6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Контакты</a:t>
            </a:r>
            <a:r>
              <a:rPr lang="ru-RU" sz="2600" b="1" strike="noStrike" spc="-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:</a:t>
            </a:r>
            <a:endParaRPr lang="ru-RU" sz="2600" b="0" strike="noStrike" spc="-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800" b="1" strike="noStrike" spc="-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/>
              </a:rPr>
              <a:t>av-pahomov@mail.ru</a:t>
            </a:r>
            <a:endParaRPr lang="ru-RU" sz="4800" b="0" strike="noStrike" spc="-1" dirty="0">
              <a:solidFill>
                <a:schemeClr val="tx1">
                  <a:lumMod val="75000"/>
                  <a:lumOff val="25000"/>
                </a:schemeClr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CustomShape 1"/>
          <p:cNvSpPr/>
          <p:nvPr/>
        </p:nvSpPr>
        <p:spPr>
          <a:xfrm>
            <a:off x="661274" y="348840"/>
            <a:ext cx="10156660" cy="31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2000" b="1" u="sng" strike="noStrike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DejaVu Sans"/>
              </a:rPr>
              <a:t>В чем заключается Реформа контрольно-надзорной деятельности? </a:t>
            </a:r>
            <a:endParaRPr lang="ru-RU" sz="2000" b="0" u="sng" strike="noStrike" spc="-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pic>
        <p:nvPicPr>
          <p:cNvPr id="316" name="Рисунок 315"/>
          <p:cNvPicPr/>
          <p:nvPr/>
        </p:nvPicPr>
        <p:blipFill>
          <a:blip r:embed="rId2"/>
          <a:stretch/>
        </p:blipFill>
        <p:spPr>
          <a:xfrm>
            <a:off x="1432440" y="1264807"/>
            <a:ext cx="1149120" cy="1149120"/>
          </a:xfrm>
          <a:prstGeom prst="rect">
            <a:avLst/>
          </a:prstGeom>
          <a:ln>
            <a:noFill/>
          </a:ln>
        </p:spPr>
      </p:pic>
      <p:pic>
        <p:nvPicPr>
          <p:cNvPr id="317" name="Рисунок 316"/>
          <p:cNvPicPr/>
          <p:nvPr/>
        </p:nvPicPr>
        <p:blipFill>
          <a:blip r:embed="rId3"/>
          <a:stretch/>
        </p:blipFill>
        <p:spPr>
          <a:xfrm>
            <a:off x="4735980" y="1264807"/>
            <a:ext cx="1027080" cy="1027080"/>
          </a:xfrm>
          <a:prstGeom prst="rect">
            <a:avLst/>
          </a:prstGeom>
          <a:ln>
            <a:noFill/>
          </a:ln>
        </p:spPr>
      </p:pic>
      <p:sp>
        <p:nvSpPr>
          <p:cNvPr id="318" name="CustomShape 2"/>
          <p:cNvSpPr/>
          <p:nvPr/>
        </p:nvSpPr>
        <p:spPr>
          <a:xfrm>
            <a:off x="62820" y="2664000"/>
            <a:ext cx="3741120" cy="264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Федеральный закон </a:t>
            </a: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«Об обязательных требованиях»</a:t>
            </a: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</p:txBody>
      </p:sp>
      <p:sp>
        <p:nvSpPr>
          <p:cNvPr id="319" name="CustomShape 3"/>
          <p:cNvSpPr/>
          <p:nvPr/>
        </p:nvSpPr>
        <p:spPr>
          <a:xfrm>
            <a:off x="3605940" y="2510767"/>
            <a:ext cx="3525120" cy="264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Федеральный закон </a:t>
            </a:r>
            <a:r>
              <a:rPr dirty="0"/>
              <a:t/>
            </a:r>
            <a:br>
              <a:rPr dirty="0"/>
            </a:b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«О государственном контроле (надзоре) и муниципальном контроле» </a:t>
            </a: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 smtClean="0">
                <a:latin typeface="Arial"/>
              </a:rPr>
              <a:t>«Закон-спутник»</a:t>
            </a:r>
            <a:endParaRPr lang="ru-RU" sz="1800" b="1" strike="noStrike" spc="-1" dirty="0">
              <a:latin typeface="Arial"/>
            </a:endParaRPr>
          </a:p>
        </p:txBody>
      </p:sp>
      <p:sp>
        <p:nvSpPr>
          <p:cNvPr id="320" name="CustomShape 4"/>
          <p:cNvSpPr/>
          <p:nvPr/>
        </p:nvSpPr>
        <p:spPr>
          <a:xfrm>
            <a:off x="7219440" y="2664000"/>
            <a:ext cx="3237120" cy="443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Новая редакция </a:t>
            </a: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КоАП </a:t>
            </a:r>
            <a:r>
              <a:rPr lang="ru-RU" sz="1800" b="1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РФ</a:t>
            </a:r>
          </a:p>
          <a:p>
            <a:pPr algn="ctr">
              <a:lnSpc>
                <a:spcPct val="100000"/>
              </a:lnSpc>
            </a:pPr>
            <a:endParaRPr lang="ru-RU" b="1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 smtClean="0">
                <a:solidFill>
                  <a:srgbClr val="000000"/>
                </a:solidFill>
                <a:latin typeface="Arial"/>
              </a:rPr>
              <a:t>Региональное законодательство</a:t>
            </a:r>
          </a:p>
          <a:p>
            <a:pPr algn="ctr">
              <a:lnSpc>
                <a:spcPct val="100000"/>
              </a:lnSpc>
            </a:pPr>
            <a:endParaRPr lang="ru-RU" b="1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 smtClean="0">
                <a:solidFill>
                  <a:srgbClr val="000000"/>
                </a:solidFill>
                <a:latin typeface="Arial"/>
              </a:rPr>
              <a:t>Бюджетное законодательство </a:t>
            </a:r>
          </a:p>
          <a:p>
            <a:pPr algn="ctr">
              <a:lnSpc>
                <a:spcPct val="100000"/>
              </a:lnSpc>
            </a:pPr>
            <a:r>
              <a:rPr lang="ru-RU" sz="1800" i="1" strike="noStrike" spc="-1" dirty="0" smtClean="0">
                <a:solidFill>
                  <a:srgbClr val="000000"/>
                </a:solidFill>
                <a:latin typeface="Arial"/>
              </a:rPr>
              <a:t>(судьба штрафов)</a:t>
            </a: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900" spc="-1" dirty="0" smtClean="0">
              <a:solidFill>
                <a:srgbClr val="00000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ru-RU" sz="9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Выделить </a:t>
            </a:r>
            <a:r>
              <a:rPr lang="ru-RU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составы, </a:t>
            </a:r>
            <a:endParaRPr lang="ru-RU" sz="1800" b="0" strike="noStrike" spc="-1" dirty="0" smtClean="0">
              <a:solidFill>
                <a:srgbClr val="00000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важные </a:t>
            </a:r>
            <a:r>
              <a:rPr lang="ru-RU" sz="1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для муниципальных </a:t>
            </a:r>
            <a:r>
              <a:rPr lang="ru-RU" sz="1800" b="0" strike="noStrike" spc="-1" dirty="0" smtClean="0">
                <a:solidFill>
                  <a:srgbClr val="000000"/>
                </a:solidFill>
                <a:latin typeface="Arial"/>
                <a:ea typeface="DejaVu Sans"/>
              </a:rPr>
              <a:t>сообществ</a:t>
            </a:r>
            <a:endParaRPr lang="ru-RU" sz="1800" b="0" strike="noStrike" spc="-1" dirty="0">
              <a:latin typeface="Arial"/>
            </a:endParaRPr>
          </a:p>
        </p:txBody>
      </p:sp>
      <p:pic>
        <p:nvPicPr>
          <p:cNvPr id="321" name="Рисунок 320"/>
          <p:cNvPicPr/>
          <p:nvPr/>
        </p:nvPicPr>
        <p:blipFill>
          <a:blip r:embed="rId4"/>
          <a:stretch/>
        </p:blipFill>
        <p:spPr>
          <a:xfrm>
            <a:off x="23838480" y="8022600"/>
            <a:ext cx="545040" cy="545040"/>
          </a:xfrm>
          <a:prstGeom prst="rect">
            <a:avLst/>
          </a:prstGeom>
          <a:ln>
            <a:noFill/>
          </a:ln>
        </p:spPr>
      </p:pic>
      <p:sp>
        <p:nvSpPr>
          <p:cNvPr id="322" name="CustomShape 5"/>
          <p:cNvSpPr/>
          <p:nvPr/>
        </p:nvSpPr>
        <p:spPr>
          <a:xfrm>
            <a:off x="1944000" y="5832000"/>
            <a:ext cx="5685120" cy="538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23" name="Рисунок 322"/>
          <p:cNvPicPr/>
          <p:nvPr/>
        </p:nvPicPr>
        <p:blipFill>
          <a:blip r:embed="rId5"/>
          <a:stretch/>
        </p:blipFill>
        <p:spPr>
          <a:xfrm>
            <a:off x="8155440" y="1296000"/>
            <a:ext cx="1005120" cy="1000080"/>
          </a:xfrm>
          <a:prstGeom prst="rect">
            <a:avLst/>
          </a:prstGeom>
          <a:ln>
            <a:noFill/>
          </a:ln>
        </p:spPr>
      </p:pic>
      <p:sp>
        <p:nvSpPr>
          <p:cNvPr id="324" name="CustomShape 6"/>
          <p:cNvSpPr/>
          <p:nvPr/>
        </p:nvSpPr>
        <p:spPr>
          <a:xfrm>
            <a:off x="11448000" y="505440"/>
            <a:ext cx="347760" cy="428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5" name="CustomShape 7"/>
          <p:cNvSpPr/>
          <p:nvPr/>
        </p:nvSpPr>
        <p:spPr>
          <a:xfrm>
            <a:off x="682560" y="4262400"/>
            <a:ext cx="2303640" cy="156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Arial"/>
              </a:rPr>
              <a:t> Пять принципов установления ОТ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326" name="CustomShape 8"/>
          <p:cNvSpPr/>
          <p:nvPr/>
        </p:nvSpPr>
        <p:spPr>
          <a:xfrm>
            <a:off x="3917700" y="4577887"/>
            <a:ext cx="2663640" cy="1057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0" strike="noStrike" spc="-1" dirty="0" smtClean="0">
                <a:solidFill>
                  <a:srgbClr val="000000"/>
                </a:solidFill>
                <a:latin typeface="Arial"/>
              </a:rPr>
              <a:t>Определить виды и </a:t>
            </a:r>
            <a:r>
              <a:rPr lang="ru-RU" sz="1800" b="0" strike="noStrike" spc="-1" dirty="0">
                <a:solidFill>
                  <a:srgbClr val="000000"/>
                </a:solidFill>
                <a:latin typeface="Arial"/>
              </a:rPr>
              <a:t>упростить процедуры  </a:t>
            </a:r>
            <a:endParaRPr lang="ru-RU" sz="18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11087280" y="498960"/>
            <a:ext cx="571680" cy="363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9" name="CustomShape 2"/>
          <p:cNvSpPr/>
          <p:nvPr/>
        </p:nvSpPr>
        <p:spPr>
          <a:xfrm>
            <a:off x="1944360" y="494224"/>
            <a:ext cx="9214920" cy="63998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just">
              <a:lnSpc>
                <a:spcPct val="100000"/>
              </a:lnSpc>
            </a:pPr>
            <a:r>
              <a:rPr lang="ru-RU" sz="20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Новый Федеральный </a:t>
            </a:r>
            <a:r>
              <a:rPr lang="ru-RU" sz="20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закон от 31.07.2020 № 248-ФЗ «О государственном контроле (надзоре) и муниципальном контроле в Российской Федерации»</a:t>
            </a:r>
            <a:endParaRPr lang="ru-RU" sz="2000" b="1" u="sng" strike="noStrike" spc="-1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  <p:sp>
        <p:nvSpPr>
          <p:cNvPr id="200" name="CustomShape 3"/>
          <p:cNvSpPr/>
          <p:nvPr/>
        </p:nvSpPr>
        <p:spPr>
          <a:xfrm>
            <a:off x="2468520" y="1196640"/>
            <a:ext cx="8662320" cy="420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</p:txBody>
      </p:sp>
      <p:sp>
        <p:nvSpPr>
          <p:cNvPr id="202" name="CustomShape 5"/>
          <p:cNvSpPr/>
          <p:nvPr/>
        </p:nvSpPr>
        <p:spPr>
          <a:xfrm>
            <a:off x="8280000" y="1797840"/>
            <a:ext cx="3166920" cy="188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latin typeface="Arial"/>
            </a:endParaRPr>
          </a:p>
        </p:txBody>
      </p:sp>
      <p:pic>
        <p:nvPicPr>
          <p:cNvPr id="203" name="Рисунок 202"/>
          <p:cNvPicPr/>
          <p:nvPr/>
        </p:nvPicPr>
        <p:blipFill>
          <a:blip r:embed="rId2"/>
          <a:stretch/>
        </p:blipFill>
        <p:spPr>
          <a:xfrm>
            <a:off x="2083998" y="2206870"/>
            <a:ext cx="1026401" cy="1063869"/>
          </a:xfrm>
          <a:prstGeom prst="rect">
            <a:avLst/>
          </a:prstGeom>
          <a:ln>
            <a:noFill/>
          </a:ln>
        </p:spPr>
      </p:pic>
      <p:sp>
        <p:nvSpPr>
          <p:cNvPr id="207" name="TextShape 9"/>
          <p:cNvSpPr txBox="1"/>
          <p:nvPr/>
        </p:nvSpPr>
        <p:spPr>
          <a:xfrm>
            <a:off x="11376000" y="498960"/>
            <a:ext cx="349920" cy="430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endParaRPr lang="ru-RU" sz="2400" b="0" strike="noStrike" spc="-1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40104" y="2132948"/>
            <a:ext cx="79900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Вступает в силу – </a:t>
            </a:r>
            <a:r>
              <a:rPr lang="ru-RU" sz="3600" b="1" dirty="0" smtClean="0"/>
              <a:t>1 июля 2021 года</a:t>
            </a:r>
            <a:endParaRPr lang="ru-RU" sz="3600" b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998" y="4094473"/>
            <a:ext cx="1075404" cy="10754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440104" y="3768130"/>
            <a:ext cx="655022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Не распространяется:</a:t>
            </a:r>
            <a:endParaRPr lang="ru-RU" sz="2400" dirty="0" smtClean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Сферы, не являющиеся контролем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Специфические формы контроля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ru-RU" sz="2400" dirty="0" smtClean="0"/>
              <a:t>Некоторые виды контроля (надзора)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624050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1" y="477215"/>
            <a:ext cx="9891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ЧТО БУДЕТ С 294-ФЗ?*</a:t>
            </a:r>
            <a:endParaRPr lang="ru-RU" sz="2800" b="1" u="sng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63919" y="5799118"/>
            <a:ext cx="10269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</a:t>
            </a:r>
            <a:r>
              <a:rPr lang="ru-RU" b="1" dirty="0" smtClean="0"/>
              <a:t>Проект</a:t>
            </a:r>
            <a:r>
              <a:rPr lang="ru-RU" dirty="0" smtClean="0"/>
              <a:t> федерального закона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63919" y="1213338"/>
            <a:ext cx="95396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Действует</a:t>
            </a:r>
            <a:r>
              <a:rPr lang="ru-RU" sz="2000" dirty="0" smtClean="0"/>
              <a:t> до 1 января 2025 года </a:t>
            </a:r>
            <a:r>
              <a:rPr lang="ru-RU" sz="2000" b="1" dirty="0" smtClean="0">
                <a:solidFill>
                  <a:schemeClr val="bg1"/>
                </a:solidFill>
              </a:rPr>
              <a:t>ОДНОВРЕМЕННО С НОВЫМ ФЗ*</a:t>
            </a:r>
          </a:p>
          <a:p>
            <a:endParaRPr lang="ru-RU" sz="2000" dirty="0"/>
          </a:p>
          <a:p>
            <a:r>
              <a:rPr lang="ru-RU" sz="2400" b="1" dirty="0" smtClean="0"/>
              <a:t>Сферы действия:</a:t>
            </a:r>
          </a:p>
          <a:p>
            <a:endParaRPr lang="ru-RU" sz="2000" b="1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2400" dirty="0" smtClean="0"/>
              <a:t>Интеллектуальная деятельность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Маломерные суда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Антимонопольный контроль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Миграция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Оборот наркотиков и т.д.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Уведомительный порядок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Другие.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992209" y="1283678"/>
            <a:ext cx="2681654" cy="16529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 будет распространяться на муниципальный контроль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5-конечная звезда 5"/>
          <p:cNvSpPr/>
          <p:nvPr/>
        </p:nvSpPr>
        <p:spPr>
          <a:xfrm>
            <a:off x="10315576" y="1213338"/>
            <a:ext cx="523141" cy="492369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28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2"/>
          <p:cNvSpPr/>
          <p:nvPr/>
        </p:nvSpPr>
        <p:spPr>
          <a:xfrm>
            <a:off x="850027" y="271735"/>
            <a:ext cx="8824850" cy="331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ru-RU" sz="2000" b="1" u="sng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Контрольные вопросы по </a:t>
            </a:r>
            <a:r>
              <a:rPr lang="ru-RU" sz="2000" b="1" u="sng" cap="all" spc="-1" dirty="0" smtClean="0">
                <a:latin typeface="+mj-lt"/>
              </a:rPr>
              <a:t>блоку № 1</a:t>
            </a:r>
            <a:endParaRPr lang="ru-RU" sz="2000" b="0" u="sng" strike="noStrike" spc="-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0557" y="967154"/>
            <a:ext cx="1047446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Исходя из рассмотренных теоретических основ и вариантов организации муниципального контроля – </a:t>
            </a:r>
            <a:r>
              <a:rPr lang="ru-RU" sz="2400" b="1" dirty="0" smtClean="0"/>
              <a:t>как бы Вы организовали муниципальных контроль применительно к вашей сфере деятельности</a:t>
            </a:r>
            <a:r>
              <a:rPr lang="ru-RU" sz="2400" dirty="0" smtClean="0"/>
              <a:t> – как часть государственного контроля? Или предоставили право ОМСУ самостоятельно решать, что и в каком порядке контролировать? Почему?</a:t>
            </a:r>
          </a:p>
          <a:p>
            <a:pPr marL="342900" indent="-342900">
              <a:buAutoNum type="arabicPeriod"/>
            </a:pPr>
            <a:endParaRPr lang="ru-RU" sz="2400" dirty="0" smtClean="0"/>
          </a:p>
          <a:p>
            <a:pPr marL="342900" indent="-342900">
              <a:buAutoNum type="arabicPeriod"/>
            </a:pPr>
            <a:r>
              <a:rPr lang="ru-RU" sz="2400" dirty="0" smtClean="0"/>
              <a:t>Определившись с оптимальной, на Ваш взгляд, моделью организации муниципального контроля ответьте на вопрос – </a:t>
            </a:r>
            <a:r>
              <a:rPr lang="ru-RU" sz="2400" b="1" dirty="0" smtClean="0"/>
              <a:t>какой критерий был решающим и наиболее важным для Вас </a:t>
            </a:r>
            <a:r>
              <a:rPr lang="ru-RU" sz="2400" dirty="0" smtClean="0"/>
              <a:t>– достижение общего с государственным контролем результата? Реализация принципа самостоятельности местного самоуправления? Иной критерий?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4318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2"/>
          <p:cNvSpPr/>
          <p:nvPr/>
        </p:nvSpPr>
        <p:spPr>
          <a:xfrm>
            <a:off x="1210511" y="1485074"/>
            <a:ext cx="8824850" cy="331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ru-RU" sz="4000" b="1" u="sng" cap="all" spc="-1" dirty="0" smtClean="0">
                <a:latin typeface="+mj-lt"/>
              </a:rPr>
              <a:t>Блок № 2</a:t>
            </a:r>
          </a:p>
          <a:p>
            <a:pPr algn="ctr">
              <a:lnSpc>
                <a:spcPct val="100000"/>
              </a:lnSpc>
            </a:pPr>
            <a:endParaRPr lang="ru-RU" sz="4000" b="1" u="sng" cap="all" spc="-1" dirty="0" smtClean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  <a:p>
            <a:pPr algn="ctr">
              <a:lnSpc>
                <a:spcPct val="100000"/>
              </a:lnSpc>
            </a:pPr>
            <a:r>
              <a:rPr lang="ru-RU" sz="4000" b="1" cap="all" spc="-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Виды муниципального контроля и его правовое регулирование</a:t>
            </a:r>
            <a:endParaRPr lang="ru-RU" sz="4000" b="0" strike="noStrike" spc="-1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913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4922</TotalTime>
  <Words>2718</Words>
  <Application>Microsoft Office PowerPoint</Application>
  <PresentationFormat>Широкоэкранный</PresentationFormat>
  <Paragraphs>480</Paragraphs>
  <Slides>40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50" baseType="lpstr">
      <vt:lpstr>Arial Unicode MS</vt:lpstr>
      <vt:lpstr>Arial</vt:lpstr>
      <vt:lpstr>Calibri</vt:lpstr>
      <vt:lpstr>Century Gothic</vt:lpstr>
      <vt:lpstr>DejaVu Sans</vt:lpstr>
      <vt:lpstr>OpenSymbol</vt:lpstr>
      <vt:lpstr>Times New Roman</vt:lpstr>
      <vt:lpstr>Wingdings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Hewlett-Packard Company</dc:creator>
  <dc:description/>
  <cp:lastModifiedBy>Пахомов Алексей Викторович</cp:lastModifiedBy>
  <cp:revision>173</cp:revision>
  <cp:lastPrinted>2020-09-09T13:04:20Z</cp:lastPrinted>
  <dcterms:created xsi:type="dcterms:W3CDTF">2019-05-23T07:01:02Z</dcterms:created>
  <dcterms:modified xsi:type="dcterms:W3CDTF">2021-02-04T08:55:05Z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Hewlett-Packard Company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3</vt:i4>
  </property>
  <property fmtid="{D5CDD505-2E9C-101B-9397-08002B2CF9AE}" pid="9" name="PresentationFormat">
    <vt:lpwstr>Широкоэкранный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25</vt:i4>
  </property>
</Properties>
</file>