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97" r:id="rId6"/>
    <p:sldId id="261" r:id="rId7"/>
    <p:sldId id="262" r:id="rId8"/>
    <p:sldId id="263" r:id="rId9"/>
    <p:sldId id="296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4" r:id="rId18"/>
    <p:sldId id="275" r:id="rId19"/>
    <p:sldId id="278" r:id="rId20"/>
    <p:sldId id="298" r:id="rId21"/>
    <p:sldId id="281" r:id="rId22"/>
    <p:sldId id="284" r:id="rId23"/>
    <p:sldId id="286" r:id="rId24"/>
    <p:sldId id="288" r:id="rId25"/>
    <p:sldId id="289" r:id="rId26"/>
    <p:sldId id="290" r:id="rId27"/>
    <p:sldId id="291" r:id="rId28"/>
    <p:sldId id="292" r:id="rId29"/>
    <p:sldId id="293" r:id="rId30"/>
    <p:sldId id="295" r:id="rId3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2" d="100"/>
          <a:sy n="82" d="100"/>
        </p:scale>
        <p:origin x="-102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346867C-C328-4203-B9EB-B231BDCFE7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25E9F79-24E9-47A6-A41D-2883E44968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6E42302-43C4-4FD2-9405-F4482D3E3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07981-AEA4-4CE2-8187-6DFAEE37D345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C6C98BE-B37C-497A-BAE5-0A21FA6B0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BF7E1A2-9231-44CA-819A-679FAE724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526E5-43A9-4C60-A64B-99A04DB11C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436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CC391A8-A600-4D62-B08A-ACBEB90DA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5346A175-33A1-4EE4-AF25-F91F777697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5675A6E-6A7E-446F-82CA-94005141E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07981-AEA4-4CE2-8187-6DFAEE37D345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143EC75-3EAB-42A6-9425-CCC1043A9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D97B7A0-0260-4AD3-8190-4B9CA38DE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526E5-43A9-4C60-A64B-99A04DB11C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780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7DB97C3C-A1A9-4E1E-9287-BD7990D0C6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967E563A-4032-45D0-B481-678F4D57C0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75AE58A-2E4D-461D-8DD4-6E12AC5D1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07981-AEA4-4CE2-8187-6DFAEE37D345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2BCCAC6-20C5-44FC-9297-4909B9838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7FD954F-3DE1-4940-A5E4-1AF4BCE55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526E5-43A9-4C60-A64B-99A04DB11C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6332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1C7784E-9505-4D67-833A-F89E73E89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04D735D-C26B-444E-A118-B1A51CA03B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CF90D1E-87C3-4F11-B22E-039268001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07981-AEA4-4CE2-8187-6DFAEE37D345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0C66225-7BEF-402D-9D0D-E78F2736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D22DB15-E9C4-45AA-BE4F-D4311A532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526E5-43A9-4C60-A64B-99A04DB11C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868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B366138-5225-4AC4-8ECB-EF47F350A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BD5FDBC-A028-4040-9939-71AF51EA94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294C571-7D61-4DB5-A711-A32721288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07981-AEA4-4CE2-8187-6DFAEE37D345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530F6EF-102E-42BA-98D8-2744535DC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306BFAC-4268-4817-AF5C-987CBF3C0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526E5-43A9-4C60-A64B-99A04DB11C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385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8FCD79D-0F0F-4C14-A4D2-63D58A456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65BC7F1-02E6-440A-88EC-1B3DCF8C15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AF67275C-A7D0-4C8D-B916-DE2814489D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F192243-5B0A-426A-8159-74EB84AAC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07981-AEA4-4CE2-8187-6DFAEE37D345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BA19141-E7D2-43CD-B9DF-AA43DFE2E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72D0EEA-39C5-4A5A-9428-2BB32B2A0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526E5-43A9-4C60-A64B-99A04DB11C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517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AD89A9B-6BBA-4194-82FB-1DF6CF7CF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372A1D1-312E-4B36-8419-00A0699BFC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B9B5827B-3C64-4F55-B13D-AA6DC59F2B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4ED03C54-1F56-4473-A626-300AC608EA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0D9CC76A-4C43-45C3-B5DE-E39D533559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DD0B93BF-EC45-4703-A9B2-9A3235BCD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07981-AEA4-4CE2-8187-6DFAEE37D345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D356B9D5-66D8-4091-AE35-F01AF491E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7D0237AC-30E4-4A04-B0F5-BD3046E9E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526E5-43A9-4C60-A64B-99A04DB11C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4162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8A7BA68-45DD-48DE-AF63-110825E39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62CA75CC-DE32-4124-AA60-CAD547933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07981-AEA4-4CE2-8187-6DFAEE37D345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6FFDB48E-3FC7-4D35-AE18-2979B475F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D9FAA621-3B47-4278-AA6D-00C662C9F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526E5-43A9-4C60-A64B-99A04DB11C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316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975967A4-FCA1-47B7-A2B1-53FC9A4F5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07981-AEA4-4CE2-8187-6DFAEE37D345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CAE964E0-53BE-4D79-9A8F-65AE3A67F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054EBA1C-4323-44A3-BCE4-E27B29AE5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526E5-43A9-4C60-A64B-99A04DB11C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1543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AFD8302-7842-4244-8A74-CCB23AAC1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5469ADB-92C2-466B-B989-491699A4C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B83A9B5E-47C7-4243-B11B-510BC6698D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175A5F39-09EF-4BEF-9761-565EE199A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07981-AEA4-4CE2-8187-6DFAEE37D345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8FDCAF2-E976-4C23-9421-6E7629A5A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8FAB19E0-3AE5-46F9-BD03-E4F9D7870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526E5-43A9-4C60-A64B-99A04DB11C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1865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D576842-4053-4F22-B924-443347EB9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EBD9377B-3AF4-43FF-BDAC-5F7296167D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FDB1A734-DDE8-4C54-B13A-AAADD34CC0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B9CBEE5-CBD9-47FB-A48D-FA5D04038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07981-AEA4-4CE2-8187-6DFAEE37D345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78A2B67A-47D3-4678-86F5-DD489A655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D6D97197-3DAE-40DF-B765-3FC865320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526E5-43A9-4C60-A64B-99A04DB11C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036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9A3DE63-8DD4-4821-9153-95DD00535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6A6B0DBF-0CDE-4EA7-8F2D-E355533CA7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66693E8-8C91-486B-B146-5B2E8DE26E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07981-AEA4-4CE2-8187-6DFAEE37D345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EE11910-23CF-423E-84D3-BA3ADF06C4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C041217-9065-4AC7-B2AD-C44C12A90C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526E5-43A9-4C60-A64B-99A04DB11C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3295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0AE0EBC-AFBD-46B6-B876-84761313A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9293"/>
            <a:ext cx="10515600" cy="5617670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ru-RU" dirty="0">
              <a:solidFill>
                <a:srgbClr val="002060"/>
              </a:solidFill>
              <a:latin typeface="Verdana Pro Light" panose="020B030403050404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400" b="1" u="sng" dirty="0">
                <a:solidFill>
                  <a:srgbClr val="002060"/>
                </a:solidFill>
                <a:latin typeface="Verdana Pro Light" panose="020B0304030504040204" pitchFamily="34" charset="0"/>
              </a:rPr>
              <a:t>365</a:t>
            </a: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 </a:t>
            </a: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из </a:t>
            </a:r>
            <a:r>
              <a:rPr lang="ru-RU" sz="4400" b="1" u="sng" dirty="0">
                <a:solidFill>
                  <a:srgbClr val="002060"/>
                </a:solidFill>
                <a:latin typeface="Verdana Pro Light" panose="020B0304030504040204" pitchFamily="34" charset="0"/>
              </a:rPr>
              <a:t>1200</a:t>
            </a: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 мероприятий </a:t>
            </a:r>
            <a:r>
              <a:rPr lang="ru-RU" sz="4400" b="1" dirty="0" smtClean="0">
                <a:solidFill>
                  <a:srgbClr val="002060"/>
                </a:solidFill>
                <a:latin typeface="Verdana Pro Light" panose="020B0304030504040204" pitchFamily="34" charset="0"/>
              </a:rPr>
              <a:t>национальных </a:t>
            </a: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проектов связаны с местным самоуправлением</a:t>
            </a:r>
          </a:p>
        </p:txBody>
      </p:sp>
    </p:spTree>
    <p:extLst>
      <p:ext uri="{BB962C8B-B14F-4D97-AF65-F5344CB8AC3E}">
        <p14:creationId xmlns:p14="http://schemas.microsoft.com/office/powerpoint/2010/main" val="2836621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0AE0EBC-AFBD-46B6-B876-84761313A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6746"/>
            <a:ext cx="10515600" cy="5956916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0" indent="0" algn="ctr">
              <a:lnSpc>
                <a:spcPct val="150000"/>
              </a:lnSpc>
              <a:buNone/>
            </a:pPr>
            <a:endParaRPr lang="ru-RU" sz="2400" b="1" dirty="0" smtClean="0">
              <a:solidFill>
                <a:srgbClr val="002060"/>
              </a:solidFill>
              <a:latin typeface="Verdana Pro Light" panose="020B030403050404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400" b="1" dirty="0" smtClean="0">
                <a:solidFill>
                  <a:srgbClr val="002060"/>
                </a:solidFill>
                <a:latin typeface="Verdana Pro Light" panose="020B0304030504040204" pitchFamily="34" charset="0"/>
              </a:rPr>
              <a:t>Финансовая </a:t>
            </a: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самостоятельность муниципальных образований очень низкая</a:t>
            </a:r>
          </a:p>
        </p:txBody>
      </p:sp>
    </p:spTree>
    <p:extLst>
      <p:ext uri="{BB962C8B-B14F-4D97-AF65-F5344CB8AC3E}">
        <p14:creationId xmlns:p14="http://schemas.microsoft.com/office/powerpoint/2010/main" val="2555013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0AE0EBC-AFBD-46B6-B876-84761313A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-71021"/>
            <a:ext cx="10515600" cy="624798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endParaRPr lang="ru-RU" dirty="0">
              <a:solidFill>
                <a:srgbClr val="002060"/>
              </a:solidFill>
              <a:latin typeface="Verdana Pro Light" panose="020B030403050404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В 2019 году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доходы местных бюджетов –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400" b="1" u="sng" dirty="0">
                <a:solidFill>
                  <a:srgbClr val="002060"/>
                </a:solidFill>
                <a:latin typeface="Verdana Pro Light" panose="020B0304030504040204" pitchFamily="34" charset="0"/>
              </a:rPr>
              <a:t>4,72 трлн </a:t>
            </a: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рублей,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расходы – </a:t>
            </a:r>
            <a:r>
              <a:rPr lang="ru-RU" sz="4400" b="1" u="sng" dirty="0">
                <a:solidFill>
                  <a:srgbClr val="002060"/>
                </a:solidFill>
                <a:latin typeface="Verdana Pro Light" panose="020B0304030504040204" pitchFamily="34" charset="0"/>
              </a:rPr>
              <a:t>4,73 трлн </a:t>
            </a: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рублей</a:t>
            </a:r>
          </a:p>
        </p:txBody>
      </p:sp>
    </p:spTree>
    <p:extLst>
      <p:ext uri="{BB962C8B-B14F-4D97-AF65-F5344CB8AC3E}">
        <p14:creationId xmlns:p14="http://schemas.microsoft.com/office/powerpoint/2010/main" val="160782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0AE0EBC-AFBD-46B6-B876-84761313A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01336"/>
            <a:ext cx="10515600" cy="5475627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400" b="1" u="sng" dirty="0">
                <a:solidFill>
                  <a:srgbClr val="002060"/>
                </a:solidFill>
                <a:latin typeface="Verdana Pro Light" panose="020B0304030504040204" pitchFamily="34" charset="0"/>
              </a:rPr>
              <a:t>3,11 трлн </a:t>
            </a: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рублей – объем межбюджетных трансфертов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в местные бюджеты в 2019 году</a:t>
            </a:r>
          </a:p>
        </p:txBody>
      </p:sp>
    </p:spTree>
    <p:extLst>
      <p:ext uri="{BB962C8B-B14F-4D97-AF65-F5344CB8AC3E}">
        <p14:creationId xmlns:p14="http://schemas.microsoft.com/office/powerpoint/2010/main" val="29272282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0AE0EBC-AFBD-46B6-B876-84761313A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6443"/>
            <a:ext cx="10515600" cy="5120520"/>
          </a:xfrm>
        </p:spPr>
        <p:txBody>
          <a:bodyPr>
            <a:normAutofit/>
          </a:bodyPr>
          <a:lstStyle/>
          <a:p>
            <a:endParaRPr lang="ru-RU" dirty="0">
              <a:solidFill>
                <a:srgbClr val="002060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Муниципальный долг –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400" b="1" u="sng" dirty="0">
                <a:solidFill>
                  <a:srgbClr val="002060"/>
                </a:solidFill>
                <a:latin typeface="Verdana Pro Light" panose="020B0304030504040204" pitchFamily="34" charset="0"/>
              </a:rPr>
              <a:t>380,5 млрд </a:t>
            </a: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рублей</a:t>
            </a:r>
          </a:p>
        </p:txBody>
      </p:sp>
    </p:spTree>
    <p:extLst>
      <p:ext uri="{BB962C8B-B14F-4D97-AF65-F5344CB8AC3E}">
        <p14:creationId xmlns:p14="http://schemas.microsoft.com/office/powerpoint/2010/main" val="5667411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0AE0EBC-AFBD-46B6-B876-84761313A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9911"/>
            <a:ext cx="10515600" cy="5227052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Кредиты кредитных организаций – </a:t>
            </a:r>
            <a:r>
              <a:rPr lang="ru-RU" sz="4400" b="1" u="sng" dirty="0">
                <a:solidFill>
                  <a:srgbClr val="002060"/>
                </a:solidFill>
                <a:latin typeface="Verdana Pro Light" panose="020B0304030504040204" pitchFamily="34" charset="0"/>
              </a:rPr>
              <a:t>259,5 млрд</a:t>
            </a: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 рублей </a:t>
            </a:r>
          </a:p>
          <a:p>
            <a:pPr marL="0" indent="0" algn="ctr">
              <a:lnSpc>
                <a:spcPct val="150000"/>
              </a:lnSpc>
              <a:buNone/>
            </a:pPr>
            <a:endParaRPr lang="ru-RU" sz="4400" b="1" dirty="0">
              <a:solidFill>
                <a:srgbClr val="002060"/>
              </a:solidFill>
              <a:latin typeface="Verdana Pro Light" panose="020B030403050404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Бюджетные кредиты –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400" b="1" u="sng" dirty="0">
                <a:solidFill>
                  <a:srgbClr val="002060"/>
                </a:solidFill>
                <a:latin typeface="Verdana Pro Light" panose="020B0304030504040204" pitchFamily="34" charset="0"/>
              </a:rPr>
              <a:t>92,1 млрд </a:t>
            </a: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рублей</a:t>
            </a:r>
          </a:p>
        </p:txBody>
      </p:sp>
    </p:spTree>
    <p:extLst>
      <p:ext uri="{BB962C8B-B14F-4D97-AF65-F5344CB8AC3E}">
        <p14:creationId xmlns:p14="http://schemas.microsoft.com/office/powerpoint/2010/main" val="2721039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0AE0EBC-AFBD-46B6-B876-84761313A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9496"/>
            <a:ext cx="10515600" cy="645850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endParaRPr lang="ru-RU" dirty="0">
              <a:solidFill>
                <a:srgbClr val="002060"/>
              </a:solidFill>
              <a:latin typeface="Verdana Pro Light" panose="020B030403050404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Контрольно-надзорные органы относятся к </a:t>
            </a:r>
            <a:r>
              <a:rPr lang="ru-RU" sz="4400" b="1" dirty="0" smtClean="0">
                <a:solidFill>
                  <a:srgbClr val="002060"/>
                </a:solidFill>
                <a:latin typeface="Verdana Pro Light" panose="020B0304030504040204" pitchFamily="34" charset="0"/>
              </a:rPr>
              <a:t>муниципалитетам,</a:t>
            </a:r>
            <a:br>
              <a:rPr lang="ru-RU" sz="4400" b="1" dirty="0" smtClean="0">
                <a:solidFill>
                  <a:srgbClr val="002060"/>
                </a:solidFill>
                <a:latin typeface="Verdana Pro Light" panose="020B0304030504040204" pitchFamily="34" charset="0"/>
              </a:rPr>
            </a:br>
            <a:r>
              <a:rPr lang="ru-RU" sz="4400" b="1" dirty="0" smtClean="0">
                <a:solidFill>
                  <a:srgbClr val="002060"/>
                </a:solidFill>
                <a:latin typeface="Verdana Pro Light" panose="020B0304030504040204" pitchFamily="34" charset="0"/>
              </a:rPr>
              <a:t> </a:t>
            </a: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как </a:t>
            </a:r>
            <a:r>
              <a:rPr lang="ru-RU" sz="4400" b="1" dirty="0" smtClean="0">
                <a:solidFill>
                  <a:srgbClr val="002060"/>
                </a:solidFill>
                <a:latin typeface="Verdana Pro Light" panose="020B0304030504040204" pitchFamily="34" charset="0"/>
              </a:rPr>
              <a:t>к </a:t>
            </a: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коммерческим субъектам</a:t>
            </a:r>
          </a:p>
        </p:txBody>
      </p:sp>
    </p:spTree>
    <p:extLst>
      <p:ext uri="{BB962C8B-B14F-4D97-AF65-F5344CB8AC3E}">
        <p14:creationId xmlns:p14="http://schemas.microsoft.com/office/powerpoint/2010/main" val="33950215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0AE0EBC-AFBD-46B6-B876-84761313A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4602"/>
            <a:ext cx="10515600" cy="5646198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endParaRPr lang="ru-RU" dirty="0">
              <a:solidFill>
                <a:srgbClr val="002060"/>
              </a:solidFill>
              <a:latin typeface="Verdana Pro Light" panose="020B030403050404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Средняя зарплата муниципального служащего ниже средней по региону в </a:t>
            </a:r>
            <a:r>
              <a:rPr lang="ru-RU" sz="4400" b="1" u="sng" dirty="0">
                <a:solidFill>
                  <a:srgbClr val="002060"/>
                </a:solidFill>
                <a:latin typeface="Verdana Pro Light" panose="020B0304030504040204" pitchFamily="34" charset="0"/>
              </a:rPr>
              <a:t>1,5–2 раза</a:t>
            </a:r>
            <a:endParaRPr lang="ru-RU" sz="4400" b="1" dirty="0">
              <a:solidFill>
                <a:srgbClr val="002060"/>
              </a:solidFill>
              <a:latin typeface="Verdana Pro Light" panose="020B03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6993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0AE0EBC-AFBD-46B6-B876-84761313A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0113"/>
            <a:ext cx="10515600" cy="5894772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endParaRPr lang="ru-RU" dirty="0">
              <a:solidFill>
                <a:srgbClr val="002060"/>
              </a:solidFill>
              <a:latin typeface="Verdana Pro Light" panose="020B030403050404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Необходимо проработать повышение не только заработной платы,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но и окладов муниципальных служащих</a:t>
            </a:r>
          </a:p>
        </p:txBody>
      </p:sp>
    </p:spTree>
    <p:extLst>
      <p:ext uri="{BB962C8B-B14F-4D97-AF65-F5344CB8AC3E}">
        <p14:creationId xmlns:p14="http://schemas.microsoft.com/office/powerpoint/2010/main" val="16597568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0AE0EBC-AFBD-46B6-B876-84761313A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4186"/>
            <a:ext cx="10515600" cy="6303146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endParaRPr lang="ru-RU" dirty="0">
              <a:solidFill>
                <a:srgbClr val="002060"/>
              </a:solidFill>
              <a:latin typeface="Verdana Pro Light" panose="020B030403050404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Результаты «обратной связи» муниципалитетов с гражданами должны обязательно учитываться в работе государственных органов</a:t>
            </a:r>
          </a:p>
        </p:txBody>
      </p:sp>
    </p:spTree>
    <p:extLst>
      <p:ext uri="{BB962C8B-B14F-4D97-AF65-F5344CB8AC3E}">
        <p14:creationId xmlns:p14="http://schemas.microsoft.com/office/powerpoint/2010/main" val="1019154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0AE0EBC-AFBD-46B6-B876-84761313A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9697"/>
            <a:ext cx="10515600" cy="7270812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endParaRPr lang="ru-RU" dirty="0">
              <a:solidFill>
                <a:srgbClr val="002060"/>
              </a:solidFill>
              <a:latin typeface="Verdana Pro Light" panose="020B0304030504040204" pitchFamily="34" charset="0"/>
            </a:endParaRPr>
          </a:p>
          <a:p>
            <a:pPr algn="ctr">
              <a:lnSpc>
                <a:spcPct val="150000"/>
              </a:lnSpc>
            </a:pPr>
            <a:endParaRPr lang="ru-RU" dirty="0">
              <a:solidFill>
                <a:srgbClr val="002060"/>
              </a:solidFill>
              <a:latin typeface="Verdana Pro Light" panose="020B030403050404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В 2019 году на местном уровне реализован </a:t>
            </a:r>
            <a:r>
              <a:rPr lang="ru-RU" sz="4400" b="1" u="sng" dirty="0">
                <a:solidFill>
                  <a:srgbClr val="002060"/>
                </a:solidFill>
                <a:latin typeface="Verdana Pro Light" panose="020B0304030504040204" pitchFamily="34" charset="0"/>
              </a:rPr>
              <a:t>21 841 </a:t>
            </a: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проект инициативного бюджетирования</a:t>
            </a:r>
          </a:p>
        </p:txBody>
      </p:sp>
    </p:spTree>
    <p:extLst>
      <p:ext uri="{BB962C8B-B14F-4D97-AF65-F5344CB8AC3E}">
        <p14:creationId xmlns:p14="http://schemas.microsoft.com/office/powerpoint/2010/main" val="379793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0AE0EBC-AFBD-46B6-B876-84761313A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ru-RU" dirty="0">
              <a:solidFill>
                <a:srgbClr val="002060"/>
              </a:solidFill>
              <a:latin typeface="Verdana Pro Light" panose="020B030403050404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u="sng" dirty="0">
                <a:solidFill>
                  <a:srgbClr val="002060"/>
                </a:solidFill>
                <a:latin typeface="Verdana Pro Light" panose="020B0304030504040204" pitchFamily="34" charset="0"/>
              </a:rPr>
              <a:t>431</a:t>
            </a:r>
            <a:r>
              <a:rPr lang="ru-RU" sz="4400" b="1" u="sng" dirty="0">
                <a:solidFill>
                  <a:srgbClr val="002060"/>
                </a:solidFill>
                <a:latin typeface="Verdana Pro Light" panose="020B0304030504040204" pitchFamily="34" charset="0"/>
              </a:rPr>
              <a:t>,7 млрд рублей </a:t>
            </a: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– расходы местных бюджетов на реализацию национальных проектов в 2019 году</a:t>
            </a:r>
          </a:p>
        </p:txBody>
      </p:sp>
    </p:spTree>
    <p:extLst>
      <p:ext uri="{BB962C8B-B14F-4D97-AF65-F5344CB8AC3E}">
        <p14:creationId xmlns:p14="http://schemas.microsoft.com/office/powerpoint/2010/main" val="21637053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0AE0EBC-AFBD-46B6-B876-84761313A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9697"/>
            <a:ext cx="10515600" cy="7270812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endParaRPr lang="ru-RU" dirty="0">
              <a:solidFill>
                <a:srgbClr val="002060"/>
              </a:solidFill>
              <a:latin typeface="Verdana Pro Light" panose="020B0304030504040204" pitchFamily="34" charset="0"/>
            </a:endParaRPr>
          </a:p>
          <a:p>
            <a:pPr algn="ctr">
              <a:lnSpc>
                <a:spcPct val="150000"/>
              </a:lnSpc>
            </a:pPr>
            <a:endParaRPr lang="ru-RU" dirty="0">
              <a:solidFill>
                <a:srgbClr val="002060"/>
              </a:solidFill>
              <a:latin typeface="Verdana Pro Light" panose="020B030403050404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Должна вырасти </a:t>
            </a:r>
            <a:endParaRPr lang="ru-RU" sz="4400" b="1" dirty="0" smtClean="0">
              <a:solidFill>
                <a:srgbClr val="002060"/>
              </a:solidFill>
              <a:latin typeface="Verdana Pro Light" panose="020B030403050404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400" b="1" dirty="0" smtClean="0">
                <a:solidFill>
                  <a:srgbClr val="002060"/>
                </a:solidFill>
                <a:latin typeface="Verdana Pro Light" panose="020B0304030504040204" pitchFamily="34" charset="0"/>
              </a:rPr>
              <a:t>роль </a:t>
            </a: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муниципалитетов </a:t>
            </a:r>
            <a:endParaRPr lang="ru-RU" sz="4400" b="1" dirty="0" smtClean="0">
              <a:solidFill>
                <a:srgbClr val="002060"/>
              </a:solidFill>
              <a:latin typeface="Verdana Pro Light" panose="020B030403050404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400" b="1" dirty="0" smtClean="0">
                <a:solidFill>
                  <a:srgbClr val="002060"/>
                </a:solidFill>
                <a:latin typeface="Verdana Pro Light" panose="020B0304030504040204" pitchFamily="34" charset="0"/>
              </a:rPr>
              <a:t>в </a:t>
            </a: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развитии </a:t>
            </a:r>
            <a:r>
              <a:rPr lang="ru-RU" sz="4400" b="1" dirty="0" smtClean="0">
                <a:solidFill>
                  <a:srgbClr val="002060"/>
                </a:solidFill>
                <a:latin typeface="Verdana Pro Light" panose="020B0304030504040204" pitchFamily="34" charset="0"/>
              </a:rPr>
              <a:t>экономики</a:t>
            </a:r>
            <a:endParaRPr lang="ru-RU" sz="4400" b="1" dirty="0">
              <a:solidFill>
                <a:srgbClr val="002060"/>
              </a:solidFill>
              <a:latin typeface="Verdana Pro Light" panose="020B03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2927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0AE0EBC-AFBD-46B6-B876-84761313A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431"/>
            <a:ext cx="10515600" cy="6090082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endParaRPr lang="ru-RU" dirty="0">
              <a:solidFill>
                <a:srgbClr val="002060"/>
              </a:solidFill>
              <a:latin typeface="Verdana Pro Light" panose="020B030403050404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Нужно встраивать региональные власти в проекты МЧП в качестве публичного партнера вместе с муниципалитетами</a:t>
            </a:r>
          </a:p>
        </p:txBody>
      </p:sp>
    </p:spTree>
    <p:extLst>
      <p:ext uri="{BB962C8B-B14F-4D97-AF65-F5344CB8AC3E}">
        <p14:creationId xmlns:p14="http://schemas.microsoft.com/office/powerpoint/2010/main" val="9012921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0AE0EBC-AFBD-46B6-B876-84761313A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0112"/>
            <a:ext cx="10515600" cy="5770485"/>
          </a:xfrm>
        </p:spPr>
        <p:txBody>
          <a:bodyPr>
            <a:normAutofit/>
          </a:bodyPr>
          <a:lstStyle/>
          <a:p>
            <a:endParaRPr lang="ru-RU" dirty="0">
              <a:solidFill>
                <a:srgbClr val="002060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Предусмотреть возможность реинвестирования арендных платежей в рамках концессии</a:t>
            </a:r>
          </a:p>
        </p:txBody>
      </p:sp>
    </p:spTree>
    <p:extLst>
      <p:ext uri="{BB962C8B-B14F-4D97-AF65-F5344CB8AC3E}">
        <p14:creationId xmlns:p14="http://schemas.microsoft.com/office/powerpoint/2010/main" val="32651524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0AE0EBC-AFBD-46B6-B876-84761313A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1538"/>
            <a:ext cx="10515600" cy="5635425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endParaRPr lang="ru-RU" dirty="0">
              <a:solidFill>
                <a:srgbClr val="002060"/>
              </a:solidFill>
              <a:latin typeface="Verdana Pro Light" panose="020B030403050404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Вовлекать сельхозкооперативы в льготное пользование оптово-логистическими центрами, крупными хранилищами, в интернет-торговлю</a:t>
            </a:r>
          </a:p>
        </p:txBody>
      </p:sp>
    </p:spTree>
    <p:extLst>
      <p:ext uri="{BB962C8B-B14F-4D97-AF65-F5344CB8AC3E}">
        <p14:creationId xmlns:p14="http://schemas.microsoft.com/office/powerpoint/2010/main" val="30842533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0AE0EBC-AFBD-46B6-B876-84761313A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176963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endParaRPr lang="ru-RU" dirty="0">
              <a:solidFill>
                <a:srgbClr val="002060"/>
              </a:solidFill>
              <a:latin typeface="Verdana Pro Light" panose="020B030403050404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Важно возродить сельское строительство: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400" b="1" u="sng" dirty="0">
                <a:solidFill>
                  <a:srgbClr val="002060"/>
                </a:solidFill>
                <a:latin typeface="Verdana Pro Light" panose="020B0304030504040204" pitchFamily="34" charset="0"/>
              </a:rPr>
              <a:t>1</a:t>
            </a: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 рабочее место в строительстве создает </a:t>
            </a:r>
            <a:r>
              <a:rPr lang="ru-RU" sz="4400" b="1" u="sng" dirty="0">
                <a:solidFill>
                  <a:srgbClr val="002060"/>
                </a:solidFill>
                <a:latin typeface="Verdana Pro Light" panose="020B0304030504040204" pitchFamily="34" charset="0"/>
              </a:rPr>
              <a:t>6</a:t>
            </a: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 рабочих мест в других отраслях экономики</a:t>
            </a:r>
          </a:p>
        </p:txBody>
      </p:sp>
    </p:spTree>
    <p:extLst>
      <p:ext uri="{BB962C8B-B14F-4D97-AF65-F5344CB8AC3E}">
        <p14:creationId xmlns:p14="http://schemas.microsoft.com/office/powerpoint/2010/main" val="10753368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0AE0EBC-AFBD-46B6-B876-84761313A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8374"/>
            <a:ext cx="10515600" cy="5768590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endParaRPr lang="ru-RU" dirty="0">
              <a:solidFill>
                <a:srgbClr val="002060"/>
              </a:solidFill>
              <a:latin typeface="Verdana Pro Light" panose="020B030403050404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Для развития туризма нужно совместное и синхронное межмуниципальное планирование (бюджетное и событийное)</a:t>
            </a:r>
          </a:p>
        </p:txBody>
      </p:sp>
    </p:spTree>
    <p:extLst>
      <p:ext uri="{BB962C8B-B14F-4D97-AF65-F5344CB8AC3E}">
        <p14:creationId xmlns:p14="http://schemas.microsoft.com/office/powerpoint/2010/main" val="4350911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0AE0EBC-AFBD-46B6-B876-84761313A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4085"/>
            <a:ext cx="10515600" cy="5892878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50000"/>
              </a:lnSpc>
            </a:pPr>
            <a:endParaRPr lang="ru-RU" dirty="0">
              <a:solidFill>
                <a:srgbClr val="002060"/>
              </a:solidFill>
              <a:latin typeface="Verdana Pro Light" panose="020B030403050404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Многие необходимые муниципалитетам статистические данные либо отсутствуют,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либо предоставляются на платной основе</a:t>
            </a:r>
          </a:p>
        </p:txBody>
      </p:sp>
    </p:spTree>
    <p:extLst>
      <p:ext uri="{BB962C8B-B14F-4D97-AF65-F5344CB8AC3E}">
        <p14:creationId xmlns:p14="http://schemas.microsoft.com/office/powerpoint/2010/main" val="21632911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0AE0EBC-AFBD-46B6-B876-84761313A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4703"/>
            <a:ext cx="10515600" cy="5502260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endParaRPr lang="ru-RU" dirty="0">
              <a:solidFill>
                <a:srgbClr val="002060"/>
              </a:solidFill>
              <a:latin typeface="Verdana Pro Light" panose="020B030403050404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Половина населения страны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живет в крупных и крупнейших городских агломерациях</a:t>
            </a:r>
          </a:p>
        </p:txBody>
      </p:sp>
    </p:spTree>
    <p:extLst>
      <p:ext uri="{BB962C8B-B14F-4D97-AF65-F5344CB8AC3E}">
        <p14:creationId xmlns:p14="http://schemas.microsoft.com/office/powerpoint/2010/main" val="38916591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0AE0EBC-AFBD-46B6-B876-84761313A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01336"/>
            <a:ext cx="10515600" cy="5475627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endParaRPr lang="ru-RU" dirty="0">
              <a:solidFill>
                <a:srgbClr val="002060"/>
              </a:solidFill>
              <a:latin typeface="Verdana Pro Light" panose="020B030403050404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В условиях развития агломераций нужно мотивировать хозяйственную кооперацию муниципалитетов</a:t>
            </a:r>
          </a:p>
        </p:txBody>
      </p:sp>
    </p:spTree>
    <p:extLst>
      <p:ext uri="{BB962C8B-B14F-4D97-AF65-F5344CB8AC3E}">
        <p14:creationId xmlns:p14="http://schemas.microsoft.com/office/powerpoint/2010/main" val="3826808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0AE0EBC-AFBD-46B6-B876-84761313A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777"/>
            <a:ext cx="10515600" cy="6640497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lnSpc>
                <a:spcPct val="160000"/>
              </a:lnSpc>
              <a:buNone/>
            </a:pP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Основные характеристики городских агломераций: 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•	договорный характер создания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•	возможность сквозного и совместного планирования и бюджетирования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•	принятие совместных муниципальных правовых актов</a:t>
            </a:r>
          </a:p>
        </p:txBody>
      </p:sp>
    </p:spTree>
    <p:extLst>
      <p:ext uri="{BB962C8B-B14F-4D97-AF65-F5344CB8AC3E}">
        <p14:creationId xmlns:p14="http://schemas.microsoft.com/office/powerpoint/2010/main" val="2059243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0AE0EBC-AFBD-46B6-B876-84761313A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4097"/>
            <a:ext cx="10515600" cy="5022866"/>
          </a:xfrm>
        </p:spPr>
        <p:txBody>
          <a:bodyPr>
            <a:normAutofit/>
          </a:bodyPr>
          <a:lstStyle/>
          <a:p>
            <a:endParaRPr lang="ru-RU" dirty="0">
              <a:solidFill>
                <a:srgbClr val="002060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Нужна единая методологическая основа для реализации нацпроектов на всех уровнях власти</a:t>
            </a:r>
          </a:p>
        </p:txBody>
      </p:sp>
    </p:spTree>
    <p:extLst>
      <p:ext uri="{BB962C8B-B14F-4D97-AF65-F5344CB8AC3E}">
        <p14:creationId xmlns:p14="http://schemas.microsoft.com/office/powerpoint/2010/main" val="33766955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0AE0EBC-AFBD-46B6-B876-84761313A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-239697"/>
            <a:ext cx="10515600" cy="7097697"/>
          </a:xfrm>
        </p:spPr>
        <p:txBody>
          <a:bodyPr>
            <a:normAutofit/>
          </a:bodyPr>
          <a:lstStyle/>
          <a:p>
            <a:endParaRPr lang="ru-RU" dirty="0">
              <a:solidFill>
                <a:srgbClr val="002060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ru-RU" sz="4400" b="1" dirty="0">
              <a:solidFill>
                <a:srgbClr val="002060"/>
              </a:solidFill>
              <a:latin typeface="Verdana Pro Light" panose="020B030403050404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Нам нужно подготовить опережающее регулирование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с уче­том всех ас­пектов раз­ви­ти­я агломераций</a:t>
            </a:r>
          </a:p>
        </p:txBody>
      </p:sp>
    </p:spTree>
    <p:extLst>
      <p:ext uri="{BB962C8B-B14F-4D97-AF65-F5344CB8AC3E}">
        <p14:creationId xmlns:p14="http://schemas.microsoft.com/office/powerpoint/2010/main" val="2065552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0AE0EBC-AFBD-46B6-B876-84761313A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-71021"/>
            <a:ext cx="10515600" cy="6247985"/>
          </a:xfrm>
        </p:spPr>
        <p:txBody>
          <a:bodyPr>
            <a:normAutofit/>
          </a:bodyPr>
          <a:lstStyle/>
          <a:p>
            <a:pPr algn="ctr"/>
            <a:endParaRPr lang="ru-RU" dirty="0">
              <a:solidFill>
                <a:srgbClr val="002060"/>
              </a:solidFill>
              <a:latin typeface="Verdana Pro Light" panose="020B030403050404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Нужно: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повысить финансовую обеспеченность местных бюджетов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 Pro Light" panose="020B0304030504040204" pitchFamily="34" charset="0"/>
                <a:ea typeface="+mn-ea"/>
                <a:cs typeface="+mn-cs"/>
              </a:rPr>
              <a:t>привлекать муниципалитеты к разработке типовых решений</a:t>
            </a:r>
            <a:endParaRPr lang="ru-RU" sz="4400" b="1" dirty="0">
              <a:solidFill>
                <a:srgbClr val="002060"/>
              </a:solidFill>
              <a:latin typeface="Verdana Pro Light" panose="020B03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059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0AE0EBC-AFBD-46B6-B876-84761313A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553"/>
            <a:ext cx="10515600" cy="5999411"/>
          </a:xfrm>
        </p:spPr>
        <p:txBody>
          <a:bodyPr>
            <a:normAutofit fontScale="70000" lnSpcReduction="20000"/>
          </a:bodyPr>
          <a:lstStyle/>
          <a:p>
            <a:endParaRPr lang="ru-RU" dirty="0"/>
          </a:p>
          <a:p>
            <a:pPr marL="0" indent="0">
              <a:lnSpc>
                <a:spcPct val="150000"/>
              </a:lnSpc>
              <a:buNone/>
            </a:pPr>
            <a:r>
              <a:rPr lang="ru-RU" sz="53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Нужно: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ru-RU" sz="53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обеспечить муниципалитеты полной и достоверной статистической информацией </a:t>
            </a:r>
          </a:p>
          <a:p>
            <a:pPr marL="742950" marR="0" lvl="0" indent="-74295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sz="53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 Pro Light" panose="020B0304030504040204" pitchFamily="34" charset="0"/>
                <a:ea typeface="+mn-ea"/>
                <a:cs typeface="+mn-cs"/>
              </a:rPr>
              <a:t>усовершенствовать</a:t>
            </a:r>
            <a:r>
              <a:rPr kumimoji="0" lang="ru-RU" sz="5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 Pro Light" panose="020B0304030504040204" pitchFamily="34" charset="0"/>
                <a:ea typeface="+mn-ea"/>
                <a:cs typeface="+mn-cs"/>
              </a:rPr>
              <a:t> </a:t>
            </a:r>
            <a:r>
              <a:rPr kumimoji="0" lang="ru-RU" sz="53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 Pro Light" panose="020B0304030504040204" pitchFamily="34" charset="0"/>
                <a:ea typeface="+mn-ea"/>
                <a:cs typeface="+mn-cs"/>
              </a:rPr>
              <a:t>кадровое, методическое и информационное обеспечение муниципалитетов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endParaRPr lang="ru-RU" sz="4400" b="1" dirty="0">
              <a:solidFill>
                <a:srgbClr val="002060"/>
              </a:solidFill>
              <a:latin typeface="Verdana Pro Light" panose="020B03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946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0AE0EBC-AFBD-46B6-B876-84761313A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6330"/>
            <a:ext cx="10515600" cy="6720396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endParaRPr lang="ru-RU" dirty="0">
              <a:solidFill>
                <a:srgbClr val="002060"/>
              </a:solidFill>
              <a:latin typeface="Verdana Pro Light" panose="020B030403050404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Нужно придать нацпроектам статус документов стратегического планирования</a:t>
            </a:r>
          </a:p>
        </p:txBody>
      </p:sp>
    </p:spTree>
    <p:extLst>
      <p:ext uri="{BB962C8B-B14F-4D97-AF65-F5344CB8AC3E}">
        <p14:creationId xmlns:p14="http://schemas.microsoft.com/office/powerpoint/2010/main" val="1620458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0AE0EBC-AFBD-46B6-B876-84761313A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287"/>
            <a:ext cx="10515600" cy="6569475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endParaRPr lang="ru-RU" dirty="0">
              <a:solidFill>
                <a:srgbClr val="002060"/>
              </a:solidFill>
              <a:latin typeface="Verdana Pro Light" panose="020B030403050404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Нередко нормативы затрат не учитывают необходимые кадровые, организационные и методические потребности</a:t>
            </a:r>
          </a:p>
        </p:txBody>
      </p:sp>
    </p:spTree>
    <p:extLst>
      <p:ext uri="{BB962C8B-B14F-4D97-AF65-F5344CB8AC3E}">
        <p14:creationId xmlns:p14="http://schemas.microsoft.com/office/powerpoint/2010/main" val="2101548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0AE0EBC-AFBD-46B6-B876-84761313A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-133165"/>
            <a:ext cx="10515600" cy="6310128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endParaRPr lang="ru-RU" dirty="0">
              <a:solidFill>
                <a:srgbClr val="002060"/>
              </a:solidFill>
              <a:latin typeface="Verdana Pro Light" panose="020B030403050404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Нужно прекратить практику наказания местных администраций и их руководителей за неисполнение переданных госполномочий без должного финансирования</a:t>
            </a:r>
          </a:p>
        </p:txBody>
      </p:sp>
    </p:spTree>
    <p:extLst>
      <p:ext uri="{BB962C8B-B14F-4D97-AF65-F5344CB8AC3E}">
        <p14:creationId xmlns:p14="http://schemas.microsoft.com/office/powerpoint/2010/main" val="3263810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0AE0EBC-AFBD-46B6-B876-84761313A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7150"/>
            <a:ext cx="10515600" cy="5679813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endParaRPr lang="ru-RU" dirty="0">
              <a:solidFill>
                <a:srgbClr val="002060"/>
              </a:solidFill>
              <a:latin typeface="Verdana Pro Light" panose="020B030403050404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400" b="1" dirty="0">
                <a:solidFill>
                  <a:srgbClr val="002060"/>
                </a:solidFill>
                <a:latin typeface="Verdana Pro Light" panose="020B0304030504040204" pitchFamily="34" charset="0"/>
              </a:rPr>
              <a:t>Нужны методики расчета расходных обязательств по собственным полномочиям органов местного самоуправления</a:t>
            </a:r>
          </a:p>
        </p:txBody>
      </p:sp>
    </p:spTree>
    <p:extLst>
      <p:ext uri="{BB962C8B-B14F-4D97-AF65-F5344CB8AC3E}">
        <p14:creationId xmlns:p14="http://schemas.microsoft.com/office/powerpoint/2010/main" val="25564095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346</Words>
  <Application>Microsoft Office PowerPoint</Application>
  <PresentationFormat>Произвольный</PresentationFormat>
  <Paragraphs>84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состоянии местного самоуправления в Российской Федерации и роли городских агломерации в реализации стратегических задач развития страны</dc:title>
  <dc:creator>Bulba</dc:creator>
  <cp:lastModifiedBy>Elen</cp:lastModifiedBy>
  <cp:revision>54</cp:revision>
  <dcterms:created xsi:type="dcterms:W3CDTF">2020-11-06T11:25:48Z</dcterms:created>
  <dcterms:modified xsi:type="dcterms:W3CDTF">2020-11-08T19:02:57Z</dcterms:modified>
</cp:coreProperties>
</file>