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511CCB-D114-49C1-90E6-8F8E691C102E}" type="datetimeFigureOut">
              <a:rPr lang="ru-RU"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268540-CD1D-4DB2-96BB-5DEC6EF2ED7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240"/>
            <a:ext cx="10972079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90343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cntd.ru/document/9018069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95400" y="1844824"/>
            <a:ext cx="5260019" cy="33123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расчёта пенсии лицам, замещавшим должности государственной гражданской службы Брянской области,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Приложением 7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закону Брянской области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Брянской области»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331224" y="5862637"/>
            <a:ext cx="287913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Times New Roman"/>
                <a:cs typeface="Times New Roman"/>
              </a:rPr>
              <a:t>г. Брянск</a:t>
            </a:r>
            <a:endParaRPr/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Times New Roman"/>
                <a:cs typeface="Times New Roman"/>
              </a:rPr>
              <a:t>15 февраля 2023 года</a:t>
            </a:r>
            <a:endParaRPr/>
          </a:p>
        </p:txBody>
      </p:sp>
      <p:pic>
        <p:nvPicPr>
          <p:cNvPr id="2054" name="Picture 9" descr="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96000" y="976380"/>
            <a:ext cx="5073019" cy="4535540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382176" y="261203"/>
            <a:ext cx="4881562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Администрация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Губернатора Брянской области </a:t>
            </a:r>
            <a:endParaRPr/>
          </a:p>
          <a:p>
            <a:pPr algn="ctr"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и Правительства Брянской области</a:t>
            </a:r>
            <a:endParaRPr lang="ru-RU" sz="16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39422" y="0"/>
            <a:ext cx="1840157" cy="1769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4549966" y="4941168"/>
            <a:ext cx="475928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 algn="r">
              <a:defRPr/>
            </a:pPr>
            <a:r>
              <a:rPr lang="ru-RU" sz="1900" b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1026" name="Picture 2" descr="C:\Users\gossluzhba\Desktop\СЕМИНАРЫ с ОМС\departament_semi_sotsialnoy_i_demograficheskoy_politiki_bryanskoy_oblasti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663952" y="8213"/>
            <a:ext cx="2364571" cy="1412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 bwMode="auto">
          <a:xfrm>
            <a:off x="0" y="-41400"/>
            <a:ext cx="12598408" cy="143100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 bwMode="auto">
          <a:xfrm>
            <a:off x="8616280" y="133420"/>
            <a:ext cx="223224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-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-1">
              <a:latin typeface="Times New Roman"/>
              <a:cs typeface="Times New Roman"/>
            </a:endParaRPr>
          </a:p>
        </p:txBody>
      </p:sp>
      <p:sp>
        <p:nvSpPr>
          <p:cNvPr id="291" name="Line 3"/>
          <p:cNvSpPr/>
          <p:nvPr/>
        </p:nvSpPr>
        <p:spPr bwMode="auto">
          <a:xfrm>
            <a:off x="10920536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CACD97-71A9-4295-AA21-DCCC640A712E}" type="slidenum">
              <a:rPr lang="ru-RU" sz="5000" b="0" strike="noStrike" spc="-1">
                <a:solidFill>
                  <a:srgbClr val="1F4E79"/>
                </a:solidFill>
                <a:latin typeface="Calibri"/>
                <a:ea typeface="DejaVu Sans"/>
              </a:rPr>
              <a:t>2</a:t>
            </a:fld>
            <a:endParaRPr lang="ru-RU" sz="5000" b="0" strike="noStrike" spc="-1">
              <a:latin typeface="Arial"/>
            </a:endParaRPr>
          </a:p>
        </p:txBody>
      </p:sp>
      <p:pic>
        <p:nvPicPr>
          <p:cNvPr id="293" name="Picture 12"/>
          <p:cNvPicPr/>
          <p:nvPr/>
        </p:nvPicPr>
        <p:blipFill>
          <a:blip r:embed="rId2"/>
          <a:stretch/>
        </p:blipFill>
        <p:spPr bwMode="auto">
          <a:xfrm>
            <a:off x="7608168" y="151560"/>
            <a:ext cx="976680" cy="981720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 bwMode="auto">
          <a:xfrm>
            <a:off x="551384" y="0"/>
            <a:ext cx="6840760" cy="1484784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Пункт 2 Приложения 7 к Закону Брянской области 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от 16 июля 2005 года № 46-З «О государственной гражданской службе Брянской области»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51384" y="1556791"/>
            <a:ext cx="113787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Пенсия за выслугу лет лицам, замещавшим должности государственной службы, назначается </a:t>
            </a:r>
            <a:endParaRPr lang="ru-RU" sz="2200" b="0" i="0" u="none" strike="noStrike" cap="none" spc="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размере 45 процентов 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среднемесячного заработка лица, замещавшего должность государственной службы, за вычетом страховой пенсии по старости (инвалидности), фиксированной выплаты к страховой пенсии и повышений фиксированной выплаты к страховой пенсии, установленных в соответствии с Федеральным законом "О страховых пенсиях".</a:t>
            </a:r>
            <a:endParaRPr lang="ru-RU" sz="2200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0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каждый полный год стажа 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государственной гражданской службы свыше установленного согласно приложению 10 к Закону пенсия за выслугу лет </a:t>
            </a:r>
            <a:r>
              <a:rPr lang="ru-RU" sz="2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увеличивается на 3 процента 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среднемесячного заработка лица, замещавшего должность государственной службы. При этом общая сумма пенсии за выслугу лет и страховой пенсии по старости (инвалидности), фиксированной выплаты к страховой пенсии и повышений фиксированной выплаты к страховой пенсии </a:t>
            </a:r>
            <a:r>
              <a:rPr lang="ru-RU" sz="2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может превышать 75 процентов среднемесячного заработка 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лица, замещавшего должность государственной службы. </a:t>
            </a:r>
            <a:endParaRPr lang="ru-RU" sz="2200" b="0" i="0" u="none" strike="noStrike" cap="none" spc="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2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п. 2. в ред. Закона Брянской области </a:t>
            </a:r>
            <a:r>
              <a:rPr lang="ru-RU" sz="2200" b="0" i="0" u="none" strike="noStrike" cap="none" spc="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2200" b="0" i="0" u="none" strike="noStrike" cap="none" spc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29.12.2016 N 114-З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6503543" name="CustomShape 1"/>
          <p:cNvSpPr/>
          <p:nvPr/>
        </p:nvSpPr>
        <p:spPr bwMode="auto">
          <a:xfrm>
            <a:off x="0" y="-41399"/>
            <a:ext cx="12598407" cy="143100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4554251" name="CustomShape 2"/>
          <p:cNvSpPr/>
          <p:nvPr/>
        </p:nvSpPr>
        <p:spPr bwMode="auto">
          <a:xfrm>
            <a:off x="8616279" y="133419"/>
            <a:ext cx="2232247" cy="829542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0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0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0">
              <a:latin typeface="Times New Roman"/>
              <a:cs typeface="Times New Roman"/>
            </a:endParaRPr>
          </a:p>
        </p:txBody>
      </p:sp>
      <p:sp>
        <p:nvSpPr>
          <p:cNvPr id="532879824" name="Line 3"/>
          <p:cNvSpPr/>
          <p:nvPr/>
        </p:nvSpPr>
        <p:spPr bwMode="auto">
          <a:xfrm>
            <a:off x="10920535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5137389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302AF7D6-2278-78C8-2AE2-E430F4D56910}" type="slidenum">
              <a:rPr lang="ru-RU" sz="5000" b="0" strike="noStrike" spc="0">
                <a:solidFill>
                  <a:srgbClr val="1F4E79"/>
                </a:solidFill>
                <a:latin typeface="Calibri"/>
                <a:ea typeface="DejaVu Sans"/>
              </a:rPr>
              <a:t>3</a:t>
            </a:fld>
            <a:endParaRPr lang="ru-RU" sz="5000" b="0" strike="noStrike" spc="0">
              <a:latin typeface="Arial"/>
            </a:endParaRPr>
          </a:p>
        </p:txBody>
      </p:sp>
      <p:pic>
        <p:nvPicPr>
          <p:cNvPr id="1358487031" name="Picture 12"/>
          <p:cNvPicPr/>
          <p:nvPr/>
        </p:nvPicPr>
        <p:blipFill>
          <a:blip r:embed="rId2"/>
          <a:stretch/>
        </p:blipFill>
        <p:spPr bwMode="auto">
          <a:xfrm>
            <a:off x="7608168" y="151560"/>
            <a:ext cx="976680" cy="981720"/>
          </a:xfrm>
          <a:prstGeom prst="rect">
            <a:avLst/>
          </a:prstGeom>
          <a:ln>
            <a:noFill/>
          </a:ln>
        </p:spPr>
      </p:pic>
      <p:sp>
        <p:nvSpPr>
          <p:cNvPr id="1807196894" name="CustomShape 5"/>
          <p:cNvSpPr/>
          <p:nvPr/>
        </p:nvSpPr>
        <p:spPr bwMode="auto">
          <a:xfrm>
            <a:off x="479375" y="0"/>
            <a:ext cx="6912767" cy="1484784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Пункт 9 Приложения 7 к Закону Брянской области 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от 16 июля 2005 года № 46-З «О государственной гражданской службе Брянской области»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178972853" name="Прямоугольник 2"/>
          <p:cNvSpPr/>
          <p:nvPr/>
        </p:nvSpPr>
        <p:spPr bwMode="auto">
          <a:xfrm>
            <a:off x="263350" y="1556791"/>
            <a:ext cx="118093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/>
                <a:cs typeface="Times New Roman"/>
              </a:rPr>
              <a:t>При расчете пенсии лицам, замещавшим должности государственной службы, не учитываются надбавка на нетрудоспособных членов семьи и компенсационные выплаты, предусмотренные </a:t>
            </a:r>
            <a:r>
              <a:rPr lang="ru-RU" u="sng" dirty="0">
                <a:latin typeface="Times New Roman"/>
                <a:cs typeface="Times New Roman"/>
                <a:hlinkClick r:id="rId3" tooltip="https://docs.cntd.ru/document/9034360"/>
              </a:rPr>
              <a:t>Законом Российской Федерации "О социальной защите граждан, подвергшихся воздействию радиации вследствие катастрофы на Чернобыльской АЭС"</a:t>
            </a:r>
            <a:r>
              <a:rPr lang="ru-RU" dirty="0">
                <a:latin typeface="Times New Roman"/>
                <a:cs typeface="Times New Roman"/>
              </a:rPr>
              <a:t>.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2200" dirty="0" smtClean="0">
                <a:latin typeface="Times New Roman"/>
                <a:cs typeface="Times New Roman"/>
              </a:rPr>
              <a:t>При </a:t>
            </a:r>
            <a:r>
              <a:rPr lang="ru-RU" sz="2200" dirty="0">
                <a:latin typeface="Times New Roman"/>
                <a:cs typeface="Times New Roman"/>
              </a:rPr>
              <a:t>определении размера пенсии не </a:t>
            </a:r>
            <a:r>
              <a:rPr lang="ru-RU" sz="2200" dirty="0" smtClean="0">
                <a:latin typeface="Times New Roman"/>
                <a:cs typeface="Times New Roman"/>
              </a:rPr>
              <a:t>учитываются: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/>
                <a:cs typeface="Times New Roman"/>
              </a:rPr>
              <a:t>суммы </a:t>
            </a:r>
            <a:r>
              <a:rPr lang="ru-RU" sz="2200" dirty="0">
                <a:latin typeface="Times New Roman"/>
                <a:cs typeface="Times New Roman"/>
              </a:rPr>
              <a:t>повышений фиксированной выплаты к страховой пенсии, приходящиеся на нетрудоспособных членов семьи в связи с наличием инвалидности I группы, </a:t>
            </a:r>
            <a:endParaRPr lang="ru-RU" sz="22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/>
                <a:cs typeface="Times New Roman"/>
              </a:rPr>
              <a:t>суммы</a:t>
            </a:r>
            <a:r>
              <a:rPr lang="ru-RU" sz="2200" dirty="0">
                <a:latin typeface="Times New Roman"/>
                <a:cs typeface="Times New Roman"/>
              </a:rPr>
              <a:t>, полагающиеся в связи с валоризацией пенсионных прав в соответствии с </a:t>
            </a:r>
            <a:r>
              <a:rPr lang="ru-RU" sz="2200" u="sng" dirty="0">
                <a:latin typeface="Times New Roman"/>
                <a:cs typeface="Times New Roman"/>
                <a:hlinkClick r:id="rId4" tooltip="https://docs.cntd.ru/document/901806909"/>
              </a:rPr>
              <a:t>Федеральным законом "О трудовых пенсиях в Российской Федерации"</a:t>
            </a:r>
            <a:r>
              <a:rPr lang="ru-RU" sz="2200" dirty="0">
                <a:latin typeface="Times New Roman"/>
                <a:cs typeface="Times New Roman"/>
              </a:rPr>
              <a:t>, </a:t>
            </a:r>
            <a:endParaRPr lang="ru-RU" sz="22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/>
                <a:cs typeface="Times New Roman"/>
              </a:rPr>
              <a:t>размер </a:t>
            </a:r>
            <a:r>
              <a:rPr lang="ru-RU" sz="2200" dirty="0">
                <a:latin typeface="Times New Roman"/>
                <a:cs typeface="Times New Roman"/>
              </a:rPr>
              <a:t>доли страховой пенсии, установленной и исчисленной в соответствии с Федеральным законом "О страховых пенсиях", </a:t>
            </a:r>
            <a:endParaRPr lang="ru-RU" sz="22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/>
                <a:cs typeface="Times New Roman"/>
              </a:rPr>
              <a:t>суммы </a:t>
            </a:r>
            <a:r>
              <a:rPr lang="ru-RU" sz="2200" dirty="0">
                <a:latin typeface="Times New Roman"/>
                <a:cs typeface="Times New Roman"/>
              </a:rPr>
              <a:t>повышений размеров страховой пенсии по старости и фиксированной выплаты при назначении страховой пенсии по старости впервые (в том числе досрочно) позднее возникновения права на нее, </a:t>
            </a:r>
            <a:endParaRPr lang="ru-RU" sz="22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latin typeface="Times New Roman"/>
                <a:cs typeface="Times New Roman"/>
              </a:rPr>
              <a:t>восстановлении </a:t>
            </a:r>
            <a:r>
              <a:rPr lang="ru-RU" sz="2200" dirty="0">
                <a:latin typeface="Times New Roman"/>
                <a:cs typeface="Times New Roman"/>
              </a:rPr>
              <a:t>выплаты указанной пенсии или назначении указанной пенсии после отказа </a:t>
            </a:r>
            <a:r>
              <a:rPr lang="ru-RU" sz="2200" dirty="0" smtClean="0">
                <a:latin typeface="Times New Roman"/>
                <a:cs typeface="Times New Roman"/>
              </a:rPr>
              <a:t>от </a:t>
            </a:r>
            <a:r>
              <a:rPr lang="ru-RU" sz="2200" dirty="0">
                <a:latin typeface="Times New Roman"/>
                <a:cs typeface="Times New Roman"/>
              </a:rPr>
              <a:t>получения установленной (в том числе досрочно) страховой пенсии по старости</a:t>
            </a:r>
            <a:r>
              <a:rPr lang="ru-RU" sz="2200" dirty="0" smtClean="0">
                <a:latin typeface="Times New Roman"/>
                <a:cs typeface="Times New Roman"/>
              </a:rPr>
              <a:t>.</a:t>
            </a:r>
            <a:endParaRPr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 bwMode="auto">
          <a:xfrm>
            <a:off x="0" y="-41400"/>
            <a:ext cx="12598408" cy="143100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 bwMode="auto">
          <a:xfrm>
            <a:off x="8616280" y="133420"/>
            <a:ext cx="223224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-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-1">
              <a:latin typeface="Times New Roman"/>
              <a:cs typeface="Times New Roman"/>
            </a:endParaRPr>
          </a:p>
        </p:txBody>
      </p:sp>
      <p:sp>
        <p:nvSpPr>
          <p:cNvPr id="291" name="Line 3"/>
          <p:cNvSpPr/>
          <p:nvPr/>
        </p:nvSpPr>
        <p:spPr bwMode="auto">
          <a:xfrm>
            <a:off x="10920536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CACD97-71A9-4295-AA21-DCCC640A712E}" type="slidenum">
              <a:rPr lang="ru-RU" sz="5000" b="0" strike="noStrike" spc="-1">
                <a:solidFill>
                  <a:srgbClr val="1F4E79"/>
                </a:solidFill>
                <a:latin typeface="Calibri"/>
                <a:ea typeface="DejaVu Sans"/>
              </a:rPr>
              <a:t>4</a:t>
            </a:fld>
            <a:endParaRPr lang="ru-RU" sz="5000" b="0" strike="noStrike" spc="-1">
              <a:latin typeface="Arial"/>
            </a:endParaRPr>
          </a:p>
        </p:txBody>
      </p:sp>
      <p:pic>
        <p:nvPicPr>
          <p:cNvPr id="293" name="Picture 12"/>
          <p:cNvPicPr/>
          <p:nvPr/>
        </p:nvPicPr>
        <p:blipFill>
          <a:blip r:embed="rId2"/>
          <a:stretch/>
        </p:blipFill>
        <p:spPr bwMode="auto">
          <a:xfrm>
            <a:off x="7608168" y="151560"/>
            <a:ext cx="976680" cy="981720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 bwMode="auto">
          <a:xfrm>
            <a:off x="263352" y="0"/>
            <a:ext cx="7128792" cy="1484784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Справка отделения Фонда пенсионного и социального страхования о размере страховой пенсии по старости (инвалидности) с указанием размера базовой, страховой частей, суммы валоризации и срока назначения пенсии </a:t>
            </a:r>
            <a:endParaRPr lang="ru-RU" sz="2000" b="1">
              <a:latin typeface="Times New Roman"/>
              <a:cs typeface="Times New Roman"/>
            </a:endParaRPr>
          </a:p>
        </p:txBody>
      </p:sp>
      <p:pic>
        <p:nvPicPr>
          <p:cNvPr id="1028" name="Picture 4" descr="C:\Users\gossluzhba\Desktop\СЕМИНАРЫ с ОМС\Расчет доплаты к пенстии\стр.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328" y="1340767"/>
            <a:ext cx="5904656" cy="692233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C:\Users\gossluzhba\Desktop\СЕМИНАРЫ с ОМС\Расчет доплаты к пенстии\стр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340767"/>
            <a:ext cx="5688632" cy="720136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 bwMode="auto">
          <a:xfrm>
            <a:off x="0" y="-41400"/>
            <a:ext cx="12598408" cy="143100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 bwMode="auto">
          <a:xfrm>
            <a:off x="8616280" y="133420"/>
            <a:ext cx="223224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-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-1">
              <a:latin typeface="Times New Roman"/>
              <a:cs typeface="Times New Roman"/>
            </a:endParaRPr>
          </a:p>
        </p:txBody>
      </p:sp>
      <p:sp>
        <p:nvSpPr>
          <p:cNvPr id="291" name="Line 3"/>
          <p:cNvSpPr/>
          <p:nvPr/>
        </p:nvSpPr>
        <p:spPr bwMode="auto">
          <a:xfrm>
            <a:off x="10920536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CACD97-71A9-4295-AA21-DCCC640A712E}" type="slidenum">
              <a:rPr lang="ru-RU" sz="5000" b="0" strike="noStrike" spc="-1">
                <a:solidFill>
                  <a:srgbClr val="1F4E79"/>
                </a:solidFill>
                <a:latin typeface="Calibri"/>
                <a:ea typeface="DejaVu Sans"/>
              </a:rPr>
              <a:t>5</a:t>
            </a:fld>
            <a:endParaRPr lang="ru-RU" sz="5000" b="0" strike="noStrike" spc="-1">
              <a:latin typeface="Arial"/>
            </a:endParaRPr>
          </a:p>
        </p:txBody>
      </p:sp>
      <p:pic>
        <p:nvPicPr>
          <p:cNvPr id="293" name="Picture 12"/>
          <p:cNvPicPr/>
          <p:nvPr/>
        </p:nvPicPr>
        <p:blipFill>
          <a:blip r:embed="rId2"/>
          <a:stretch/>
        </p:blipFill>
        <p:spPr bwMode="auto">
          <a:xfrm>
            <a:off x="7608168" y="151560"/>
            <a:ext cx="976680" cy="981720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 bwMode="auto">
          <a:xfrm>
            <a:off x="263352" y="0"/>
            <a:ext cx="7128792" cy="1484784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Справка отделения Фонда пенсионного и социального страхования о размере страховой пенсии по старости (инвалидности) с указанием размера базовой, страховой частей, суммы валоризации и срока назначения пенсии </a:t>
            </a:r>
            <a:endParaRPr lang="ru-RU" sz="2000" b="1">
              <a:latin typeface="Times New Roman"/>
              <a:cs typeface="Times New Roman"/>
            </a:endParaRPr>
          </a:p>
        </p:txBody>
      </p:sp>
      <p:pic>
        <p:nvPicPr>
          <p:cNvPr id="1028" name="Picture 4" descr="C:\Users\gossluzhba\Desktop\СЕМИНАРЫ с ОМС\Расчет доплаты к пенстии\стр.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328" y="1340767"/>
            <a:ext cx="5904656" cy="692233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cxnSp>
        <p:nvCxnSpPr>
          <p:cNvPr id="8" name="Скругленная соединительная линия 7"/>
          <p:cNvCxnSpPr>
            <a:cxnSpLocks/>
          </p:cNvCxnSpPr>
          <p:nvPr/>
        </p:nvCxnSpPr>
        <p:spPr bwMode="auto">
          <a:xfrm flipV="1">
            <a:off x="4511824" y="2924944"/>
            <a:ext cx="3240360" cy="3096344"/>
          </a:xfrm>
          <a:prstGeom prst="curvedConnector3">
            <a:avLst>
              <a:gd name="adj1" fmla="val 50000"/>
            </a:avLst>
          </a:prstGeom>
          <a:ln w="6985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7824192" y="1773971"/>
            <a:ext cx="4047888" cy="43396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 определении </a:t>
            </a:r>
          </a:p>
          <a:p>
            <a:pPr>
              <a:defRPr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размера пенсии 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3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не учитываются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суммы, полагающиеся 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 связи 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3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 валоризацией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пенсионных прав в соответствии с Федеральным законом 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"О трудовых пенсиях </a:t>
            </a:r>
            <a:b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 Российской Федерации"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 bwMode="auto">
          <a:xfrm>
            <a:off x="0" y="-41400"/>
            <a:ext cx="12598408" cy="143100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 bwMode="auto">
          <a:xfrm>
            <a:off x="8616280" y="133420"/>
            <a:ext cx="223224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-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-1">
              <a:latin typeface="Times New Roman"/>
              <a:cs typeface="Times New Roman"/>
            </a:endParaRPr>
          </a:p>
        </p:txBody>
      </p:sp>
      <p:sp>
        <p:nvSpPr>
          <p:cNvPr id="291" name="Line 3"/>
          <p:cNvSpPr/>
          <p:nvPr/>
        </p:nvSpPr>
        <p:spPr bwMode="auto">
          <a:xfrm>
            <a:off x="10920536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CACD97-71A9-4295-AA21-DCCC640A712E}" type="slidenum">
              <a:rPr lang="ru-RU" sz="5000" b="0" strike="noStrike" spc="-1">
                <a:solidFill>
                  <a:srgbClr val="1F4E79"/>
                </a:solidFill>
                <a:latin typeface="Calibri"/>
                <a:ea typeface="DejaVu Sans"/>
              </a:rPr>
              <a:t>6</a:t>
            </a:fld>
            <a:endParaRPr lang="ru-RU" sz="5000" b="0" strike="noStrike" spc="-1">
              <a:latin typeface="Arial"/>
            </a:endParaRPr>
          </a:p>
        </p:txBody>
      </p:sp>
      <p:pic>
        <p:nvPicPr>
          <p:cNvPr id="293" name="Picture 12"/>
          <p:cNvPicPr/>
          <p:nvPr/>
        </p:nvPicPr>
        <p:blipFill>
          <a:blip r:embed="rId2"/>
          <a:stretch/>
        </p:blipFill>
        <p:spPr bwMode="auto">
          <a:xfrm>
            <a:off x="7608168" y="151560"/>
            <a:ext cx="976680" cy="981720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 bwMode="auto">
          <a:xfrm>
            <a:off x="263352" y="0"/>
            <a:ext cx="7128792" cy="1484784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Справка отделения Фонда пенсионного и социального страхования о размере страховой пенсии по старости (инвалидности) с указанием размера базовой, страховой частей, суммы валоризации и срока назначения пенсии </a:t>
            </a:r>
            <a:endParaRPr lang="ru-RU" sz="2000" b="1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590454" y="1768457"/>
            <a:ext cx="4320480" cy="44012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При определении размера пенсии </a:t>
            </a:r>
            <a:r>
              <a:rPr lang="ru-RU" sz="3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не учитываются </a:t>
            </a: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суммы </a:t>
            </a:r>
            <a:r>
              <a:rPr lang="ru-RU" sz="3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повышений фиксированной выплаты к страховой пенсии</a:t>
            </a: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, приходящиеся </a:t>
            </a:r>
            <a:b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 нетрудоспособных членов семьи в связи </a:t>
            </a:r>
            <a:b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 наличием инвалидности I группы </a:t>
            </a:r>
            <a:endParaRPr lang="ru-RU" sz="26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gossluzhba\Desktop\СЕМИНАРЫ с ОМС\Расчет доплаты к пенстии\стр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389600"/>
            <a:ext cx="5465679" cy="7729277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Скругленная соединительная линия 3"/>
          <p:cNvCxnSpPr/>
          <p:nvPr/>
        </p:nvCxnSpPr>
        <p:spPr>
          <a:xfrm flipV="1">
            <a:off x="2783632" y="3212976"/>
            <a:ext cx="4806822" cy="1368152"/>
          </a:xfrm>
          <a:prstGeom prst="curvedConnector3">
            <a:avLst/>
          </a:prstGeom>
          <a:ln w="5715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 bwMode="auto">
          <a:xfrm>
            <a:off x="0" y="-41400"/>
            <a:ext cx="12598408" cy="143100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 bwMode="auto">
          <a:xfrm>
            <a:off x="8616280" y="133420"/>
            <a:ext cx="223224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-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-1">
              <a:latin typeface="Times New Roman"/>
              <a:cs typeface="Times New Roman"/>
            </a:endParaRPr>
          </a:p>
        </p:txBody>
      </p:sp>
      <p:sp>
        <p:nvSpPr>
          <p:cNvPr id="291" name="Line 3"/>
          <p:cNvSpPr/>
          <p:nvPr/>
        </p:nvSpPr>
        <p:spPr bwMode="auto">
          <a:xfrm>
            <a:off x="10920536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CACD97-71A9-4295-AA21-DCCC640A712E}" type="slidenum">
              <a:rPr lang="ru-RU" sz="5000" b="0" strike="noStrike" spc="-1">
                <a:solidFill>
                  <a:srgbClr val="1F4E79"/>
                </a:solidFill>
                <a:latin typeface="Calibri"/>
                <a:ea typeface="DejaVu Sans"/>
              </a:rPr>
              <a:t>7</a:t>
            </a:fld>
            <a:endParaRPr lang="ru-RU" sz="5000" b="0" strike="noStrike" spc="-1">
              <a:latin typeface="Arial"/>
            </a:endParaRPr>
          </a:p>
        </p:txBody>
      </p:sp>
      <p:pic>
        <p:nvPicPr>
          <p:cNvPr id="293" name="Picture 12"/>
          <p:cNvPicPr/>
          <p:nvPr/>
        </p:nvPicPr>
        <p:blipFill>
          <a:blip r:embed="rId2"/>
          <a:stretch/>
        </p:blipFill>
        <p:spPr bwMode="auto">
          <a:xfrm>
            <a:off x="7608168" y="151560"/>
            <a:ext cx="976680" cy="981720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 bwMode="auto">
          <a:xfrm>
            <a:off x="479376" y="0"/>
            <a:ext cx="7056784" cy="1484784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Пункт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3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Приложения 7 к Закону Брянской области 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от 16 июля 2005 года № 46-З «О государственной гражданской службе Брянской области»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11424" y="1556791"/>
            <a:ext cx="1051316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среднемесячного заработка, исходя из которого государственному служащему исчисляется пенсия,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превышать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денежного содержания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установленного государственному служащему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периоде либо сохраненного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периоде в соответствии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 bwMode="auto">
          <a:xfrm>
            <a:off x="0" y="-41400"/>
            <a:ext cx="12598408" cy="143100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 bwMode="auto">
          <a:xfrm>
            <a:off x="8616280" y="133420"/>
            <a:ext cx="223224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-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-1">
              <a:latin typeface="Times New Roman"/>
              <a:cs typeface="Times New Roman"/>
            </a:endParaRPr>
          </a:p>
        </p:txBody>
      </p:sp>
      <p:sp>
        <p:nvSpPr>
          <p:cNvPr id="291" name="Line 3"/>
          <p:cNvSpPr/>
          <p:nvPr/>
        </p:nvSpPr>
        <p:spPr bwMode="auto">
          <a:xfrm>
            <a:off x="10920536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CACD97-71A9-4295-AA21-DCCC640A712E}" type="slidenum">
              <a:rPr lang="ru-RU" sz="5000" b="0" strike="noStrike" spc="-1">
                <a:solidFill>
                  <a:srgbClr val="1F4E79"/>
                </a:solidFill>
                <a:latin typeface="Calibri"/>
                <a:ea typeface="DejaVu Sans"/>
              </a:rPr>
              <a:t>8</a:t>
            </a:fld>
            <a:endParaRPr lang="ru-RU" sz="5000" b="0" strike="noStrike" spc="-1">
              <a:latin typeface="Arial"/>
            </a:endParaRPr>
          </a:p>
        </p:txBody>
      </p:sp>
      <p:pic>
        <p:nvPicPr>
          <p:cNvPr id="293" name="Picture 12"/>
          <p:cNvPicPr/>
          <p:nvPr/>
        </p:nvPicPr>
        <p:blipFill>
          <a:blip r:embed="rId2"/>
          <a:stretch/>
        </p:blipFill>
        <p:spPr bwMode="auto">
          <a:xfrm>
            <a:off x="7608168" y="151560"/>
            <a:ext cx="976680" cy="981720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 bwMode="auto">
          <a:xfrm>
            <a:off x="263352" y="0"/>
            <a:ext cx="7128792" cy="1484784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Размер среднемесячного заработка, из которого исчисляется размер пенсии служащего, определяется </a:t>
            </a:r>
            <a:b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в порядке, установленном Постановлением Правительства Российской Федерации от 17 октября 2009 года № 818 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479376" y="1556792"/>
            <a:ext cx="93610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среднемесячного заработка ИВАНОВА ИВАНА ИВАНОВИЧА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2022 – больничный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2022 – 34000,00*4%=35360,00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2022 – 34000,00*4%=91000,00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2023 – 35360,00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479960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месяцев=39996,67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*0,8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денежного содержания=31997,33</a:t>
            </a: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среднемесячного заработка для исчисления пенсии за выслугу лет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ИВАНОВУ ИВАНУ ИВАНОВИЧУ 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31997,33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351611" y="2780928"/>
            <a:ext cx="4775269" cy="147732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месяц неполный (июль 2022 года)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заменяем его другим месяцем, предшествующим избранному периоду (январь 2022 года):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2022 – 34000,00*4%=35360,00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 bwMode="auto">
          <a:xfrm>
            <a:off x="0" y="-41400"/>
            <a:ext cx="12598408" cy="117468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 bwMode="auto">
          <a:xfrm>
            <a:off x="8616280" y="133420"/>
            <a:ext cx="223224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Администрация </a:t>
            </a:r>
            <a:endParaRPr lang="ru-RU" sz="1200" b="0" strike="noStrike" spc="-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1" strike="noStrike" spc="-1">
                <a:solidFill>
                  <a:srgbClr val="002060"/>
                </a:solidFill>
                <a:latin typeface="Times New Roman"/>
                <a:ea typeface="DejaVu Sans"/>
                <a:cs typeface="Times New Roman"/>
              </a:rPr>
              <a:t>Губернатора Брянской области и Правительства Брянской области</a:t>
            </a:r>
            <a:endParaRPr lang="ru-RU" sz="1200" b="0" strike="noStrike" spc="-1">
              <a:latin typeface="Times New Roman"/>
              <a:cs typeface="Times New Roman"/>
            </a:endParaRPr>
          </a:p>
        </p:txBody>
      </p:sp>
      <p:sp>
        <p:nvSpPr>
          <p:cNvPr id="291" name="Line 3"/>
          <p:cNvSpPr/>
          <p:nvPr/>
        </p:nvSpPr>
        <p:spPr bwMode="auto">
          <a:xfrm>
            <a:off x="10920536" y="82440"/>
            <a:ext cx="9720" cy="10508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4"/>
          <p:cNvSpPr/>
          <p:nvPr/>
        </p:nvSpPr>
        <p:spPr bwMode="auto">
          <a:xfrm>
            <a:off x="11126880" y="206280"/>
            <a:ext cx="745200" cy="737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65CACD97-71A9-4295-AA21-DCCC640A712E}" type="slidenum">
              <a:rPr lang="ru-RU" sz="5000" b="0" strike="noStrike" spc="-1">
                <a:solidFill>
                  <a:srgbClr val="1F4E79"/>
                </a:solidFill>
                <a:latin typeface="Calibri"/>
                <a:ea typeface="DejaVu Sans"/>
              </a:rPr>
              <a:t>9</a:t>
            </a:fld>
            <a:endParaRPr lang="ru-RU" sz="5000" b="0" strike="noStrike" spc="-1">
              <a:latin typeface="Arial"/>
            </a:endParaRPr>
          </a:p>
        </p:txBody>
      </p:sp>
      <p:pic>
        <p:nvPicPr>
          <p:cNvPr id="293" name="Picture 12"/>
          <p:cNvPicPr/>
          <p:nvPr/>
        </p:nvPicPr>
        <p:blipFill>
          <a:blip r:embed="rId2"/>
          <a:stretch/>
        </p:blipFill>
        <p:spPr bwMode="auto">
          <a:xfrm>
            <a:off x="7752184" y="151560"/>
            <a:ext cx="832664" cy="811403"/>
          </a:xfrm>
          <a:prstGeom prst="rect">
            <a:avLst/>
          </a:prstGeom>
          <a:ln>
            <a:noFill/>
          </a:ln>
        </p:spPr>
      </p:pic>
      <p:sp>
        <p:nvSpPr>
          <p:cNvPr id="294" name="CustomShape 5"/>
          <p:cNvSpPr/>
          <p:nvPr/>
        </p:nvSpPr>
        <p:spPr bwMode="auto">
          <a:xfrm>
            <a:off x="263352" y="151560"/>
            <a:ext cx="7128792" cy="811403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Расчет доплаты к пенсии служащего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23391" y="1410889"/>
            <a:ext cx="11017655" cy="478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Среднемесячный заработок для исчисления пенсии за выслугу лет ИВАНОВУ ИВАНУ ИВАНОВИЧУ 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31997,33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пенсии не может превышать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заработка (с учётом стажа)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31997,33*75%=23997,99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пенсии, получаемой в Фонде пенсионного и социального страхования Российской Федерации: как работающему пенсионеру размер пенсии 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15300,00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доплата на иждивенца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1500,00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сумма, полагающаяся в связи с валоризацией пенсионных прав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15300,00 – 1500,00 – 1300,00=12500,00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23997,99 – 12500,00=11497,99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пенсии составляет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11498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</TotalTime>
  <Words>639</Words>
  <Application>Microsoft Office PowerPoint</Application>
  <DocSecurity>0</DocSecurity>
  <PresentationFormat>Произвольный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 порядке расчёта пенсии лицам, замещавшим должности государственной гражданской службы Брянской области,  в соответствии с Приложением 7  к закону Брянской области  «О государственной гражданской службе Брянской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subject/>
  <dc:creator>Никита</dc:creator>
  <cp:keywords/>
  <dc:description/>
  <cp:lastModifiedBy>gossluzhba</cp:lastModifiedBy>
  <cp:revision>702</cp:revision>
  <dcterms:created xsi:type="dcterms:W3CDTF">2015-10-24T19:54:13Z</dcterms:created>
  <dcterms:modified xsi:type="dcterms:W3CDTF">2023-02-09T14:38:56Z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