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404" r:id="rId2"/>
    <p:sldId id="516" r:id="rId3"/>
    <p:sldId id="477" r:id="rId4"/>
    <p:sldId id="510" r:id="rId5"/>
    <p:sldId id="509" r:id="rId6"/>
    <p:sldId id="512" r:id="rId7"/>
    <p:sldId id="513" r:id="rId8"/>
    <p:sldId id="547" r:id="rId9"/>
    <p:sldId id="548" r:id="rId10"/>
    <p:sldId id="549" r:id="rId11"/>
    <p:sldId id="550" r:id="rId12"/>
    <p:sldId id="551" r:id="rId13"/>
    <p:sldId id="552" r:id="rId14"/>
    <p:sldId id="514" r:id="rId15"/>
    <p:sldId id="507" r:id="rId16"/>
    <p:sldId id="508" r:id="rId17"/>
    <p:sldId id="476" r:id="rId18"/>
    <p:sldId id="479" r:id="rId19"/>
    <p:sldId id="538" r:id="rId20"/>
    <p:sldId id="527" r:id="rId21"/>
    <p:sldId id="528" r:id="rId22"/>
    <p:sldId id="530" r:id="rId23"/>
    <p:sldId id="532" r:id="rId24"/>
    <p:sldId id="539" r:id="rId25"/>
    <p:sldId id="540" r:id="rId26"/>
    <p:sldId id="541" r:id="rId27"/>
    <p:sldId id="542" r:id="rId28"/>
    <p:sldId id="543" r:id="rId29"/>
    <p:sldId id="544" r:id="rId30"/>
    <p:sldId id="546" r:id="rId31"/>
    <p:sldId id="481" r:id="rId32"/>
    <p:sldId id="483" r:id="rId33"/>
    <p:sldId id="484" r:id="rId34"/>
    <p:sldId id="485" r:id="rId35"/>
    <p:sldId id="36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FF66"/>
    <a:srgbClr val="66FF66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94" autoAdjust="0"/>
    <p:restoredTop sz="94660"/>
  </p:normalViewPr>
  <p:slideViewPr>
    <p:cSldViewPr>
      <p:cViewPr>
        <p:scale>
          <a:sx n="60" d="100"/>
          <a:sy n="60" d="100"/>
        </p:scale>
        <p:origin x="-132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12E76-B6E4-4991-86CD-0214C1CA9DDA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6FEF0-331C-4DA4-84BE-8278F44FA8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62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88078-9A53-4E49-A9A7-30058994BBE4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FA3A4-F8ED-4A67-8914-21ED34D6A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691680" y="214290"/>
            <a:ext cx="72380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300"/>
              </a:spcAft>
            </a:pPr>
            <a:r>
              <a:rPr lang="ru-RU" sz="1700" b="1" dirty="0" smtClean="0">
                <a:latin typeface="Arial" pitchFamily="34" charset="0"/>
                <a:cs typeface="Arial" charset="0"/>
              </a:rPr>
              <a:t>Автономная некоммерческая организация высшего образования</a:t>
            </a:r>
          </a:p>
          <a:p>
            <a:pPr algn="ctr">
              <a:spcAft>
                <a:spcPts val="300"/>
              </a:spcAft>
            </a:pPr>
            <a:r>
              <a:rPr lang="ru-RU" sz="1600" b="1" dirty="0" smtClean="0">
                <a:latin typeface="Arial" pitchFamily="34" charset="0"/>
                <a:cs typeface="Arial" charset="0"/>
              </a:rPr>
              <a:t>САМАРСКИЙ УНИВЕРСИТЕТ ГОСУДАРСТВЕННОГО УПРАВЛЕНИЯ</a:t>
            </a:r>
          </a:p>
          <a:p>
            <a:pPr algn="ctr">
              <a:spcAft>
                <a:spcPts val="300"/>
              </a:spcAft>
            </a:pPr>
            <a:r>
              <a:rPr lang="ru-RU" sz="1600" b="1" dirty="0" smtClean="0">
                <a:latin typeface="Arial" pitchFamily="34" charset="0"/>
                <a:cs typeface="Arial" charset="0"/>
              </a:rPr>
              <a:t>«МЕЖДУНАРОДНЫЙ ИНСТИТУТ РЫНКА»</a:t>
            </a:r>
          </a:p>
          <a:p>
            <a:pPr algn="ctr">
              <a:spcAft>
                <a:spcPts val="300"/>
              </a:spcAft>
            </a:pPr>
            <a:endParaRPr lang="ru-RU" sz="500" b="1" dirty="0" smtClean="0">
              <a:latin typeface="Arial" pitchFamily="34" charset="0"/>
              <a:cs typeface="Arial" charset="0"/>
            </a:endParaRPr>
          </a:p>
          <a:p>
            <a:pPr algn="ctr">
              <a:spcAft>
                <a:spcPts val="300"/>
              </a:spcAft>
            </a:pPr>
            <a:r>
              <a:rPr lang="ru-RU" sz="1700" b="1" dirty="0" smtClean="0">
                <a:latin typeface="Arial" pitchFamily="34" charset="0"/>
                <a:cs typeface="Arial" charset="0"/>
              </a:rPr>
              <a:t>ИНСТИТУТ  ГОСУДАРСТВЕННОЙ И МУНИЦИПАЛЬНОЙ СЛУЖБЫ</a:t>
            </a: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00034" y="1905000"/>
            <a:ext cx="8215341" cy="4595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ru-RU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КОНТРАКТНАЯ СИСТЕМА: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новые требования и</a:t>
            </a:r>
            <a:b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антисанкционные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правила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ru-RU" sz="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Кондрикова Анна Геннадьевна –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заместитель директора 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ИГиМС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, </a:t>
            </a:r>
            <a:br>
              <a:rPr lang="ru-RU" sz="2000" i="1" dirty="0" smtClean="0"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директор образовательного центра по государственным, муниципальным и корпоративным закупкам, 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канд.пед.наук</a:t>
            </a:r>
            <a:endParaRPr lang="ru-RU" sz="20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5" descr="imiGraphic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355183" cy="1151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ПРИМЕР: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Заказчик проводит запрос котировок или конкурс 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8200"/>
            <a:ext cx="8712968" cy="57591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Участник № 1 </a:t>
            </a:r>
            <a:r>
              <a:rPr lang="ru-RU" sz="2100" b="1" u="sng" dirty="0" smtClean="0">
                <a:latin typeface="Arial" pitchFamily="34" charset="0"/>
                <a:cs typeface="Arial" pitchFamily="34" charset="0"/>
              </a:rPr>
              <a:t>с иностранным товаром ЦК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= 800 тыс.руб. </a:t>
            </a:r>
            <a:r>
              <a:rPr lang="ru-RU" sz="2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(Заявку подал раньше!)</a:t>
            </a:r>
          </a:p>
          <a:p>
            <a:pPr indent="12700">
              <a:buFont typeface="Wingdings" pitchFamily="2" charset="2"/>
              <a:buNone/>
              <a:defRPr/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Участник № 2 </a:t>
            </a:r>
            <a:r>
              <a:rPr lang="ru-RU" sz="21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 товаром</a:t>
            </a:r>
            <a:r>
              <a:rPr lang="ru-RU" sz="21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из ЕАЭС ЦК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1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руб.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ru-RU" sz="2100" i="1" dirty="0" smtClean="0">
                <a:latin typeface="Arial" pitchFamily="34" charset="0"/>
                <a:cs typeface="Arial" pitchFamily="34" charset="0"/>
              </a:rPr>
              <a:t>ЦК – 20% от 1 </a:t>
            </a:r>
            <a:r>
              <a:rPr lang="ru-RU" sz="2100" i="1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ru-RU" sz="2100" i="1" dirty="0" smtClean="0">
                <a:latin typeface="Arial" pitchFamily="34" charset="0"/>
                <a:cs typeface="Arial" pitchFamily="34" charset="0"/>
              </a:rPr>
              <a:t> руб. = </a:t>
            </a:r>
            <a:r>
              <a:rPr lang="ru-RU" sz="21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800 тыс. руб.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u="sng" dirty="0" smtClean="0">
                <a:latin typeface="Arial" pitchFamily="34" charset="0"/>
                <a:cs typeface="Arial" pitchFamily="34" charset="0"/>
              </a:rPr>
              <a:t>(нацпроект)</a:t>
            </a:r>
            <a:endParaRPr lang="ru-RU" sz="2100" i="1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19050" algn="ctr">
              <a:buNone/>
              <a:defRPr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Победитель: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участник  № 1 с иностранным товаром </a:t>
            </a:r>
            <a:br>
              <a:rPr lang="ru-RU" sz="2100" b="1" dirty="0" smtClean="0">
                <a:latin typeface="Arial" pitchFamily="34" charset="0"/>
                <a:cs typeface="Arial" pitchFamily="34" charset="0"/>
              </a:rPr>
            </a:b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с ЦК 800 тыс. руб., </a:t>
            </a:r>
            <a:r>
              <a:rPr lang="ru-RU" sz="2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 как заявку подал раньше!</a:t>
            </a:r>
          </a:p>
          <a:p>
            <a:pPr marL="0" indent="19050" algn="ctr">
              <a:buNone/>
              <a:defRPr/>
            </a:pP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Контракт заключается по цене, предложенной участником: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19050" algn="ctr"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800 тыс. руб.</a:t>
            </a:r>
          </a:p>
          <a:p>
            <a:pPr marL="0" indent="19050" algn="ctr">
              <a:buNone/>
              <a:defRPr/>
            </a:pPr>
            <a:endParaRPr lang="ru-RU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Участник № 1 </a:t>
            </a:r>
            <a:r>
              <a:rPr lang="ru-RU" sz="21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 товаром</a:t>
            </a:r>
            <a:r>
              <a:rPr lang="ru-RU" sz="21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из ЕАЭС ЦК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1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руб.</a:t>
            </a:r>
          </a:p>
          <a:p>
            <a:pPr indent="12700">
              <a:buFont typeface="Wingdings" pitchFamily="2" charset="2"/>
              <a:buNone/>
              <a:defRPr/>
            </a:pPr>
            <a:r>
              <a:rPr lang="ru-RU" sz="2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(Заявку подал раньше!)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ru-RU" sz="2100" i="1" dirty="0" smtClean="0">
                <a:latin typeface="Arial" pitchFamily="34" charset="0"/>
                <a:cs typeface="Arial" pitchFamily="34" charset="0"/>
              </a:rPr>
              <a:t>ЦК – 20% от 1 </a:t>
            </a:r>
            <a:r>
              <a:rPr lang="ru-RU" sz="2100" i="1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ru-RU" sz="2100" i="1" dirty="0" smtClean="0">
                <a:latin typeface="Arial" pitchFamily="34" charset="0"/>
                <a:cs typeface="Arial" pitchFamily="34" charset="0"/>
              </a:rPr>
              <a:t> руб. = </a:t>
            </a:r>
            <a:r>
              <a:rPr lang="ru-RU" sz="21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800 тыс. руб.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u="sng" dirty="0" smtClean="0">
                <a:latin typeface="Arial" pitchFamily="34" charset="0"/>
                <a:cs typeface="Arial" pitchFamily="34" charset="0"/>
              </a:rPr>
              <a:t>(нацпроект)</a:t>
            </a:r>
            <a:endParaRPr lang="ru-RU" sz="2100" i="1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19050" algn="ctr">
              <a:buNone/>
              <a:defRPr/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Участник № 2 </a:t>
            </a:r>
            <a:r>
              <a:rPr lang="ru-RU" sz="2100" b="1" u="sng" dirty="0" smtClean="0">
                <a:latin typeface="Arial" pitchFamily="34" charset="0"/>
                <a:cs typeface="Arial" pitchFamily="34" charset="0"/>
              </a:rPr>
              <a:t>с иностранным товаром ЦК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= 800 тыс.руб.</a:t>
            </a:r>
          </a:p>
          <a:p>
            <a:pPr marL="0" indent="19050" algn="ctr">
              <a:buNone/>
              <a:defRPr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Победитель: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участник  № 1 </a:t>
            </a:r>
            <a:r>
              <a:rPr lang="ru-RU" sz="21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 товаром из ЕАЭС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с ЦК 800 тыс. руб., </a:t>
            </a:r>
            <a:r>
              <a:rPr lang="ru-RU" sz="2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 как заявку подал раньше!</a:t>
            </a:r>
          </a:p>
          <a:p>
            <a:pPr marL="0" indent="19050" algn="ctr">
              <a:buNone/>
              <a:defRPr/>
            </a:pP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Контракт заключается по цене, предложенной участником:</a:t>
            </a:r>
            <a:b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800 тыс. руб.</a:t>
            </a:r>
          </a:p>
          <a:p>
            <a:pPr marL="0" indent="19050" algn="ctr">
              <a:buNone/>
              <a:defRPr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19050" algn="ctr">
              <a:buFont typeface="Wingdings" pitchFamily="2" charset="2"/>
              <a:buNone/>
              <a:defRPr/>
            </a:pPr>
            <a:endParaRPr lang="ru-RU" sz="16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2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ПРИМЕР: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Заказчик проводит аукцион. 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472608"/>
          </a:xfrm>
        </p:spPr>
        <p:txBody>
          <a:bodyPr/>
          <a:lstStyle/>
          <a:p>
            <a:pPr marL="457200" indent="-457200">
              <a:buNone/>
              <a:defRPr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1) Участник № 1 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 товаром</a:t>
            </a:r>
            <a:r>
              <a:rPr lang="ru-RU" sz="22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из ЕАЭС ЦК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900 тыс.руб.</a:t>
            </a:r>
          </a:p>
          <a:p>
            <a:pPr indent="19050">
              <a:buNone/>
              <a:defRPr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2 </a:t>
            </a:r>
            <a:r>
              <a:rPr lang="ru-RU" sz="2200" b="1" u="sng" dirty="0" smtClean="0">
                <a:latin typeface="Arial" pitchFamily="34" charset="0"/>
                <a:cs typeface="Arial" pitchFamily="34" charset="0"/>
              </a:rPr>
              <a:t>с иностранным товаром ЦК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 800 тыс.руб.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Победитель: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2 с ЦК 800 тыс. руб.</a:t>
            </a:r>
          </a:p>
          <a:p>
            <a:pPr marL="0" indent="0" algn="ctr">
              <a:buNone/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Контракт заключается по цене, предложенной участником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 сниженной на 135 тыс.руб. = 900 тыс.руб. – 15% =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765 тыс.руб.</a:t>
            </a:r>
          </a:p>
          <a:p>
            <a:pPr indent="19050">
              <a:buFont typeface="Wingdings" pitchFamily="2" charset="2"/>
              <a:buNone/>
              <a:defRPr/>
            </a:pPr>
            <a:endParaRPr lang="ru-RU" sz="2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indent="19050">
              <a:buFont typeface="Wingdings" pitchFamily="2" charset="2"/>
              <a:buNone/>
              <a:defRPr/>
            </a:pPr>
            <a:endParaRPr lang="ru-RU" sz="2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2) Участник № 1 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 товаром</a:t>
            </a:r>
            <a:r>
              <a:rPr lang="ru-RU" sz="22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из ЕАЭС ЦК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800 тыс.руб.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2 </a:t>
            </a:r>
            <a:r>
              <a:rPr lang="ru-RU" sz="2200" b="1" u="sng" dirty="0" smtClean="0">
                <a:latin typeface="Arial" pitchFamily="34" charset="0"/>
                <a:cs typeface="Arial" pitchFamily="34" charset="0"/>
              </a:rPr>
              <a:t>с иностранным товаром ЦК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 900 тыс.руб.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Победитель: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1 с ЦК 800 тыс. руб.</a:t>
            </a:r>
          </a:p>
          <a:p>
            <a:pPr marL="0" indent="19050">
              <a:buFont typeface="Wingdings" pitchFamily="2" charset="2"/>
              <a:buNone/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Контракт заключается по цене, предложенной участником: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800 тыс. руб.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МЕХАНИЗМ «ТРЕТИЙ ЛИШНИЙ»</a:t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ОГРАНИЧЕНИЕ ДОПУСКА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1196752"/>
            <a:ext cx="1584176" cy="13681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2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Товар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ЕЭАС</a:t>
            </a:r>
          </a:p>
          <a:p>
            <a:pPr algn="ctr"/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Производитель № 2</a:t>
            </a:r>
            <a:endParaRPr lang="ru-RU" sz="1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1196752"/>
            <a:ext cx="1656184" cy="136815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3</a:t>
            </a:r>
          </a:p>
          <a:p>
            <a:pPr algn="ctr"/>
            <a:endParaRPr lang="ru-RU" sz="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Товар</a:t>
            </a:r>
          </a:p>
          <a:p>
            <a:pPr algn="ctr"/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иностранный</a:t>
            </a:r>
          </a:p>
          <a:p>
            <a:pPr algn="ctr"/>
            <a:endParaRPr lang="ru-RU" sz="17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1196752"/>
            <a:ext cx="1584176" cy="13681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Товар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ЕЭАС</a:t>
            </a:r>
          </a:p>
          <a:p>
            <a:pPr algn="ctr"/>
            <a:r>
              <a:rPr lang="ru-RU" sz="1400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Производитель № 1</a:t>
            </a:r>
            <a:endParaRPr lang="ru-RU" sz="1400" b="1" dirty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99592" y="3212976"/>
            <a:ext cx="1584176" cy="129614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Товар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ЕЭАС</a:t>
            </a:r>
          </a:p>
          <a:p>
            <a:pPr algn="ctr"/>
            <a:r>
              <a:rPr lang="ru-RU" sz="1400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Производитель № 1</a:t>
            </a:r>
            <a:endParaRPr lang="ru-RU" sz="1400" b="1" dirty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19872" y="3212976"/>
            <a:ext cx="1584176" cy="129614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2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Товар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ЕЭАС</a:t>
            </a:r>
          </a:p>
          <a:p>
            <a:pPr algn="ctr"/>
            <a:r>
              <a:rPr lang="ru-RU" sz="1400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Производитель № 1</a:t>
            </a:r>
            <a:endParaRPr lang="ru-RU" sz="1400" b="1" dirty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96136" y="3140968"/>
            <a:ext cx="1656184" cy="129614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3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Товар</a:t>
            </a:r>
          </a:p>
          <a:p>
            <a:pPr algn="ctr"/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иностранный</a:t>
            </a:r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56376" y="3140968"/>
            <a:ext cx="1008112" cy="3384376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Применить условия допуска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1520" y="1196752"/>
            <a:ext cx="36004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1520" y="2996952"/>
            <a:ext cx="432048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1520" y="4869160"/>
            <a:ext cx="648072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99592" y="5229200"/>
            <a:ext cx="1584176" cy="129614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Товар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ЕЭАС</a:t>
            </a:r>
          </a:p>
          <a:p>
            <a:pPr algn="ctr"/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868144" y="5157192"/>
            <a:ext cx="1656184" cy="136815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3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Товар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иностранный</a:t>
            </a:r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419872" y="5229200"/>
            <a:ext cx="1656184" cy="129614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2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Товар</a:t>
            </a:r>
          </a:p>
          <a:p>
            <a:pPr algn="ctr"/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иностранный </a:t>
            </a:r>
            <a:endParaRPr lang="ru-RU" sz="17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812360" y="1124744"/>
            <a:ext cx="1008112" cy="1512168"/>
          </a:xfrm>
          <a:prstGeom prst="rect">
            <a:avLst/>
          </a:prstGeom>
          <a:solidFill>
            <a:srgbClr val="F8D5D4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Отклонить заявку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Прямая со стрелкой 65"/>
          <p:cNvCxnSpPr>
            <a:stCxn id="64" idx="1"/>
            <a:endCxn id="6" idx="3"/>
          </p:cNvCxnSpPr>
          <p:nvPr/>
        </p:nvCxnSpPr>
        <p:spPr>
          <a:xfrm flipH="1">
            <a:off x="7380312" y="1880828"/>
            <a:ext cx="432048" cy="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508104" y="980728"/>
            <a:ext cx="2160240" cy="1800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508104" y="1052736"/>
            <a:ext cx="2232248" cy="1800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2" idx="1"/>
            <a:endCxn id="19" idx="3"/>
          </p:cNvCxnSpPr>
          <p:nvPr/>
        </p:nvCxnSpPr>
        <p:spPr>
          <a:xfrm flipH="1" flipV="1">
            <a:off x="7452320" y="3789040"/>
            <a:ext cx="504056" cy="1044116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2" idx="1"/>
            <a:endCxn id="43" idx="3"/>
          </p:cNvCxnSpPr>
          <p:nvPr/>
        </p:nvCxnSpPr>
        <p:spPr>
          <a:xfrm flipH="1">
            <a:off x="7524328" y="4833156"/>
            <a:ext cx="432048" cy="1008112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МЕХАНИЗМ «ВТОРОЙ ЛИШНИЙ»</a:t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ОГРАНИЧЕНИЕ ДОПУСКА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1196752"/>
            <a:ext cx="2160240" cy="136815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2</a:t>
            </a:r>
          </a:p>
          <a:p>
            <a:pPr algn="ctr"/>
            <a:endParaRPr lang="ru-RU" sz="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РЭП или МИ</a:t>
            </a:r>
          </a:p>
          <a:p>
            <a:pPr algn="ctr"/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иностранная</a:t>
            </a:r>
          </a:p>
          <a:p>
            <a:pPr algn="ctr"/>
            <a:endParaRPr lang="ru-RU" sz="17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1196752"/>
            <a:ext cx="2376264" cy="13681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1</a:t>
            </a:r>
          </a:p>
          <a:p>
            <a:pPr algn="ctr"/>
            <a:endParaRPr lang="ru-RU" sz="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РЭП или МИ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ЕЭАС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99592" y="3212976"/>
            <a:ext cx="2376264" cy="129614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РЭП или МИ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Декларация: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 ЕЭАС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283968" y="3212976"/>
            <a:ext cx="2232248" cy="129614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2</a:t>
            </a:r>
          </a:p>
          <a:p>
            <a:pPr algn="ctr"/>
            <a:endParaRPr lang="ru-RU" sz="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РЭП или МИ</a:t>
            </a:r>
          </a:p>
          <a:p>
            <a:pPr algn="ctr"/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иностранная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884368" y="3068960"/>
            <a:ext cx="1008112" cy="158417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Применить условия допуска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1520" y="1196752"/>
            <a:ext cx="36004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1520" y="2996952"/>
            <a:ext cx="432048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0" y="5157192"/>
            <a:ext cx="899592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IV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99592" y="5013176"/>
            <a:ext cx="2376264" cy="144016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1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РЭП или МИ</a:t>
            </a:r>
          </a:p>
          <a:p>
            <a:pPr marL="342900" indent="-342900" algn="ctr">
              <a:buAutoNum type="arabicParenR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ЕАЭС </a:t>
            </a:r>
          </a:p>
          <a:p>
            <a:pPr marL="342900" indent="-342900"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иностранная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283968" y="5013176"/>
            <a:ext cx="2232248" cy="144016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Заявка № 2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РЭП или МИ</a:t>
            </a:r>
          </a:p>
          <a:p>
            <a:pPr marL="342900" indent="-342900" algn="ctr">
              <a:buAutoNum type="arabicParenR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ЕАЭС </a:t>
            </a:r>
          </a:p>
          <a:p>
            <a:pPr marL="342900" indent="-342900"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иностранная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812360" y="1124744"/>
            <a:ext cx="1008112" cy="1512168"/>
          </a:xfrm>
          <a:prstGeom prst="rect">
            <a:avLst/>
          </a:prstGeom>
          <a:solidFill>
            <a:srgbClr val="F8D5D4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Отклонить заявку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Прямая со стрелкой 65"/>
          <p:cNvCxnSpPr>
            <a:stCxn id="64" idx="1"/>
            <a:endCxn id="6" idx="3"/>
          </p:cNvCxnSpPr>
          <p:nvPr/>
        </p:nvCxnSpPr>
        <p:spPr>
          <a:xfrm flipH="1">
            <a:off x="6444208" y="1880828"/>
            <a:ext cx="1368152" cy="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067944" y="1052736"/>
            <a:ext cx="2520280" cy="17281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139952" y="1052736"/>
            <a:ext cx="2448272" cy="16561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2" idx="1"/>
          </p:cNvCxnSpPr>
          <p:nvPr/>
        </p:nvCxnSpPr>
        <p:spPr>
          <a:xfrm flipH="1">
            <a:off x="6516216" y="3861048"/>
            <a:ext cx="1368152" cy="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7020272" y="4941168"/>
            <a:ext cx="1944216" cy="1800200"/>
          </a:xfrm>
          <a:prstGeom prst="rect">
            <a:avLst/>
          </a:prstGeom>
          <a:solidFill>
            <a:srgbClr val="CCFF99"/>
          </a:solidFill>
          <a:ln w="38100">
            <a:solidFill>
              <a:srgbClr val="CCFF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ПРИМЕНЯТЬ  ограничение и условия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допуска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 rot="10800000">
            <a:off x="6516216" y="5589240"/>
            <a:ext cx="432048" cy="288032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***КОГДА НЕ ПРИМЕНЯТЬ ЗАПРЕТ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rmAutofit/>
          </a:bodyPr>
          <a:lstStyle/>
          <a:p>
            <a:pPr marL="457200" lvl="0" indent="-457200" algn="just">
              <a:buClr>
                <a:srgbClr val="C00000"/>
              </a:buClr>
              <a:buFont typeface="+mj-lt"/>
              <a:buAutoNum type="arabicParenR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производства нет в России;</a:t>
            </a:r>
          </a:p>
          <a:p>
            <a:pPr marL="457200" lvl="0" indent="-457200" algn="just">
              <a:buClr>
                <a:srgbClr val="C00000"/>
              </a:buClr>
              <a:buFont typeface="+mj-lt"/>
              <a:buAutoNum type="arabicParenR"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закупка единицы товара до 300 тыс. руб., </a:t>
            </a:r>
            <a:endParaRPr lang="ru-RU" sz="19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algn="just">
              <a:buClr>
                <a:srgbClr val="C00000"/>
              </a:buClr>
              <a:buNone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суммарная стоимость которых менее 1 </a:t>
            </a:r>
            <a:r>
              <a:rPr lang="ru-RU" sz="1900" b="1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 руб.;</a:t>
            </a:r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algn="just">
              <a:buClr>
                <a:srgbClr val="C00000"/>
              </a:buClr>
              <a:buFont typeface="+mj-lt"/>
              <a:buAutoNum type="arabicParenR" startAt="3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необходимо обеспечить взаимодействие товаров 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из-за несовместимости с другими товарными знаками (есть 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искл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.);</a:t>
            </a:r>
          </a:p>
          <a:p>
            <a:pPr marL="457200" lvl="0" indent="-457200" algn="just">
              <a:buClr>
                <a:srgbClr val="C00000"/>
              </a:buClr>
              <a:buFont typeface="+mj-lt"/>
              <a:buAutoNum type="arabicParenR" startAt="3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закупки ФСБ, ФСО, Службы внешней разведки, Минобороны, МВД, 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Нацгвардии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, Управления делами Президента </a:t>
            </a:r>
            <a: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соблюдении некоторых условий;</a:t>
            </a:r>
          </a:p>
          <a:p>
            <a:pPr marL="457200" lvl="0" indent="-457200" algn="just">
              <a:buClr>
                <a:srgbClr val="C00000"/>
              </a:buClr>
              <a:buFont typeface="+mj-lt"/>
              <a:buAutoNum type="arabicParenR" startAt="3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закупки охраны ФСО и транспортных средств МВД</a:t>
            </a:r>
            <a: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b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соблюдении некоторых условий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arenR" startAt="3"/>
            </a:pPr>
            <a:r>
              <a:rPr lang="ru-RU" sz="1900" u="sng" dirty="0" smtClean="0">
                <a:latin typeface="Arial" pitchFamily="34" charset="0"/>
                <a:cs typeface="Arial" pitchFamily="34" charset="0"/>
              </a:rPr>
              <a:t>закупки товаров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в целях оказания мед. помощи в неотложной или экстренной форме либо вследствие аварии, обстоятельств непреодолимой силы,  для предупреждения (</a:t>
            </a: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при введении режима повышенной готовности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функционирования органов управления и сил единой государственной системы предупреждения и ликвидации ЧС) и (или) ликвидации ЧС 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целях проведения специальной военной операции, мобилизационной подготовки, мобилизации.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1224136"/>
          </a:xfrm>
        </p:spPr>
        <p:txBody>
          <a:bodyPr>
            <a:normAutofit fontScale="90000"/>
          </a:bodyPr>
          <a:lstStyle/>
          <a:p>
            <a:r>
              <a:rPr lang="ru-RU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качестве специальной меры в сфере экономики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Закупка регионами с передачей товаров в федеральную собственность.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дополнен пункт 3 ПП РФ № 616</a:t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действует с 11.10.2022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928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Ряд региональных и муниципальных заказчиков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может приобрести товары, работы, услуги в т.ч. для мобилизации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товарам не применяется запрет на допуск.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Можно закупить, в частности: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товары двойного назначения, </a:t>
            </a:r>
            <a:r>
              <a:rPr lang="ru-RU" sz="1900" b="1" dirty="0" err="1" smtClean="0">
                <a:latin typeface="Arial" pitchFamily="34" charset="0"/>
                <a:cs typeface="Arial" pitchFamily="34" charset="0"/>
              </a:rPr>
              <a:t>беспилотники</a:t>
            </a: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средства радиосвязи и электронику;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обмундирование;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лекарства, </a:t>
            </a:r>
            <a:r>
              <a:rPr lang="ru-RU" sz="1900" b="1" dirty="0" err="1" smtClean="0">
                <a:latin typeface="Arial" pitchFamily="34" charset="0"/>
                <a:cs typeface="Arial" pitchFamily="34" charset="0"/>
              </a:rPr>
              <a:t>медизделия</a:t>
            </a: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стройматериалы, автотранспорт, автозапчасти.</a:t>
            </a:r>
          </a:p>
          <a:p>
            <a:pPr>
              <a:buNone/>
            </a:pP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Закупки проводятся по заявкам от уполномоченных органов Минобороны.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Среди них центральные органы военного управления, военные округа или территориальные органы, в том числе военкоматы.</a:t>
            </a:r>
          </a:p>
          <a:p>
            <a:pPr algn="just">
              <a:buNone/>
            </a:pP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Товары, результат работ или услуг безвозмездно передают </a:t>
            </a:r>
            <a:br>
              <a:rPr lang="ru-RU" sz="1800" u="sng" dirty="0" smtClean="0">
                <a:latin typeface="Arial" pitchFamily="34" charset="0"/>
                <a:cs typeface="Arial" pitchFamily="34" charset="0"/>
              </a:rPr>
            </a:b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в федеральную собственность по акту приема-передачи, подтверждающих факт получения такого имущества грузополучателем.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Готовить для этого перечень документов не нужно.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Региональные и муниципальные заказчики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исполнительные органы субъектов РФ и казенные учреждения субъектов РФ 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за счет средств бюджетов субъектов РФ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искл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. субвенций из федерального бюджета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),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органы местного самоуправления и муниципальные казенные учреждения 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за счет средств местных бюджетов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искл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. субвенций из бюджетов субъектов РФ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),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бюджетных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автономных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учреждений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унитарных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предприятий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(за счет субсидий, предоставленных из бюджетов бюджетной системы РФ)</a:t>
            </a:r>
          </a:p>
          <a:p>
            <a:pPr algn="just">
              <a:spcBef>
                <a:spcPts val="1200"/>
              </a:spcBef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ПП РФ от 03.10.2022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 1745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marL="514350" indent="-514350">
              <a:buClr>
                <a:srgbClr val="C00000"/>
              </a:buClr>
              <a:buFont typeface="+mj-lt"/>
              <a:buAutoNum type="romanUcPeriod" startAt="3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Особенности проведения закупок 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Закону о контрактной системе в условиях санкций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8651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Заказчики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Поставщик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3083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Заказчики сталкиваются:</a:t>
                      </a:r>
                    </a:p>
                    <a:p>
                      <a:endParaRPr lang="ru-RU" sz="1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68288" indent="-268288">
                        <a:spcBef>
                          <a:spcPts val="600"/>
                        </a:spcBef>
                        <a:buClr>
                          <a:srgbClr val="C00000"/>
                        </a:buClr>
                        <a:buSzPct val="120000"/>
                        <a:buFont typeface="Wingdings" pitchFamily="2" charset="2"/>
                        <a:buChar char="§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задержками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 поставках,</a:t>
                      </a:r>
                    </a:p>
                    <a:p>
                      <a:pPr marL="268288" indent="-268288">
                        <a:spcBef>
                          <a:spcPts val="600"/>
                        </a:spcBef>
                        <a:buClr>
                          <a:srgbClr val="C00000"/>
                        </a:buClr>
                        <a:buSzPct val="120000"/>
                        <a:buFont typeface="Wingdings" pitchFamily="2" charset="2"/>
                        <a:buChar char="§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повышением цен </a:t>
                      </a:r>
                      <a:b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заключенным контрактам, </a:t>
                      </a:r>
                    </a:p>
                    <a:p>
                      <a:pPr marL="268288" indent="-268288">
                        <a:spcBef>
                          <a:spcPts val="600"/>
                        </a:spcBef>
                        <a:buClr>
                          <a:srgbClr val="C00000"/>
                        </a:buClr>
                        <a:buSzPct val="120000"/>
                        <a:buFont typeface="Wingdings" pitchFamily="2" charset="2"/>
                        <a:buChar char="§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работой в условиях ЧС. 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Из-за санкций и повышения курсов валют поставщики могут столкнуться с трудностями:</a:t>
                      </a:r>
                    </a:p>
                    <a:p>
                      <a:endParaRPr lang="ru-RU" sz="10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68288" indent="-268288">
                        <a:spcBef>
                          <a:spcPts val="600"/>
                        </a:spcBef>
                        <a:buClr>
                          <a:srgbClr val="002060"/>
                        </a:buClr>
                        <a:buSzPct val="120000"/>
                        <a:buFont typeface="Wingdings" pitchFamily="2" charset="2"/>
                        <a:buChar char="§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заключении </a:t>
                      </a:r>
                    </a:p>
                    <a:p>
                      <a:pPr marL="268288" indent="-268288">
                        <a:spcBef>
                          <a:spcPts val="600"/>
                        </a:spcBef>
                        <a:buClr>
                          <a:srgbClr val="002060"/>
                        </a:buClr>
                        <a:buSzPct val="120000"/>
                        <a:buFont typeface="Wingdings" pitchFamily="2" charset="2"/>
                        <a:buChar char="§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исполнении контрактов.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Проблемы в работе ЗАКАЗЧИКА в условиях санкций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5626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1. Поставщик не может поставить товар по цене контракта</a:t>
            </a:r>
          </a:p>
          <a:p>
            <a:pPr algn="just">
              <a:lnSpc>
                <a:spcPct val="110000"/>
              </a:lnSpc>
              <a:buNone/>
            </a:pPr>
            <a:endParaRPr lang="ru-RU" sz="9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Поставщик выиграл торги, но контракт еще не подписал:</a:t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i="1" u="sng" dirty="0" smtClean="0">
                <a:latin typeface="Arial" pitchFamily="34" charset="0"/>
                <a:cs typeface="Arial" pitchFamily="34" charset="0"/>
              </a:rPr>
              <a:t>придется признать его уклонившимся и направить сведения в РНП. 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1900" i="1" dirty="0" smtClean="0">
                <a:latin typeface="Arial" pitchFamily="34" charset="0"/>
                <a:cs typeface="Arial" pitchFamily="34" charset="0"/>
              </a:rPr>
              <a:t>Заказчик вправе заключить контракт с участником закупки, который предложил лучшие после победителя условия и не отозвал заявку. Второй и последующие участники в таком случае обязаны заключить контракт, иначе и их придется признать уклонившимся. </a:t>
            </a:r>
            <a:r>
              <a:rPr lang="ru-RU" sz="1900" i="1" u="sng" dirty="0" smtClean="0">
                <a:latin typeface="Arial" pitchFamily="34" charset="0"/>
                <a:cs typeface="Arial" pitchFamily="34" charset="0"/>
              </a:rPr>
              <a:t>Если никто в итоге не подпишет контракт, придется провести новую закупку, пересчитав  НМЦК по новым ценам.</a:t>
            </a:r>
          </a:p>
          <a:p>
            <a:pPr algn="just">
              <a:lnSpc>
                <a:spcPct val="110000"/>
              </a:lnSpc>
              <a:buNone/>
            </a:pPr>
            <a:endParaRPr lang="ru-RU" sz="900" i="1" u="sng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Стороны уже подписали контракт: </a:t>
            </a:r>
            <a:r>
              <a:rPr lang="ru-RU" sz="2100" b="1" i="1" u="sng" dirty="0" smtClean="0">
                <a:latin typeface="Arial" pitchFamily="34" charset="0"/>
                <a:cs typeface="Arial" pitchFamily="34" charset="0"/>
              </a:rPr>
              <a:t>можно внести изменения в контракт дополнительным соглашением.</a:t>
            </a:r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1900" i="1" dirty="0" smtClean="0">
                <a:latin typeface="Arial" pitchFamily="34" charset="0"/>
                <a:cs typeface="Arial" pitchFamily="34" charset="0"/>
              </a:rPr>
              <a:t>Можно</a:t>
            </a:r>
            <a:r>
              <a:rPr lang="ru-RU" sz="19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i="1" dirty="0" smtClean="0">
                <a:latin typeface="Arial" pitchFamily="34" charset="0"/>
                <a:cs typeface="Arial" pitchFamily="34" charset="0"/>
              </a:rPr>
              <a:t>изменить существенные условия контракта, получив решение Правительства РФ, региона или муниципалитета. </a:t>
            </a:r>
            <a:r>
              <a:rPr lang="ru-RU" sz="1900" i="1" u="sng" dirty="0" smtClean="0">
                <a:latin typeface="Arial" pitchFamily="34" charset="0"/>
                <a:cs typeface="Arial" pitchFamily="34" charset="0"/>
              </a:rPr>
              <a:t>Изменение условий допускается, если при исполнении возникли не зависящие </a:t>
            </a:r>
            <a:br>
              <a:rPr lang="ru-RU" sz="1900" i="1" u="sng" dirty="0" smtClean="0">
                <a:latin typeface="Arial" pitchFamily="34" charset="0"/>
                <a:cs typeface="Arial" pitchFamily="34" charset="0"/>
              </a:rPr>
            </a:br>
            <a:r>
              <a:rPr lang="ru-RU" sz="1900" i="1" u="sng" dirty="0" smtClean="0">
                <a:latin typeface="Arial" pitchFamily="34" charset="0"/>
                <a:cs typeface="Arial" pitchFamily="34" charset="0"/>
              </a:rPr>
              <a:t>от сторон обстоятельства, из-за которых невозможно исполнить контракт на прежних условиях. 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Если поставщик вообще не может поставить товар, то есть изменять сроки или цену нет смысла, можно расторгнуть контракт по соглашению сторон.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81000"/>
            <a:ext cx="8712968" cy="62163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800" b="1" cap="all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СИТУАЦИЯ: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Возможно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 применять часть 65.1 статьи 112 Закона № 44-ФЗ к контрактам, заключенным до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08.03.2022?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Да. Положения Закона 44-ФЗ распространяются на контракты, которые заключили до 01.01.2023. Стороны вправе внести изменения в любой контракт, который подписали до этого срока.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800" b="1" cap="all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СИТУАЦИЯ: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сколько процентов можно увеличить цену контракта по части 65.1 статьи 112 Закона №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44-ФЗ?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Норма не содержит предельных значений, на которые могут быть увеличены цена или срок контракта. По части 65.1 статьи 112 Закона № 44-ФЗ заказчики до конца 2022 года из-за внешних санкций вправе менять любые существенные условия контракта (письмо Минфина от 12.04.2022 № 24-01-07/31697).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800" b="1" cap="all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СИТУАЦИЯ: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Можно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 увеличить размер аванса по контракту, если нет обстоятельств невозможности его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исполнения?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Нет, нельзя. Менять существенные условия контракта по части 65.1 статьи 112 Закона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№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44-ФЗ можно только в случае, когда в ходе исполнения возникли не зависящие от сторон обстоятельства, из-за которых стало невозможно выполнить контракт (информация Минфина от 27.04.2022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marL="571500" lvl="0" indent="-571500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+mj-lt"/>
              <a:buAutoNum type="romanUcPeriod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Оптимизация Закона № 44-ФЗ в 2022 году</a:t>
            </a:r>
          </a:p>
          <a:p>
            <a:pPr marL="571500" indent="-571500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+mj-lt"/>
              <a:buAutoNum type="romanUcPeriod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Особые правила Закона № 44-ФЗ: преференции для СМП и СОНКО,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нацрежим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+mj-lt"/>
              <a:buAutoNum type="romanUcPeriod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Особенности проведения закупок 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Закону № 44-ФЗ в условиях санкций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639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Изменение строительных контрактов</a:t>
            </a:r>
            <a:endParaRPr lang="ru-RU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 18 апреля 2022 года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стороны вправе изменить существенные условия строительных контрактов в упрощенном порядке. </a:t>
            </a:r>
          </a:p>
          <a:p>
            <a:pPr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Если при исполнении строительных контрактов возникли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не зависящие от сторон обстоятельства, из-за которых невозможно исполнить обязательства на прежних условиях, стороны вправе в 2022 - 2023 годах изменить существенные условия таких контрактов.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(ПП РФ от 16.04.2022 № 680)</a:t>
            </a:r>
          </a:p>
          <a:p>
            <a:pPr algn="ctr">
              <a:buNone/>
            </a:pPr>
            <a:endParaRPr lang="ru-RU" sz="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Чтобы изменить условия строительного контракта, подрядчик должен направить заказчику письменное предложение </a:t>
            </a:r>
            <a:br>
              <a:rPr lang="ru-RU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 изменении условий контракта. </a:t>
            </a:r>
          </a:p>
          <a:p>
            <a:pPr algn="just">
              <a:buNone/>
            </a:pPr>
            <a:r>
              <a:rPr lang="ru-RU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предложению подрядчик прикладывает обоснования такого изменения, а также подписанный проект соглашения </a:t>
            </a:r>
            <a:br>
              <a:rPr lang="ru-RU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 изменении условий.</a:t>
            </a:r>
          </a:p>
          <a:p>
            <a:pPr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Заказчик в течение 10 рабочих дней направляет поставщику подписанное соглашение об изменении условий контракта и включает информацию об изменении контракта в реестр контрактов либо направляет 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в письменной форме отказ от изменения существенных условий контракта с обоснованием.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Исполнение строительных контрактов (продолжение)</a:t>
            </a:r>
          </a:p>
          <a:p>
            <a:pPr algn="just">
              <a:buNone/>
            </a:pP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Стороны вправе: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продлить срок исполнения контракта,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том числе из-за необходимости изменить проектную документацию. Данное условие также относится к тем контрактам, сроки которых ранее уже изменялись по Закону № 44-ФЗ;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изменить объем и виды работ,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спецификацию и типы оборудования из проектной документации;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заменить строительные ресурсы на аналогичные,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том числе из-за изменений в проектной документации;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изменить отдельные этапы исполнения контракта,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том числе наименование, состав, объемы и вид работ, цены отдельного этапа;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установить условие о выплате аванса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или изменить действующий размер аванса;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изменить порядок приемки и оплаты отдельного этапа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исполнения контракта, результатов выполненных работ.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6019800"/>
          </a:xfrm>
        </p:spPr>
        <p:txBody>
          <a:bodyPr>
            <a:noAutofit/>
          </a:bodyPr>
          <a:lstStyle/>
          <a:p>
            <a:pPr algn="just">
              <a:buClr>
                <a:srgbClr val="C00000"/>
              </a:buClr>
              <a:buSzPct val="120000"/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2. На КОНКУРЕНТНУЮ закупку по старым ценам никто не пришел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Есть основание заключить контракт с ЕП. Если ЕП не нашелся, пересмотреть размещенные закупки: рассчитать НМЦК с учетом текущих цен. Использовать цены из реестра контрактов не стоит, иначе НМЦК снова окажется заниженной и никто не придет на закупку. 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Закупку, которая еще не завершена, можно отменить. При этом нужно учитывать сроки отмены.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Ситуация: Чем заменять импортную продукцию, которую невозможно закупить из-за санкций?</a:t>
            </a:r>
          </a:p>
          <a:p>
            <a:pPr algn="just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ПОМОЖЕТ российский аналог с помощью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онлайн-сервиса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«Биржа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импортозамещения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». </a:t>
            </a:r>
          </a:p>
          <a:p>
            <a:pPr algn="just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Сервис запустил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Минпромторг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совместно с ЭТП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Газпромбанка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из-за роста спроса на отечественную промышленную продукцию. С помощью сервиса заказчики могут быстро найти аналоги зарубежной продукции и поставщиков, которые их поставляют, и автоматически проверить выбранных поставщиков и предлагаемую продукцию на соответствие своим требованиям.</a:t>
            </a:r>
          </a:p>
          <a:p>
            <a:pPr algn="just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Чтобы найти аналог, нужно опубликовать запросы на приобретение товаров. Поставщик направляют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онлайн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свои ценовые предложения и предлагают аналоги без дополнительных затрат, согласований и посредников. Сервис «Биржа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импортозамещения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 основан на базе ГИСП и позволяет проводить закупку импортозамещающих товаров отечественного производства, аналогов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санкционной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продукции и оригинальных товаров, произведенных в РФ.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онлайн-сервис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«Биржа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импортозамещения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https://etpgpb.ru/portal/import-substitution/</a:t>
            </a:r>
            <a:endParaRPr lang="ru-RU" sz="33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023" y="2276872"/>
            <a:ext cx="8287777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Закупка в результате ЧС - </a:t>
            </a:r>
            <a:r>
              <a:rPr lang="ru-RU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закупка у единственного поставщика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Заключить контракт </a:t>
            </a:r>
            <a:r>
              <a:rPr lang="ru-RU" sz="3300" u="sng" dirty="0" smtClean="0">
                <a:latin typeface="Arial" pitchFamily="34" charset="0"/>
                <a:cs typeface="Arial" pitchFamily="34" charset="0"/>
              </a:rPr>
              <a:t>по пункту 9 части 1 статьи 93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заказчики вправе только в условиях чрезвычайной ситуации.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Для этого власти должны ввести режим ЧС.</a:t>
            </a:r>
          </a:p>
          <a:p>
            <a:pPr algn="just">
              <a:lnSpc>
                <a:spcPct val="120000"/>
              </a:lnSpc>
              <a:buSzPct val="110000"/>
              <a:buFont typeface="+mj-lt"/>
              <a:buAutoNum type="arabicPeriod"/>
            </a:pPr>
            <a:r>
              <a:rPr lang="ru-RU" sz="33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Условия применения: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3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необходимость оказания </a:t>
            </a:r>
            <a:r>
              <a:rPr lang="ru-RU" sz="3300" dirty="0" err="1" smtClean="0">
                <a:latin typeface="Arial" pitchFamily="34" charset="0"/>
                <a:cs typeface="Arial" pitchFamily="34" charset="0"/>
              </a:rPr>
              <a:t>мед.помощи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 в неотложной или экстренной форме </a:t>
            </a:r>
          </a:p>
          <a:p>
            <a:pPr algn="just">
              <a:lnSpc>
                <a:spcPct val="120000"/>
              </a:lnSpc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либо вследствие аварии,</a:t>
            </a:r>
          </a:p>
          <a:p>
            <a:pPr algn="just">
              <a:lnSpc>
                <a:spcPct val="120000"/>
              </a:lnSpc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обстоятельств непреодолимой силы,</a:t>
            </a:r>
          </a:p>
          <a:p>
            <a:pPr algn="just">
              <a:lnSpc>
                <a:spcPct val="120000"/>
              </a:lnSpc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3300" b="1" dirty="0" smtClean="0">
                <a:latin typeface="Arial" pitchFamily="34" charset="0"/>
                <a:cs typeface="Arial" pitchFamily="34" charset="0"/>
              </a:rPr>
              <a:t>для предупреждения </a:t>
            </a:r>
            <a:r>
              <a:rPr lang="ru-RU" sz="3300" i="1" dirty="0" smtClean="0">
                <a:latin typeface="Arial" pitchFamily="34" charset="0"/>
                <a:cs typeface="Arial" pitchFamily="34" charset="0"/>
              </a:rPr>
              <a:t>(при введении режима повышенной готовности функционирования органов управления и сил единой государственной системы предупреждения и ликвидации чрезвычайных ситуаций) </a:t>
            </a:r>
            <a:r>
              <a:rPr lang="ru-RU" sz="3300" b="1" dirty="0" smtClean="0">
                <a:latin typeface="Arial" pitchFamily="34" charset="0"/>
                <a:cs typeface="Arial" pitchFamily="34" charset="0"/>
              </a:rPr>
              <a:t>и (или) ликвидации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чрезвычайной ситуации, </a:t>
            </a:r>
          </a:p>
          <a:p>
            <a:pPr algn="just">
              <a:lnSpc>
                <a:spcPct val="120000"/>
              </a:lnSpc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для оказания гуманитарной помощи. </a:t>
            </a:r>
            <a:endParaRPr lang="ru-RU" sz="33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  <a:buSzPct val="110000"/>
              <a:buFont typeface="+mj-lt"/>
              <a:buAutoNum type="arabicPeriod" startAt="2"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Т,Р,У закупаются </a:t>
            </a:r>
            <a:r>
              <a:rPr lang="ru-RU" sz="3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количестве, объеме, которые необходимы </a:t>
            </a:r>
            <a:br>
              <a:rPr lang="ru-RU" sz="3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300" dirty="0" smtClean="0">
                <a:latin typeface="Arial" pitchFamily="34" charset="0"/>
                <a:cs typeface="Arial" pitchFamily="34" charset="0"/>
              </a:rPr>
              <a:t>для оказания такой медпомощи либо ликвидации последствий или для предупреждения;</a:t>
            </a:r>
          </a:p>
          <a:p>
            <a:pPr algn="just">
              <a:lnSpc>
                <a:spcPct val="120000"/>
              </a:lnSpc>
              <a:buClr>
                <a:srgbClr val="C00000"/>
              </a:buClr>
              <a:buSzPct val="110000"/>
              <a:buAutoNum type="arabicPeriod" startAt="2"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применение иных способов определения поставщика (П,И), требующих затрат времени, нецелесообразно.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особые режимы влияют на работу заказчиков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Во время действия 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военного положения и режима повышенной готовности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заказчики вправе проводить срочные закупки 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по пункту 9 части 1 статьи 93 Закона 44-ФЗ.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Между объектом закупки и особым режимом должна быть причинно-следственная связь.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514350" indent="-514350" algn="just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Стороны вправе также изменить любые существенные условия в контрактах из-за не зависящих от сторон обстоятельств по части 65.1 статьи 112 Закона 44-ФЗ.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Например, продлить срок поставки товара. 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Для внесения изменений необходимо получить разрешение Правительства, региона или муниципалитета.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Указ Президента РФ от 19.10.2022 № 756</a:t>
            </a:r>
            <a:b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Указ Президента РФ от 19.10.2022 № 757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Закупки у единственного поставщика 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антисанкционным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правилам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6273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Закупка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медизделий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и расходных материалов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закупок выделили отдельные временные основания – 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пункты 5.1 и 5.2 части 1 статьи 93 Закона № 44-ФЗ. </a:t>
            </a:r>
          </a:p>
          <a:p>
            <a:pPr algn="just"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Закупка лекарств без российских аналогов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пункту 28.1 части 1 статьи 93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заказчик вправе закупать лекарства или медицинские изделия, которые не имеют российских аналогов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При этом у товара единственный производитель – из иностранного государства, которое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не вводило санкции в отношении России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Контракт заключают с поставщиком из специального реестра. Порядок ведения реестра устанавливает Правительство РФ.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49817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Распоряжение Правительства РФ </a:t>
            </a:r>
            <a:b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 05 марта 2022 года N 430-р </a:t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Утвердить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перечень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ино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. государств и территорий,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совершающих в отношении РФ, российских ЮЛ и ФЛ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недружественные действия.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2132856"/>
          <a:ext cx="8229600" cy="3881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52048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Австралия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Лихтенштейн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Соединенные Штаты Америки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361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Албания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Микронезия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Сингапур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Андорра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Монако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Тайвань (Китай)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Багамские Острова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Новая Зеландия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Украина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9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Великобритания и </a:t>
                      </a:r>
                      <a:r>
                        <a:rPr lang="ru-RU" sz="100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острова и</a:t>
                      </a:r>
                      <a:r>
                        <a:rPr lang="ru-RU" sz="100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подконтрольные заморские территории…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Норвегия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Черногория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8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Государства - члены Европейского союза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Республика Корея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Швейцария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361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Исландия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Сан-Марино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Япония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702"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Канада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Северная Македония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Акт Правительства, высшего органа исполнительной власти субъекта или местной администрации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Заказчики до конца 2022 года вправе осуществить закупку для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госнужд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едпоставщика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которого выберет Правительство РФ, высший исполнительный орган субъекта в своих актах .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36004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**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692696"/>
          <a:ext cx="8352928" cy="5885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5544616"/>
              </a:tblGrid>
              <a:tr h="251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Основное изменение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9215" marR="6921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Стало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9215" marR="6921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5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Добавили еще одно основание для закупки у </a:t>
                      </a:r>
                      <a:r>
                        <a:rPr lang="ru-RU" sz="20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едпоставщика</a:t>
                      </a:r>
                      <a:r>
                        <a:rPr lang="ru-RU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endParaRPr lang="ru-RU" sz="20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Оно 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временное – до 31 декабря </a:t>
                      </a:r>
                      <a:endParaRPr lang="ru-RU" sz="2000" b="1" dirty="0" smtClean="0">
                        <a:solidFill>
                          <a:srgbClr val="C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2022 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Действует</a:t>
                      </a:r>
                      <a:r>
                        <a:rPr lang="ru-RU" sz="2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 </a:t>
                      </a:r>
                      <a:r>
                        <a:rPr lang="ru-RU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 11 марта </a:t>
                      </a: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2022 года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sng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ПП РФ от</a:t>
                      </a:r>
                      <a:r>
                        <a:rPr lang="ru-RU" sz="2000" b="1" u="sng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10.03.2022</a:t>
                      </a:r>
                      <a:r>
                        <a:rPr lang="ru-RU" sz="2000" b="1" u="sng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 339</a:t>
                      </a:r>
                      <a:endParaRPr lang="ru-RU" sz="2000" b="1" dirty="0" smtClean="0">
                        <a:solidFill>
                          <a:srgbClr val="C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9215" marR="6921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Можно закупать</a:t>
                      </a:r>
                      <a:r>
                        <a:rPr lang="ru-RU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у </a:t>
                      </a:r>
                      <a:r>
                        <a:rPr lang="ru-RU" sz="20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едпоставщика</a:t>
                      </a:r>
                      <a:r>
                        <a:rPr lang="ru-RU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которого выберет </a:t>
                      </a: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Правительство РФ, </a:t>
                      </a:r>
                      <a:r>
                        <a:rPr lang="ru-RU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высший исполнительный орган субъекта или местная администрация в своих актах. </a:t>
                      </a:r>
                      <a:endParaRPr lang="ru-RU" sz="20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r>
                        <a:rPr lang="ru-RU" sz="15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16 апреля </a:t>
                      </a:r>
                      <a:r>
                        <a:rPr lang="ru-RU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ВИОС</a:t>
                      </a:r>
                      <a:r>
                        <a:rPr lang="ru-RU" sz="15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РФ</a:t>
                      </a:r>
                      <a:r>
                        <a:rPr lang="ru-RU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может </a:t>
                      </a:r>
                      <a:r>
                        <a:rPr lang="ru-RU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установить дополнительные случаи закупок у </a:t>
                      </a:r>
                      <a:r>
                        <a:rPr lang="ru-RU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ЕП не</a:t>
                      </a:r>
                      <a:r>
                        <a:rPr lang="ru-RU" sz="15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только для региональных, но и для муниципальных </a:t>
                      </a:r>
                      <a:r>
                        <a:rPr lang="ru-RU" sz="15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нужд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Постановление Правительства Самарской области от 15.03.2022 № 139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(в ред. ПП СО от 12.04.2022 № 241) «Об установлении случаев осуществления закупок … у ЕП и порядка их осуществления».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каждому конкретному случаю (группе случаев) закупки у ЕП заказчики вправе осуществить, если названный случай (случаи) определен (определены) соответственно актом Правительства Самарской области, муниципальным правовым актом местной администрации, изданными в соответствии 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Постановлением № 139.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9215" marR="6921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pPr marL="514350" indent="-514350">
              <a:buClr>
                <a:srgbClr val="C00000"/>
              </a:buClr>
              <a:buFont typeface="+mj-lt"/>
              <a:buAutoNum type="romanUcPeriod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Оптимизация закупок по Закону № 44-ФЗ – 2022: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791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сократили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количество конкурентных способов закупок</a:t>
            </a: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упростили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процесс проведения закупок конкурентными способами;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разрешили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заключать контракт со 2-м или 3-м (и т.д.) участником, если победитель уклонился;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добавили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новые основания для закупки у 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едпоставщика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сократили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количество членов комиссии по закупкам, ввели проведение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онлайн-заседаний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дополнили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список исключений, когда можно менять существенные условия контракта;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исключили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применение типовых контрактов: в ЕИС формируется библиотека типовых условий;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скорректировали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правила одностороннего расторжения контракта;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прописали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требования для поэтапного исполнения контракта;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150000"/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ввели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обязательную электронную приемку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 многое другое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регионам использовать доп.основания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ФАС рекомендует исполнительным органам субъектов устанавливать дополнительные случаи и порядок закупки у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едпоставщика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по аналогии с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ПП РФ от 10.03.2022 № 339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20000"/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Закупка у </a:t>
            </a:r>
            <a:r>
              <a:rPr lang="ru-RU" sz="1800" i="1" dirty="0" err="1" smtClean="0">
                <a:latin typeface="Arial" pitchFamily="34" charset="0"/>
                <a:cs typeface="Arial" pitchFamily="34" charset="0"/>
              </a:rPr>
              <a:t>едпоставщика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должна быть обусловлена срочностью и причинно-следственной связью с введенными санкциями. Если таких оснований нет, заказчикам следует придерживаться конкурентных способов. Сведения о нормативных актах о новых случаях закупок у </a:t>
            </a:r>
            <a:r>
              <a:rPr lang="ru-RU" sz="1800" i="1" dirty="0" err="1" smtClean="0">
                <a:latin typeface="Arial" pitchFamily="34" charset="0"/>
                <a:cs typeface="Arial" pitchFamily="34" charset="0"/>
              </a:rPr>
              <a:t>едпоставщика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территориальные органы ФАС будут направлять в центральный аппарат (</a:t>
            </a:r>
            <a:r>
              <a:rPr lang="ru-RU" sz="1800" i="1" u="sng" dirty="0" smtClean="0">
                <a:latin typeface="Arial" pitchFamily="34" charset="0"/>
                <a:cs typeface="Arial" pitchFamily="34" charset="0"/>
              </a:rPr>
              <a:t>письмо ФАС от 17.03.2022 № МШ/22107/22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Минпромторг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также рекомендует регионам не злоупотреблять закупками у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едпоставщика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по доп. основаниям и по возможности проводить конкурентные закупки.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20000"/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Ведомство напоминает о необходимости соблюдать </a:t>
            </a:r>
            <a:r>
              <a:rPr lang="ru-RU" sz="1800" i="1" dirty="0" err="1" smtClean="0">
                <a:latin typeface="Arial" pitchFamily="34" charset="0"/>
                <a:cs typeface="Arial" pitchFamily="34" charset="0"/>
              </a:rPr>
              <a:t>нацрежим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и квоты – данные механизмы доступны только в конкурентных закупках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2000" u="sng" dirty="0" err="1" smtClean="0">
                <a:latin typeface="Arial" pitchFamily="34" charset="0"/>
                <a:cs typeface="Arial" pitchFamily="34" charset="0"/>
              </a:rPr>
              <a:t>Минпромторга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 от 27.04.2022 № ОВ-39122/12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Проблемы работы поставщиков в условиях санкций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1. Заявка подана, участвовать в закупке уже не выгодно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Если участник не уверен, что в настоящий момент сможет выполнить закупку на условиях заказчика из извещения,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он вправе отозвать заявку на участие в закупке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(ч. 9 ст. 43 Закона № 44-ФЗ).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Сделать это можно в двух ситуациях: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buFont typeface="Wingdings" pitchFamily="2" charset="2"/>
              <a:buChar char="§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До окончания срока подачи заявок.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Clr>
                <a:srgbClr val="002060"/>
              </a:buClr>
              <a:buSzPct val="120000"/>
              <a:buFont typeface="Wingdings" pitchFamily="2" charset="2"/>
              <a:buChar char="§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 момента публикации в ЕИС итогового протокола и до того,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как заказчик разместит в системе проект контракта. 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В этом случае участники, заявкам которых в итоговом протоколе присвоены первые три номера, не вправе отозвать свои заявки (п. 2 ч. 9 ст. 43 Закона № 44-ФЗ).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Проблемы работы поставщиков в условиях санкций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2. Процедура определения поставщика завершилась и победитель не может исполнить заключенный контракт на прежних условиях </a:t>
            </a:r>
          </a:p>
          <a:p>
            <a:pPr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 поставщика есть два варианта: </a:t>
            </a:r>
          </a:p>
          <a:p>
            <a:pPr lvl="0" algn="just">
              <a:buClr>
                <a:srgbClr val="002060"/>
              </a:buClr>
              <a:buSzPct val="120000"/>
              <a:buFont typeface="Wingdings" pitchFamily="2" charset="2"/>
              <a:buChar char="§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расторгнуть контракт;</a:t>
            </a:r>
          </a:p>
          <a:p>
            <a:pPr lvl="0" algn="just">
              <a:buClr>
                <a:srgbClr val="002060"/>
              </a:buClr>
              <a:buSzPct val="120000"/>
              <a:buFont typeface="Wingdings" pitchFamily="2" charset="2"/>
              <a:buChar char="§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изменить условия.</a:t>
            </a:r>
          </a:p>
          <a:p>
            <a:pPr algn="just">
              <a:buNone/>
            </a:pP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Расторгнуть контракт: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связаться с заказчиком и договориться расторгнуть контракт по соглашению сторон сразу после заключения.</a:t>
            </a:r>
          </a:p>
          <a:p>
            <a:pPr algn="just"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В случае если заказчик не согласится, есть два выхода:</a:t>
            </a:r>
          </a:p>
          <a:p>
            <a:pPr lvl="0" algn="just">
              <a:buClr>
                <a:srgbClr val="002060"/>
              </a:buClr>
              <a:buFont typeface="+mj-lt"/>
              <a:buAutoNum type="arabicParenR"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Отказаться от заключения контракта. В таком случае заказчик признает поставщика уклонившимся от заключения контракта и направит сведения в РНП.</a:t>
            </a:r>
          </a:p>
          <a:p>
            <a:pPr lvl="0" algn="just">
              <a:buClr>
                <a:srgbClr val="002060"/>
              </a:buClr>
              <a:buFont typeface="+mj-lt"/>
              <a:buAutoNum type="arabicParenR"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Заключить контракт и в случае невозможности исполнить обязательства расторгать отношения через суд.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Проблемы работы поставщиков в условиях санкций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Оба варианта рискованные и во многом зависят от позиции заказчика. </a:t>
            </a:r>
            <a:r>
              <a:rPr lang="ru-RU" sz="17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700" u="sng" dirty="0" smtClean="0"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latin typeface="Arial" pitchFamily="34" charset="0"/>
                <a:cs typeface="Arial" pitchFamily="34" charset="0"/>
              </a:rPr>
              <a:t>В первом случае поставщик может оказаться в РНП и не сможет участвовать в закупках в течение 2-х лет.  Во втором случае, если </a:t>
            </a:r>
            <a:br>
              <a:rPr lang="ru-RU" sz="1700" dirty="0" smtClean="0"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latin typeface="Arial" pitchFamily="34" charset="0"/>
                <a:cs typeface="Arial" pitchFamily="34" charset="0"/>
              </a:rPr>
              <a:t>не удастся доказать в суде, что не исполнен контракт из-за форс-мажора, придется выплатить неустойку. Размер пеней за просрочку обязательств зависит от размера ключевой ставки. </a:t>
            </a:r>
          </a:p>
          <a:p>
            <a:pPr>
              <a:buNone/>
            </a:pP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Введение санкций, рост курса валют и закрытие воздушного пространства не являются обстоятельствами непреодолимой силы или форс-мажором согласно ГК. </a:t>
            </a: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Признать санкции форс-мажором может Торгово-промышленная палата.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Однако суд может решить иначе. Придется доказать, что невозможно исполнить контракт, так как существенно изменились обстоятельства. Для этого потребуется собрать все необходимые документы:</a:t>
            </a:r>
          </a:p>
          <a:p>
            <a:pPr lvl="0">
              <a:buFont typeface="Wingdings" pitchFamily="2" charset="2"/>
              <a:buChar char="§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письменный ответ от производителей и поставщиков о повышении цен, невозможности поставки материалов и т. д.;</a:t>
            </a:r>
          </a:p>
          <a:p>
            <a:pPr lvl="0">
              <a:buFont typeface="Wingdings" pitchFamily="2" charset="2"/>
              <a:buChar char="§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запросы производителям или в </a:t>
            </a:r>
            <a:r>
              <a:rPr lang="ru-RU" sz="1700" dirty="0" err="1" smtClean="0">
                <a:latin typeface="Arial" pitchFamily="34" charset="0"/>
                <a:cs typeface="Arial" pitchFamily="34" charset="0"/>
              </a:rPr>
              <a:t>Минпромторг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, чтобы найти отечественный аналог товара, чтобы исполнить контракт;</a:t>
            </a:r>
          </a:p>
          <a:p>
            <a:pPr lvl="0">
              <a:buFont typeface="Wingdings" pitchFamily="2" charset="2"/>
              <a:buChar char="§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переписка с заказчиком, из которой ясно, что поставщик пытался исполнить контракт и предупредил о возможных трудностях.</a:t>
            </a:r>
          </a:p>
          <a:p>
            <a:pPr lvl="0">
              <a:buFont typeface="Wingdings" pitchFamily="2" charset="2"/>
              <a:buChar char="§"/>
            </a:pP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Признать санкции форс-мажором может Торгово-промышленная палата – сертификат.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Проблемы работы поставщиков в условиях санкций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Изменить условия контракта</a:t>
            </a:r>
            <a:endParaRPr lang="ru-RU" sz="2200" b="1" u="sng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Если поставщик не хочет отказываться от обязательств, он может попробовать изменить условия контракта по соглашению с заказчиком. Закон № 44-ФЗ дополнили нормой, согласно которой стороны смогут изменять существенные условия контрактов, заключенных до 1 января 2023 года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Изменение условий допускается, если при исполнении контракта возникли не зависящие от сторон обстоятельства, из-за которых невозможно исполнить контракт на прежних условиях.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Менять существенные условия можно только по решению Правительства РФ, региона или муниципалитета.</a:t>
            </a:r>
          </a:p>
          <a:p>
            <a:pPr>
              <a:buNone/>
            </a:pPr>
            <a:endParaRPr lang="ru-RU" sz="9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Списать неустойку 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 12 марта 2022 года правительство ввело бессрочное списание штрафов и пеней с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поставщиков, которые нарушили обязательства по контрактам из-за санкций (постановление Правительства от 04.07.2018 № 783 в ред. от 10.03.2022 № 340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СПАСИБО ЗА ВНИМАНИЕ!</a:t>
            </a:r>
          </a:p>
          <a:p>
            <a:pPr algn="ctr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Университет «МИР»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г. Самара, ул. Г.С. Аксакова, д. 21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(846) 265-06-45,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annag@imi-samara.ru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88640"/>
            <a:ext cx="561662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СПОСОБЫ ЗАКУПОК по Закону №  44-ФЗ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Критерии выбора победителя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628800"/>
            <a:ext cx="396044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Конкурентные способы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Универсальная </a:t>
            </a:r>
            <a:r>
              <a:rPr lang="ru-RU" sz="1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предквалификация</a:t>
            </a: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НМЦК 20млн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1628800"/>
            <a:ext cx="4069686" cy="720080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Закупка у единственного поставщика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852936"/>
            <a:ext cx="1944216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Электронный Аукцион</a:t>
            </a:r>
          </a:p>
          <a:p>
            <a:pPr algn="ctr"/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 </a:t>
            </a: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max </a:t>
            </a: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цена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2852936"/>
            <a:ext cx="1944216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Электронный Конкурс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лучшие условия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2852936"/>
            <a:ext cx="1872208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Электронный запрос котировок</a:t>
            </a:r>
          </a:p>
          <a:p>
            <a:pPr algn="ctr"/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 </a:t>
            </a: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цена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1472" y="4509120"/>
            <a:ext cx="839301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ЗАКРЫТЫЕ СПОСОБЫ ОПРЕДЕЛЕНИЯ ПОСТАВЩИКОВ</a:t>
            </a:r>
            <a:endParaRPr lang="ru-RU" sz="185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>
            <a:stCxn id="4" idx="2"/>
            <a:endCxn id="5" idx="0"/>
          </p:cNvCxnSpPr>
          <p:nvPr/>
        </p:nvCxnSpPr>
        <p:spPr>
          <a:xfrm flipH="1">
            <a:off x="2519772" y="1268760"/>
            <a:ext cx="1980220" cy="36004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4" idx="2"/>
            <a:endCxn id="6" idx="0"/>
          </p:cNvCxnSpPr>
          <p:nvPr/>
        </p:nvCxnSpPr>
        <p:spPr>
          <a:xfrm>
            <a:off x="4499992" y="1268760"/>
            <a:ext cx="2394883" cy="36004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5" idx="2"/>
            <a:endCxn id="7" idx="0"/>
          </p:cNvCxnSpPr>
          <p:nvPr/>
        </p:nvCxnSpPr>
        <p:spPr>
          <a:xfrm flipH="1">
            <a:off x="1439652" y="2492896"/>
            <a:ext cx="108012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5" idx="2"/>
            <a:endCxn id="8" idx="0"/>
          </p:cNvCxnSpPr>
          <p:nvPr/>
        </p:nvCxnSpPr>
        <p:spPr>
          <a:xfrm>
            <a:off x="2519772" y="2492896"/>
            <a:ext cx="108012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5" idx="2"/>
            <a:endCxn id="9" idx="0"/>
          </p:cNvCxnSpPr>
          <p:nvPr/>
        </p:nvCxnSpPr>
        <p:spPr>
          <a:xfrm>
            <a:off x="2519772" y="2492896"/>
            <a:ext cx="3276364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251520" y="2060848"/>
            <a:ext cx="0" cy="28083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4932040" y="5517232"/>
            <a:ext cx="2000264" cy="100811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Закрытый аукцион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7544" y="5517232"/>
            <a:ext cx="2000264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Закрытый электронный аукцион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6948264" y="2852936"/>
            <a:ext cx="2000264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Закупка </a:t>
            </a:r>
            <a:r>
              <a:rPr lang="ru-RU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ТОВАРОВ</a:t>
            </a:r>
            <a:r>
              <a:rPr lang="ru-RU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ч.12 ст. 93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эл</a:t>
            </a: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магазин»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1" name="Прямая соединительная линия 110"/>
          <p:cNvCxnSpPr>
            <a:stCxn id="6" idx="2"/>
            <a:endCxn id="60" idx="0"/>
          </p:cNvCxnSpPr>
          <p:nvPr/>
        </p:nvCxnSpPr>
        <p:spPr>
          <a:xfrm>
            <a:off x="6894875" y="2348880"/>
            <a:ext cx="1053521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Прямоугольник 111"/>
          <p:cNvSpPr/>
          <p:nvPr/>
        </p:nvSpPr>
        <p:spPr>
          <a:xfrm>
            <a:off x="2627784" y="5517232"/>
            <a:ext cx="2000264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Закрытый электронный конкурс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7164288" y="5517232"/>
            <a:ext cx="1800200" cy="100811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Закрытый конкурс</a:t>
            </a:r>
          </a:p>
        </p:txBody>
      </p:sp>
      <p:cxnSp>
        <p:nvCxnSpPr>
          <p:cNvPr id="117" name="Прямая соединительная линия 116"/>
          <p:cNvCxnSpPr>
            <a:endCxn id="15" idx="1"/>
          </p:cNvCxnSpPr>
          <p:nvPr/>
        </p:nvCxnSpPr>
        <p:spPr>
          <a:xfrm>
            <a:off x="251520" y="4869160"/>
            <a:ext cx="319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>
            <a:stCxn id="15" idx="2"/>
            <a:endCxn id="50" idx="0"/>
          </p:cNvCxnSpPr>
          <p:nvPr/>
        </p:nvCxnSpPr>
        <p:spPr>
          <a:xfrm flipH="1">
            <a:off x="1467676" y="5229200"/>
            <a:ext cx="3300304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stCxn id="15" idx="2"/>
            <a:endCxn id="112" idx="0"/>
          </p:cNvCxnSpPr>
          <p:nvPr/>
        </p:nvCxnSpPr>
        <p:spPr>
          <a:xfrm flipH="1">
            <a:off x="3627916" y="5229200"/>
            <a:ext cx="1140064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15" idx="2"/>
            <a:endCxn id="48" idx="0"/>
          </p:cNvCxnSpPr>
          <p:nvPr/>
        </p:nvCxnSpPr>
        <p:spPr>
          <a:xfrm>
            <a:off x="4767980" y="5229200"/>
            <a:ext cx="116419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>
            <a:stCxn id="15" idx="2"/>
            <a:endCxn id="113" idx="0"/>
          </p:cNvCxnSpPr>
          <p:nvPr/>
        </p:nvCxnSpPr>
        <p:spPr>
          <a:xfrm>
            <a:off x="4767980" y="5229200"/>
            <a:ext cx="3296408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>
            <a:endCxn id="5" idx="1"/>
          </p:cNvCxnSpPr>
          <p:nvPr/>
        </p:nvCxnSpPr>
        <p:spPr>
          <a:xfrm>
            <a:off x="251520" y="20608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487362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C00000"/>
              </a:buClr>
              <a:buFont typeface="+mj-lt"/>
              <a:buAutoNum type="romanUcPeriod" startAt="2"/>
            </a:pP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Особые правила Закона № 44-ФЗ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(1)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5943600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 поддержка СМП и СОНКО: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SzPct val="150000"/>
              <a:buFont typeface="Wingdings" pitchFamily="2" charset="2"/>
              <a:buChar char="§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с 2022 года заказчики обязаны увеличить объем закупаемых товаров, работ, услуг  у СМП и СОНКО с 15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до 25% от СГОЗ (данные закупки проводятся конкурентными способами)</a:t>
            </a: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SzPct val="150000"/>
              <a:buFont typeface="Wingdings" pitchFamily="2" charset="2"/>
              <a:buChar char="§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заказчик ограничивает участие в закупках только для СМП и СОНКО </a:t>
            </a:r>
            <a:r>
              <a:rPr lang="ru-RU" sz="1900" i="1" dirty="0" smtClean="0">
                <a:latin typeface="Arial" pitchFamily="34" charset="0"/>
                <a:cs typeface="Arial" pitchFamily="34" charset="0"/>
              </a:rPr>
              <a:t>ЛИБО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обязывает контрагента привлекать субподрядчиков (соисполнителей) из числа СМП и СОНКО;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SzPct val="150000"/>
              <a:buFont typeface="Wingdings" pitchFamily="2" charset="2"/>
              <a:buChar char="§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предельный размер платы за участие в электронной закупке 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2 тыс. руб., включая НДС, если закупка среди СМП и СОНКО;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SzPct val="150000"/>
              <a:buFont typeface="Wingdings" pitchFamily="2" charset="2"/>
              <a:buChar char="§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расчет обеспечения исполнения контракта от цены контракта, 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а не от НМЦК;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SzPct val="150000"/>
              <a:buFont typeface="Wingdings" pitchFamily="2" charset="2"/>
              <a:buChar char="§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освобождение от предоставления ОИК, обеспечения гарантийных обязательств (в т.ч. при демпинговой ЦК) если победитель  предоставил информацию о добросовестности;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SzPct val="150000"/>
              <a:buFont typeface="Wingdings" pitchFamily="2" charset="2"/>
              <a:buChar char="§"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при казначейском сопровождении расчетов по контракту право заказчика не устанавливать ОИК </a:t>
            </a:r>
            <a:r>
              <a:rPr lang="ru-RU" sz="1900" i="1" dirty="0" smtClean="0">
                <a:latin typeface="Arial" pitchFamily="34" charset="0"/>
                <a:cs typeface="Arial" pitchFamily="34" charset="0"/>
              </a:rPr>
              <a:t>либо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размер ОИК не больше  10% от НМЦК (или ЦК) и др.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РАССЧИТАТЬ ГОДОВОЙ ОБЪЕМ ЗАКУПОК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 СМП и СОНКО</a:t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ч.1.1 ст.30 Закона № 44-ФЗ</a:t>
            </a: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8715435" cy="314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244"/>
                <a:gridCol w="440917"/>
                <a:gridCol w="1804280"/>
                <a:gridCol w="400306"/>
                <a:gridCol w="3453854"/>
                <a:gridCol w="367431"/>
                <a:gridCol w="514403"/>
              </a:tblGrid>
              <a:tr h="22191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Годовой объем закупок </a:t>
                      </a:r>
                      <a:endParaRPr lang="ru-RU" sz="2400" dirty="0" smtClean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СМП, СОНКО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Совокупный </a:t>
                      </a:r>
                      <a:endParaRPr lang="ru-RU" sz="1800" dirty="0" smtClean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годовой </a:t>
                      </a: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объем </a:t>
                      </a: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закупок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i="1" dirty="0" smtClean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(п.16 ст.3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Закона № 44-ФЗ)</a:t>
                      </a:r>
                      <a:endParaRPr lang="ru-RU" sz="1600" i="1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80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Сумма на оплату закупок </a:t>
                      </a: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по:</a:t>
                      </a:r>
                    </a:p>
                    <a:p>
                      <a:pPr marL="17938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кредитам</a:t>
                      </a:r>
                      <a:r>
                        <a:rPr lang="ru-RU" sz="1800" dirty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endParaRPr lang="ru-RU" sz="1800" dirty="0" smtClean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58775" indent="-179388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единственному поставщику </a:t>
                      </a:r>
                      <a:r>
                        <a:rPr lang="ru-RU" sz="1800" i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(есть </a:t>
                      </a:r>
                      <a:r>
                        <a:rPr lang="ru-RU" sz="1800" i="1" dirty="0" err="1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искл</a:t>
                      </a:r>
                      <a:r>
                        <a:rPr lang="ru-RU" sz="1800" i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.)</a:t>
                      </a: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</a:t>
                      </a:r>
                      <a:endParaRPr lang="ru-RU" sz="1800" i="1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ru-RU" sz="19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r>
                        <a:rPr lang="ru-RU" sz="1900" dirty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27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ru-RU" sz="2400" b="1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125 000 </a:t>
                      </a:r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руб.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 </a:t>
                      </a:r>
                      <a:r>
                        <a:rPr lang="ru-RU" sz="1800" i="0" dirty="0" err="1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млн</a:t>
                      </a:r>
                      <a:r>
                        <a:rPr lang="ru-RU" sz="1800" i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руб.</a:t>
                      </a:r>
                      <a:endParaRPr lang="ru-RU" sz="1800" i="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(500</a:t>
                      </a:r>
                      <a:r>
                        <a:rPr lang="ru-RU" sz="18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тыс. </a:t>
                      </a: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руб. + 1 </a:t>
                      </a:r>
                      <a:r>
                        <a:rPr lang="ru-RU" sz="1800" dirty="0" err="1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млн</a:t>
                      </a: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8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руб.)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25%</a:t>
                      </a:r>
                      <a:endParaRPr lang="ru-RU" sz="1900" dirty="0"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318733"/>
          <a:ext cx="8715435" cy="6158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87"/>
                <a:gridCol w="1641289"/>
                <a:gridCol w="2088232"/>
                <a:gridCol w="1656184"/>
                <a:gridCol w="1586643"/>
              </a:tblGrid>
              <a:tr h="976667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Особые правила Закона № 44-ФЗ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(2)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2) Применение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нацрежима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при осуществлении закупок: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64454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товары (работы, услуги) из стран ЕАЭС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общему правилу </a:t>
                      </a:r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распространяются </a:t>
                      </a:r>
                      <a:r>
                        <a:rPr lang="ru-RU" sz="17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запреты</a:t>
                      </a:r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lang="ru-RU" sz="17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ограничения</a:t>
                      </a:r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по </a:t>
                      </a:r>
                      <a:r>
                        <a:rPr lang="ru-RU" sz="17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условиям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допуска участникам, предложившим их,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предоставляются преимущества.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11219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Механизм реализации</a:t>
                      </a:r>
                      <a:endParaRPr lang="ru-RU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условия  допуска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иностранных</a:t>
                      </a:r>
                      <a:r>
                        <a:rPr lang="ru-RU" sz="18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товаров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ограничение допуска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ино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Т,Р,У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ограничение </a:t>
                      </a:r>
                      <a:r>
                        <a:rPr lang="ru-RU" sz="16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+ </a:t>
                      </a:r>
                      <a:r>
                        <a:rPr lang="ru-RU" sz="16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условия допуска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ино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Т,Р,У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Запрет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***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 допуск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ино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Т,Р,У</a:t>
                      </a:r>
                      <a:endParaRPr lang="en-US" sz="18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5466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Сфера применения</a:t>
                      </a:r>
                      <a:endParaRPr lang="ru-RU" sz="16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Конкурентные способы (есть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искл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5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 способы закупок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60414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Обязанность применять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Обязаны применять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все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заказчики,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кроме органов внешней разведки,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ФСБ,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b="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госохраны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b="0" u="sng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определенных обстоятельствах</a:t>
                      </a:r>
                      <a:endParaRPr lang="ru-RU" sz="1300" b="0" u="sng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414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Условия применения</a:t>
                      </a:r>
                      <a:endParaRPr lang="ru-RU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закупается продукция из перечней, утвержденных </a:t>
                      </a: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Правительством РФ </a:t>
                      </a:r>
                      <a:r>
                        <a:rPr lang="ru-RU" sz="18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или</a:t>
                      </a: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Минфином РФ.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9377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Документы, </a:t>
                      </a:r>
                      <a:r>
                        <a:rPr lang="ru-RU" sz="1500" b="0" dirty="0" err="1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подтверждаю-щие</a:t>
                      </a:r>
                      <a:r>
                        <a:rPr lang="ru-RU" sz="1500" b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право на преимущество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Устанавливаются  конкретным НПА,</a:t>
                      </a:r>
                      <a:r>
                        <a:rPr lang="ru-RU" sz="15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принятым </a:t>
                      </a:r>
                      <a:br>
                        <a:rPr lang="ru-RU" sz="15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5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соответствии с </a:t>
                      </a:r>
                      <a:r>
                        <a:rPr lang="ru-RU" sz="1500" b="1" baseline="0" dirty="0" err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чч</a:t>
                      </a:r>
                      <a:r>
                        <a:rPr lang="ru-RU" sz="15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3 и 4 ст. 14 Закона № 44-ФЗ</a:t>
                      </a: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сертификат соответствия СТ-1, акт экспертизы ТПП, копия </a:t>
                      </a:r>
                      <a:r>
                        <a:rPr lang="ru-RU" sz="15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СПИКа</a:t>
                      </a:r>
                      <a:r>
                        <a:rPr lang="ru-RU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15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декларация о происхождении товара, реестровая запись и т.п.)</a:t>
                      </a:r>
                      <a:endParaRPr lang="ru-RU" sz="1500" b="1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93610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Условия допуска: как это работает?</a:t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Приказ Минфина РФ от 04 июня 2018 года № 126н</a:t>
            </a:r>
            <a:endParaRPr lang="ru-RU" sz="1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marL="400050" algn="just">
              <a:spcBef>
                <a:spcPts val="600"/>
              </a:spcBef>
              <a:spcAft>
                <a:spcPts val="300"/>
              </a:spcAft>
              <a:buAutoNum type="arabicParenR"/>
              <a:defRPr/>
            </a:pPr>
            <a:r>
              <a:rPr lang="ru-RU" sz="1800" b="1" dirty="0" smtClean="0">
                <a:solidFill>
                  <a:srgbClr val="C00000"/>
                </a:solidFill>
                <a:latin typeface="Arial" charset="0"/>
              </a:rPr>
              <a:t>Преференции </a:t>
            </a: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только в отношении ТОВАРОВ, произведенных на территории  государств – членов ЕАЭС, ПО ПЕРЕЧНЯМ (Приложения № 1 и № 2).</a:t>
            </a:r>
          </a:p>
          <a:p>
            <a:pPr marL="400050" algn="just">
              <a:spcBef>
                <a:spcPts val="600"/>
              </a:spcBef>
              <a:spcAft>
                <a:spcPts val="300"/>
              </a:spcAft>
              <a:buAutoNum type="arabicParenR"/>
              <a:defRPr/>
            </a:pPr>
            <a:r>
              <a:rPr lang="ru-RU" sz="1800" b="1" dirty="0" smtClean="0">
                <a:solidFill>
                  <a:srgbClr val="C00000"/>
                </a:solidFill>
                <a:latin typeface="Arial" charset="0"/>
              </a:rPr>
              <a:t>Размер преференции:</a:t>
            </a: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 15% (20%) в отношении цены контракта.</a:t>
            </a:r>
          </a:p>
          <a:p>
            <a:pPr marL="400050" algn="just">
              <a:spcBef>
                <a:spcPts val="600"/>
              </a:spcBef>
              <a:spcAft>
                <a:spcPts val="300"/>
              </a:spcAft>
              <a:buAutoNum type="arabicParenR"/>
              <a:defRPr/>
            </a:pPr>
            <a:r>
              <a:rPr lang="ru-RU" sz="1800" b="1" dirty="0" smtClean="0">
                <a:solidFill>
                  <a:srgbClr val="C00000"/>
                </a:solidFill>
                <a:latin typeface="Arial" charset="0"/>
              </a:rPr>
              <a:t>Только конкурентные способы закупки.</a:t>
            </a:r>
            <a:endParaRPr lang="ru-RU" sz="1800" b="1" dirty="0" smtClean="0">
              <a:solidFill>
                <a:srgbClr val="002060"/>
              </a:solidFill>
              <a:latin typeface="Arial" charset="0"/>
            </a:endParaRPr>
          </a:p>
          <a:p>
            <a:pPr marL="400050" algn="just">
              <a:spcBef>
                <a:spcPts val="600"/>
              </a:spcBef>
              <a:spcAft>
                <a:spcPts val="300"/>
              </a:spcAft>
              <a:buAutoNum type="arabicParenR"/>
              <a:defRPr/>
            </a:pP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Механизм применения:</a:t>
            </a:r>
          </a:p>
          <a:p>
            <a:pPr marL="400050" algn="just">
              <a:spcBef>
                <a:spcPts val="600"/>
              </a:spcBef>
              <a:spcAft>
                <a:spcPts val="300"/>
              </a:spcAft>
              <a:buNone/>
              <a:defRPr/>
            </a:pPr>
            <a:endParaRPr lang="ru-RU" sz="500" b="1" dirty="0" smtClean="0">
              <a:solidFill>
                <a:srgbClr val="002060"/>
              </a:solidFill>
              <a:latin typeface="Arial" charset="0"/>
            </a:endParaRPr>
          </a:p>
          <a:p>
            <a:pPr marL="400050" algn="just"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ru-RU" sz="1900" dirty="0" smtClean="0">
                <a:latin typeface="Arial" charset="0"/>
              </a:rPr>
              <a:t>КОНКУРСЫ, ЗАПРОС КОТИРОВОК</a:t>
            </a:r>
          </a:p>
          <a:p>
            <a:pPr marL="40005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8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400050" algn="just">
              <a:buNone/>
              <a:defRPr/>
            </a:pPr>
            <a:endPara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400050" algn="just">
              <a:buNone/>
              <a:defRPr/>
            </a:pPr>
            <a:endParaRPr lang="ru-RU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400050" algn="just">
              <a:buNone/>
              <a:defRPr/>
            </a:pPr>
            <a:endParaRPr lang="ru-RU" sz="8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400050" algn="just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ru-RU" sz="1900" dirty="0" smtClean="0">
                <a:latin typeface="Arial" charset="0"/>
              </a:rPr>
              <a:t>АУКЦИОН</a:t>
            </a:r>
            <a:r>
              <a:rPr lang="ru-RU" sz="1900" dirty="0" smtClean="0">
                <a:solidFill>
                  <a:srgbClr val="C00000"/>
                </a:solidFill>
                <a:latin typeface="Arial" charset="0"/>
              </a:rPr>
              <a:t>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4005064"/>
            <a:ext cx="4320480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Цена в заявке с предложением 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</a:rPr>
              <a:t>товара из ЕЭАС </a:t>
            </a:r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минус 15% (20%)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68344" y="3933056"/>
            <a:ext cx="1296144" cy="79208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ЦК =ЦК из заявки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933056"/>
            <a:ext cx="1944216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на стадии оценки заявок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267744" y="4293096"/>
            <a:ext cx="432048" cy="2880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164288" y="4221088"/>
            <a:ext cx="432048" cy="2880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5301208"/>
            <a:ext cx="1944216" cy="792088"/>
          </a:xfrm>
          <a:prstGeom prst="rect">
            <a:avLst/>
          </a:prstGeom>
          <a:solidFill>
            <a:srgbClr val="F8D5D4"/>
          </a:solidFill>
          <a:ln>
            <a:solidFill>
              <a:srgbClr val="F8D5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на стадии заключения контракта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339752" y="5517232"/>
            <a:ext cx="432048" cy="2880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43808" y="5229200"/>
            <a:ext cx="4320480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Цена в заявке с предложением </a:t>
            </a:r>
          </a:p>
          <a:p>
            <a:pPr algn="ctr"/>
            <a:r>
              <a:rPr lang="ru-RU" sz="2000" b="1" dirty="0" err="1" smtClean="0">
                <a:solidFill>
                  <a:srgbClr val="C00000"/>
                </a:solidFill>
                <a:latin typeface="Arial" charset="0"/>
              </a:rPr>
              <a:t>ино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</a:rPr>
              <a:t>. товара </a:t>
            </a:r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минус 15% (20%)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7164288" y="5445224"/>
            <a:ext cx="432048" cy="2880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668344" y="5013176"/>
            <a:ext cx="1296144" cy="1080120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ЦК &lt; ЦК из заявки на 15% (20%)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ПРИМЕР: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Заказчик проводит запрос котировок или конкурс 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76064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1 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 российским товаром</a:t>
            </a:r>
            <a:r>
              <a:rPr lang="ru-RU" sz="22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ЦК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900 тыс.руб.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ЦК – 15% от 900 тыс. руб. = </a:t>
            </a:r>
            <a:r>
              <a:rPr lang="ru-RU" sz="2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765 тыс. руб.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2 </a:t>
            </a:r>
            <a:r>
              <a:rPr lang="ru-RU" sz="2200" b="1" u="sng" dirty="0" smtClean="0">
                <a:latin typeface="Arial" pitchFamily="34" charset="0"/>
                <a:cs typeface="Arial" pitchFamily="34" charset="0"/>
              </a:rPr>
              <a:t>с иностранным товаром ЦК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 800 тыс.руб.</a:t>
            </a:r>
          </a:p>
          <a:p>
            <a:pPr indent="19050" algn="ctr">
              <a:buFont typeface="Wingdings" pitchFamily="2" charset="2"/>
              <a:buNone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Победитель: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1 с российским товаром </a:t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u="sng" dirty="0" smtClean="0">
                <a:latin typeface="Arial" pitchFamily="34" charset="0"/>
                <a:cs typeface="Arial" pitchFamily="34" charset="0"/>
              </a:rPr>
              <a:t>с ЦК 765 тыс. руб.</a:t>
            </a:r>
          </a:p>
          <a:p>
            <a:pPr marL="0" indent="19050" algn="ctr">
              <a:buFont typeface="Wingdings" pitchFamily="2" charset="2"/>
              <a:buNone/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Контракт заключается по цене, предложенной участником: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900 тыс. руб.</a:t>
            </a:r>
          </a:p>
          <a:p>
            <a:pPr>
              <a:buFont typeface="Wingdings" pitchFamily="2" charset="2"/>
              <a:buNone/>
              <a:defRPr/>
            </a:pP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1 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 российским товаром</a:t>
            </a:r>
            <a:r>
              <a:rPr lang="ru-RU" sz="22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ЦК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950 тыс.руб.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ЦК – 20% от 900 тыс. руб. = </a:t>
            </a:r>
            <a:r>
              <a:rPr lang="ru-RU" sz="2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807,5 тыс. руб.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(нацпроект)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2 </a:t>
            </a:r>
            <a:r>
              <a:rPr lang="ru-RU" sz="2200" b="1" u="sng" dirty="0" smtClean="0">
                <a:latin typeface="Arial" pitchFamily="34" charset="0"/>
                <a:cs typeface="Arial" pitchFamily="34" charset="0"/>
              </a:rPr>
              <a:t>с иностранным товаром ЦК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= 800 тыс.руб.</a:t>
            </a:r>
          </a:p>
          <a:p>
            <a:pPr indent="19050" algn="ctr">
              <a:buFont typeface="Wingdings" pitchFamily="2" charset="2"/>
              <a:buNone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Победитель: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участник № 2 с иностранным товаром </a:t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с ЦК 800 тыс. руб.</a:t>
            </a:r>
          </a:p>
          <a:p>
            <a:pPr marL="0" indent="19050" algn="ctr">
              <a:buFont typeface="Wingdings" pitchFamily="2" charset="2"/>
              <a:buNone/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Контракт заключается по цене, предложенной участником: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800 тыс. руб.</a:t>
            </a:r>
          </a:p>
          <a:p>
            <a:pPr>
              <a:buNone/>
            </a:pPr>
            <a:endParaRPr lang="ru-RU" sz="2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6875</TotalTime>
  <Words>1527</Words>
  <Application>Microsoft Office PowerPoint</Application>
  <PresentationFormat>Экран (4:3)</PresentationFormat>
  <Paragraphs>401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Презентация PowerPoint</vt:lpstr>
      <vt:lpstr>Презентация PowerPoint</vt:lpstr>
      <vt:lpstr>Оптимизация закупок по Закону № 44-ФЗ – 2022:</vt:lpstr>
      <vt:lpstr>Презентация PowerPoint</vt:lpstr>
      <vt:lpstr>Особые правила Закона № 44-ФЗ (1)</vt:lpstr>
      <vt:lpstr>КАК РАССЧИТАТЬ ГОДОВОЙ ОБЪЕМ ЗАКУПОК**  у СМП и СОНКО ч.1.1 ст.30 Закона № 44-ФЗ</vt:lpstr>
      <vt:lpstr>Презентация PowerPoint</vt:lpstr>
      <vt:lpstr>Условия допуска: как это работает? Приказ Минфина РФ от 04 июня 2018 года № 126н</vt:lpstr>
      <vt:lpstr>ПРИМЕР: Заказчик проводит запрос котировок или конкурс </vt:lpstr>
      <vt:lpstr>ПРИМЕР: Заказчик проводит запрос котировок или конкурс </vt:lpstr>
      <vt:lpstr>ПРИМЕР: Заказчик проводит аукцион. </vt:lpstr>
      <vt:lpstr>МЕХАНИЗМ «ТРЕТИЙ ЛИШНИЙ» ОГРАНИЧЕНИЕ ДОПУСКА</vt:lpstr>
      <vt:lpstr>МЕХАНИЗМ «ВТОРОЙ ЛИШНИЙ» ОГРАНИЧЕНИЕ ДОПУСКА</vt:lpstr>
      <vt:lpstr>***КОГДА НЕ ПРИМЕНЯТЬ ЗАПРЕТ</vt:lpstr>
      <vt:lpstr>*В качестве специальной меры в сфере экономики Закупка регионами с передачей товаров в федеральную собственность. дополнен пункт 3 ПП РФ № 616 действует с 11.10.2022</vt:lpstr>
      <vt:lpstr>**Региональные и муниципальные заказчики</vt:lpstr>
      <vt:lpstr>Особенности проведения закупок  по Закону о контрактной системе в условиях санкций</vt:lpstr>
      <vt:lpstr>Проблемы в работе ЗАКАЗЧИКА в условиях санкций</vt:lpstr>
      <vt:lpstr>Презентация PowerPoint</vt:lpstr>
      <vt:lpstr>Презентация PowerPoint</vt:lpstr>
      <vt:lpstr>Презентация PowerPoint</vt:lpstr>
      <vt:lpstr>Презентация PowerPoint</vt:lpstr>
      <vt:lpstr>онлайн-сервис  «Биржа импортозамещения»  https://etpgpb.ru/portal/import-substitution/</vt:lpstr>
      <vt:lpstr>Презентация PowerPoint</vt:lpstr>
      <vt:lpstr>Как особые режимы влияют на работу заказчиков</vt:lpstr>
      <vt:lpstr>Закупки у единственного поставщика  по антисанкционным правилам</vt:lpstr>
      <vt:lpstr>*Распоряжение Правительства РФ  от 05 марта 2022 года N 430-р  Утвердить перечень ино. государств и территорий, совершающих в отношении РФ, российских ЮЛ и ФЛ недружественные действия.</vt:lpstr>
      <vt:lpstr>Презентация PowerPoint</vt:lpstr>
      <vt:lpstr>**</vt:lpstr>
      <vt:lpstr>Как регионам использовать доп.основания</vt:lpstr>
      <vt:lpstr>Проблемы работы поставщиков в условиях санкций </vt:lpstr>
      <vt:lpstr>Проблемы работы поставщиков в условиях санкций </vt:lpstr>
      <vt:lpstr>Проблемы работы поставщиков в условиях санкций </vt:lpstr>
      <vt:lpstr>Проблемы работы поставщиков в условиях санкций </vt:lpstr>
      <vt:lpstr>Презентация PowerPoint</vt:lpstr>
    </vt:vector>
  </TitlesOfParts>
  <Company>IMI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Контрактная служба заказчика и контрактные управляющие:</dc:title>
  <dc:creator>annag</dc:creator>
  <cp:lastModifiedBy>User MICROSOFT</cp:lastModifiedBy>
  <cp:revision>755</cp:revision>
  <dcterms:created xsi:type="dcterms:W3CDTF">2015-11-28T11:55:52Z</dcterms:created>
  <dcterms:modified xsi:type="dcterms:W3CDTF">2022-11-02T13:41:35Z</dcterms:modified>
</cp:coreProperties>
</file>